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0" r:id="rId3"/>
    <p:sldId id="282" r:id="rId4"/>
    <p:sldId id="306" r:id="rId5"/>
    <p:sldId id="285" r:id="rId6"/>
    <p:sldId id="287" r:id="rId7"/>
    <p:sldId id="288" r:id="rId8"/>
    <p:sldId id="307" r:id="rId9"/>
    <p:sldId id="294" r:id="rId10"/>
    <p:sldId id="289" r:id="rId11"/>
    <p:sldId id="290" r:id="rId12"/>
    <p:sldId id="291" r:id="rId13"/>
    <p:sldId id="292" r:id="rId14"/>
    <p:sldId id="295" r:id="rId15"/>
    <p:sldId id="296" r:id="rId16"/>
    <p:sldId id="297" r:id="rId17"/>
    <p:sldId id="302" r:id="rId18"/>
    <p:sldId id="298" r:id="rId19"/>
    <p:sldId id="299" r:id="rId20"/>
    <p:sldId id="301" r:id="rId21"/>
    <p:sldId id="293" r:id="rId22"/>
    <p:sldId id="303" r:id="rId23"/>
    <p:sldId id="304" r:id="rId24"/>
    <p:sldId id="305" r:id="rId25"/>
    <p:sldId id="266" r:id="rId26"/>
    <p:sldId id="273" r:id="rId27"/>
    <p:sldId id="283"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908F5-94CF-4AFF-A4CA-D8849EF10A98}" v="5" dt="2025-09-07T01:37:45.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114" autoAdjust="0"/>
  </p:normalViewPr>
  <p:slideViewPr>
    <p:cSldViewPr snapToGrid="0">
      <p:cViewPr varScale="1">
        <p:scale>
          <a:sx n="81" d="100"/>
          <a:sy n="81" d="100"/>
        </p:scale>
        <p:origin x="175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nce Sethi" userId="f437f29d2746bf69" providerId="LiveId" clId="{4B374FCA-B8E2-49DD-A376-EE702F0BAB9B}"/>
    <pc:docChg chg="undo custSel addSld delSld modSld sldOrd">
      <pc:chgData name="Prince Sethi" userId="f437f29d2746bf69" providerId="LiveId" clId="{4B374FCA-B8E2-49DD-A376-EE702F0BAB9B}" dt="2025-09-07T01:55:44.351" v="705" actId="14100"/>
      <pc:docMkLst>
        <pc:docMk/>
      </pc:docMkLst>
      <pc:sldChg chg="modSp mod">
        <pc:chgData name="Prince Sethi" userId="f437f29d2746bf69" providerId="LiveId" clId="{4B374FCA-B8E2-49DD-A376-EE702F0BAB9B}" dt="2025-09-05T05:39:44.775" v="296" actId="14100"/>
        <pc:sldMkLst>
          <pc:docMk/>
          <pc:sldMk cId="1337726662" sldId="256"/>
        </pc:sldMkLst>
        <pc:spChg chg="mod">
          <ac:chgData name="Prince Sethi" userId="f437f29d2746bf69" providerId="LiveId" clId="{4B374FCA-B8E2-49DD-A376-EE702F0BAB9B}" dt="2025-09-05T05:39:44.775" v="296" actId="14100"/>
          <ac:spMkLst>
            <pc:docMk/>
            <pc:sldMk cId="1337726662" sldId="256"/>
            <ac:spMk id="2" creationId="{796372A5-FA67-DF35-5ED7-AD3F20E0F64B}"/>
          </ac:spMkLst>
        </pc:spChg>
        <pc:spChg chg="mod">
          <ac:chgData name="Prince Sethi" userId="f437f29d2746bf69" providerId="LiveId" clId="{4B374FCA-B8E2-49DD-A376-EE702F0BAB9B}" dt="2025-09-05T05:22:49.290" v="262" actId="27636"/>
          <ac:spMkLst>
            <pc:docMk/>
            <pc:sldMk cId="1337726662" sldId="256"/>
            <ac:spMk id="3" creationId="{BFA14171-12C7-965C-B6B8-0461BD321C9F}"/>
          </ac:spMkLst>
        </pc:spChg>
      </pc:sldChg>
      <pc:sldChg chg="modSp mod">
        <pc:chgData name="Prince Sethi" userId="f437f29d2746bf69" providerId="LiveId" clId="{4B374FCA-B8E2-49DD-A376-EE702F0BAB9B}" dt="2025-09-07T01:55:44.351" v="705" actId="14100"/>
        <pc:sldMkLst>
          <pc:docMk/>
          <pc:sldMk cId="1066985836" sldId="266"/>
        </pc:sldMkLst>
        <pc:spChg chg="mod">
          <ac:chgData name="Prince Sethi" userId="f437f29d2746bf69" providerId="LiveId" clId="{4B374FCA-B8E2-49DD-A376-EE702F0BAB9B}" dt="2025-09-07T01:55:44.351" v="705" actId="14100"/>
          <ac:spMkLst>
            <pc:docMk/>
            <pc:sldMk cId="1066985836" sldId="266"/>
            <ac:spMk id="2" creationId="{E1941F8B-D8E7-7275-36A7-FAAAABDFD87A}"/>
          </ac:spMkLst>
        </pc:spChg>
      </pc:sldChg>
      <pc:sldChg chg="modSp mod">
        <pc:chgData name="Prince Sethi" userId="f437f29d2746bf69" providerId="LiveId" clId="{4B374FCA-B8E2-49DD-A376-EE702F0BAB9B}" dt="2025-09-07T01:43:40.186" v="696" actId="20577"/>
        <pc:sldMkLst>
          <pc:docMk/>
          <pc:sldMk cId="3487980539" sldId="273"/>
        </pc:sldMkLst>
        <pc:spChg chg="mod">
          <ac:chgData name="Prince Sethi" userId="f437f29d2746bf69" providerId="LiveId" clId="{4B374FCA-B8E2-49DD-A376-EE702F0BAB9B}" dt="2025-09-07T01:43:40.186" v="696" actId="20577"/>
          <ac:spMkLst>
            <pc:docMk/>
            <pc:sldMk cId="3487980539" sldId="273"/>
            <ac:spMk id="3" creationId="{3A9D51FC-2D7C-6CF5-8B2C-C2CC57C64892}"/>
          </ac:spMkLst>
        </pc:spChg>
      </pc:sldChg>
      <pc:sldChg chg="ord">
        <pc:chgData name="Prince Sethi" userId="f437f29d2746bf69" providerId="LiveId" clId="{4B374FCA-B8E2-49DD-A376-EE702F0BAB9B}" dt="2025-09-07T01:44:53.586" v="700"/>
        <pc:sldMkLst>
          <pc:docMk/>
          <pc:sldMk cId="805495551" sldId="277"/>
        </pc:sldMkLst>
      </pc:sldChg>
      <pc:sldChg chg="del">
        <pc:chgData name="Prince Sethi" userId="f437f29d2746bf69" providerId="LiveId" clId="{4B374FCA-B8E2-49DD-A376-EE702F0BAB9B}" dt="2025-09-07T01:14:10.478" v="297" actId="47"/>
        <pc:sldMkLst>
          <pc:docMk/>
          <pc:sldMk cId="4214463084" sldId="281"/>
        </pc:sldMkLst>
      </pc:sldChg>
      <pc:sldChg chg="modSp mod modNotesTx">
        <pc:chgData name="Prince Sethi" userId="f437f29d2746bf69" providerId="LiveId" clId="{4B374FCA-B8E2-49DD-A376-EE702F0BAB9B}" dt="2025-09-07T01:14:15.966" v="299" actId="20577"/>
        <pc:sldMkLst>
          <pc:docMk/>
          <pc:sldMk cId="300880133" sldId="282"/>
        </pc:sldMkLst>
        <pc:spChg chg="mod">
          <ac:chgData name="Prince Sethi" userId="f437f29d2746bf69" providerId="LiveId" clId="{4B374FCA-B8E2-49DD-A376-EE702F0BAB9B}" dt="2025-09-05T05:00:07.612" v="42" actId="14100"/>
          <ac:spMkLst>
            <pc:docMk/>
            <pc:sldMk cId="300880133" sldId="282"/>
            <ac:spMk id="2" creationId="{9F530FE0-110F-7C6E-C5D4-38F44D61302F}"/>
          </ac:spMkLst>
        </pc:spChg>
        <pc:spChg chg="mod">
          <ac:chgData name="Prince Sethi" userId="f437f29d2746bf69" providerId="LiveId" clId="{4B374FCA-B8E2-49DD-A376-EE702F0BAB9B}" dt="2025-09-07T01:14:15.966" v="299" actId="20577"/>
          <ac:spMkLst>
            <pc:docMk/>
            <pc:sldMk cId="300880133" sldId="282"/>
            <ac:spMk id="3" creationId="{15489A9C-5D40-27B5-5226-D172E01B7348}"/>
          </ac:spMkLst>
        </pc:spChg>
      </pc:sldChg>
      <pc:sldChg chg="delSp del mod">
        <pc:chgData name="Prince Sethi" userId="f437f29d2746bf69" providerId="LiveId" clId="{4B374FCA-B8E2-49DD-A376-EE702F0BAB9B}" dt="2025-09-05T04:59:33.265" v="1" actId="2696"/>
        <pc:sldMkLst>
          <pc:docMk/>
          <pc:sldMk cId="1958955089" sldId="284"/>
        </pc:sldMkLst>
      </pc:sldChg>
      <pc:sldChg chg="del">
        <pc:chgData name="Prince Sethi" userId="f437f29d2746bf69" providerId="LiveId" clId="{4B374FCA-B8E2-49DD-A376-EE702F0BAB9B}" dt="2025-09-07T01:16:40.684" v="317" actId="2696"/>
        <pc:sldMkLst>
          <pc:docMk/>
          <pc:sldMk cId="3075849169" sldId="286"/>
        </pc:sldMkLst>
      </pc:sldChg>
      <pc:sldChg chg="modSp mod">
        <pc:chgData name="Prince Sethi" userId="f437f29d2746bf69" providerId="LiveId" clId="{4B374FCA-B8E2-49DD-A376-EE702F0BAB9B}" dt="2025-09-07T01:17:32.026" v="409" actId="20577"/>
        <pc:sldMkLst>
          <pc:docMk/>
          <pc:sldMk cId="1126630381" sldId="287"/>
        </pc:sldMkLst>
        <pc:spChg chg="mod">
          <ac:chgData name="Prince Sethi" userId="f437f29d2746bf69" providerId="LiveId" clId="{4B374FCA-B8E2-49DD-A376-EE702F0BAB9B}" dt="2025-09-07T01:17:32.026" v="409" actId="20577"/>
          <ac:spMkLst>
            <pc:docMk/>
            <pc:sldMk cId="1126630381" sldId="287"/>
            <ac:spMk id="2" creationId="{280E61E0-A8AC-2C2D-EF3B-461B47806976}"/>
          </ac:spMkLst>
        </pc:spChg>
        <pc:spChg chg="mod">
          <ac:chgData name="Prince Sethi" userId="f437f29d2746bf69" providerId="LiveId" clId="{4B374FCA-B8E2-49DD-A376-EE702F0BAB9B}" dt="2025-09-07T01:16:16.671" v="316" actId="20577"/>
          <ac:spMkLst>
            <pc:docMk/>
            <pc:sldMk cId="1126630381" sldId="287"/>
            <ac:spMk id="3" creationId="{5174CC3C-DE3F-F101-1469-CE477836B526}"/>
          </ac:spMkLst>
        </pc:spChg>
      </pc:sldChg>
      <pc:sldChg chg="modSp mod">
        <pc:chgData name="Prince Sethi" userId="f437f29d2746bf69" providerId="LiveId" clId="{4B374FCA-B8E2-49DD-A376-EE702F0BAB9B}" dt="2025-09-07T01:18:05.801" v="449" actId="20577"/>
        <pc:sldMkLst>
          <pc:docMk/>
          <pc:sldMk cId="228700687" sldId="288"/>
        </pc:sldMkLst>
        <pc:spChg chg="mod">
          <ac:chgData name="Prince Sethi" userId="f437f29d2746bf69" providerId="LiveId" clId="{4B374FCA-B8E2-49DD-A376-EE702F0BAB9B}" dt="2025-09-07T01:18:05.801" v="449" actId="20577"/>
          <ac:spMkLst>
            <pc:docMk/>
            <pc:sldMk cId="228700687" sldId="288"/>
            <ac:spMk id="3" creationId="{2C5C45AB-DE8C-B77A-7235-5D89B0346637}"/>
          </ac:spMkLst>
        </pc:spChg>
      </pc:sldChg>
      <pc:sldChg chg="modSp mod">
        <pc:chgData name="Prince Sethi" userId="f437f29d2746bf69" providerId="LiveId" clId="{4B374FCA-B8E2-49DD-A376-EE702F0BAB9B}" dt="2025-09-07T01:21:40.820" v="531" actId="20577"/>
        <pc:sldMkLst>
          <pc:docMk/>
          <pc:sldMk cId="318717978" sldId="289"/>
        </pc:sldMkLst>
        <pc:spChg chg="mod">
          <ac:chgData name="Prince Sethi" userId="f437f29d2746bf69" providerId="LiveId" clId="{4B374FCA-B8E2-49DD-A376-EE702F0BAB9B}" dt="2025-09-07T01:21:40.820" v="531" actId="20577"/>
          <ac:spMkLst>
            <pc:docMk/>
            <pc:sldMk cId="318717978" sldId="289"/>
            <ac:spMk id="3" creationId="{C41692AF-042D-E58C-18BB-34EC20C65B95}"/>
          </ac:spMkLst>
        </pc:spChg>
      </pc:sldChg>
      <pc:sldChg chg="modSp mod">
        <pc:chgData name="Prince Sethi" userId="f437f29d2746bf69" providerId="LiveId" clId="{4B374FCA-B8E2-49DD-A376-EE702F0BAB9B}" dt="2025-09-07T01:22:09.021" v="536" actId="27636"/>
        <pc:sldMkLst>
          <pc:docMk/>
          <pc:sldMk cId="1327123092" sldId="290"/>
        </pc:sldMkLst>
        <pc:spChg chg="mod">
          <ac:chgData name="Prince Sethi" userId="f437f29d2746bf69" providerId="LiveId" clId="{4B374FCA-B8E2-49DD-A376-EE702F0BAB9B}" dt="2025-09-07T01:22:09.021" v="536" actId="27636"/>
          <ac:spMkLst>
            <pc:docMk/>
            <pc:sldMk cId="1327123092" sldId="290"/>
            <ac:spMk id="3" creationId="{A105BE43-736C-7A47-88ED-F1E16760BD46}"/>
          </ac:spMkLst>
        </pc:spChg>
      </pc:sldChg>
      <pc:sldChg chg="modSp mod modNotesTx">
        <pc:chgData name="Prince Sethi" userId="f437f29d2746bf69" providerId="LiveId" clId="{4B374FCA-B8E2-49DD-A376-EE702F0BAB9B}" dt="2025-09-07T01:39:19.844" v="693" actId="20577"/>
        <pc:sldMkLst>
          <pc:docMk/>
          <pc:sldMk cId="4176488729" sldId="292"/>
        </pc:sldMkLst>
        <pc:spChg chg="mod">
          <ac:chgData name="Prince Sethi" userId="f437f29d2746bf69" providerId="LiveId" clId="{4B374FCA-B8E2-49DD-A376-EE702F0BAB9B}" dt="2025-09-07T01:39:19.844" v="693" actId="20577"/>
          <ac:spMkLst>
            <pc:docMk/>
            <pc:sldMk cId="4176488729" sldId="292"/>
            <ac:spMk id="3" creationId="{A0AC6D52-DA77-C78E-6377-96F7F9BE7628}"/>
          </ac:spMkLst>
        </pc:spChg>
      </pc:sldChg>
      <pc:sldChg chg="modSp mod">
        <pc:chgData name="Prince Sethi" userId="f437f29d2746bf69" providerId="LiveId" clId="{4B374FCA-B8E2-49DD-A376-EE702F0BAB9B}" dt="2025-09-07T01:26:00.830" v="610" actId="20577"/>
        <pc:sldMkLst>
          <pc:docMk/>
          <pc:sldMk cId="117059980" sldId="295"/>
        </pc:sldMkLst>
        <pc:spChg chg="mod">
          <ac:chgData name="Prince Sethi" userId="f437f29d2746bf69" providerId="LiveId" clId="{4B374FCA-B8E2-49DD-A376-EE702F0BAB9B}" dt="2025-09-07T01:26:00.830" v="610" actId="20577"/>
          <ac:spMkLst>
            <pc:docMk/>
            <pc:sldMk cId="117059980" sldId="295"/>
            <ac:spMk id="2" creationId="{9DC924AC-1F01-0FAD-5989-57CF98D98D84}"/>
          </ac:spMkLst>
        </pc:spChg>
        <pc:spChg chg="mod">
          <ac:chgData name="Prince Sethi" userId="f437f29d2746bf69" providerId="LiveId" clId="{4B374FCA-B8E2-49DD-A376-EE702F0BAB9B}" dt="2025-09-07T01:23:48.085" v="541" actId="5793"/>
          <ac:spMkLst>
            <pc:docMk/>
            <pc:sldMk cId="117059980" sldId="295"/>
            <ac:spMk id="3" creationId="{65A9686E-B471-3CB5-C9BA-361FF5569405}"/>
          </ac:spMkLst>
        </pc:spChg>
      </pc:sldChg>
      <pc:sldChg chg="delSp modSp mod">
        <pc:chgData name="Prince Sethi" userId="f437f29d2746bf69" providerId="LiveId" clId="{4B374FCA-B8E2-49DD-A376-EE702F0BAB9B}" dt="2025-09-07T01:24:59.664" v="577" actId="20577"/>
        <pc:sldMkLst>
          <pc:docMk/>
          <pc:sldMk cId="292739263" sldId="296"/>
        </pc:sldMkLst>
        <pc:spChg chg="del">
          <ac:chgData name="Prince Sethi" userId="f437f29d2746bf69" providerId="LiveId" clId="{4B374FCA-B8E2-49DD-A376-EE702F0BAB9B}" dt="2025-09-07T01:24:05.886" v="548" actId="478"/>
          <ac:spMkLst>
            <pc:docMk/>
            <pc:sldMk cId="292739263" sldId="296"/>
            <ac:spMk id="2" creationId="{93AEE52B-19B1-613F-636E-DCB038E3AE89}"/>
          </ac:spMkLst>
        </pc:spChg>
        <pc:spChg chg="mod">
          <ac:chgData name="Prince Sethi" userId="f437f29d2746bf69" providerId="LiveId" clId="{4B374FCA-B8E2-49DD-A376-EE702F0BAB9B}" dt="2025-09-07T01:24:59.664" v="577" actId="20577"/>
          <ac:spMkLst>
            <pc:docMk/>
            <pc:sldMk cId="292739263" sldId="296"/>
            <ac:spMk id="3" creationId="{B9CD600B-B32C-0BCA-CDA5-E960E394BF6A}"/>
          </ac:spMkLst>
        </pc:spChg>
      </pc:sldChg>
      <pc:sldChg chg="modSp mod">
        <pc:chgData name="Prince Sethi" userId="f437f29d2746bf69" providerId="LiveId" clId="{4B374FCA-B8E2-49DD-A376-EE702F0BAB9B}" dt="2025-09-07T01:28:32.883" v="613" actId="1076"/>
        <pc:sldMkLst>
          <pc:docMk/>
          <pc:sldMk cId="2586438111" sldId="301"/>
        </pc:sldMkLst>
        <pc:picChg chg="mod">
          <ac:chgData name="Prince Sethi" userId="f437f29d2746bf69" providerId="LiveId" clId="{4B374FCA-B8E2-49DD-A376-EE702F0BAB9B}" dt="2025-09-07T01:28:32.883" v="613" actId="1076"/>
          <ac:picMkLst>
            <pc:docMk/>
            <pc:sldMk cId="2586438111" sldId="301"/>
            <ac:picMk id="5" creationId="{DA3EC425-5622-4D08-B47D-56756139C447}"/>
          </ac:picMkLst>
        </pc:picChg>
      </pc:sldChg>
      <pc:sldChg chg="modSp mod">
        <pc:chgData name="Prince Sethi" userId="f437f29d2746bf69" providerId="LiveId" clId="{4B374FCA-B8E2-49DD-A376-EE702F0BAB9B}" dt="2025-09-07T01:43:19.042" v="694" actId="20577"/>
        <pc:sldMkLst>
          <pc:docMk/>
          <pc:sldMk cId="4269947509" sldId="303"/>
        </pc:sldMkLst>
        <pc:spChg chg="mod">
          <ac:chgData name="Prince Sethi" userId="f437f29d2746bf69" providerId="LiveId" clId="{4B374FCA-B8E2-49DD-A376-EE702F0BAB9B}" dt="2025-09-07T01:43:19.042" v="694" actId="20577"/>
          <ac:spMkLst>
            <pc:docMk/>
            <pc:sldMk cId="4269947509" sldId="303"/>
            <ac:spMk id="3" creationId="{9CEB0289-4956-C1B8-557A-39580423104B}"/>
          </ac:spMkLst>
        </pc:spChg>
      </pc:sldChg>
      <pc:sldChg chg="modSp new mod">
        <pc:chgData name="Prince Sethi" userId="f437f29d2746bf69" providerId="LiveId" clId="{4B374FCA-B8E2-49DD-A376-EE702F0BAB9B}" dt="2025-09-07T01:15:06.928" v="309" actId="20577"/>
        <pc:sldMkLst>
          <pc:docMk/>
          <pc:sldMk cId="948503026" sldId="306"/>
        </pc:sldMkLst>
        <pc:spChg chg="mod">
          <ac:chgData name="Prince Sethi" userId="f437f29d2746bf69" providerId="LiveId" clId="{4B374FCA-B8E2-49DD-A376-EE702F0BAB9B}" dt="2025-09-05T05:19:59.376" v="242" actId="20577"/>
          <ac:spMkLst>
            <pc:docMk/>
            <pc:sldMk cId="948503026" sldId="306"/>
            <ac:spMk id="2" creationId="{655DC019-AC03-3AC8-38F9-FE031D431381}"/>
          </ac:spMkLst>
        </pc:spChg>
        <pc:spChg chg="mod">
          <ac:chgData name="Prince Sethi" userId="f437f29d2746bf69" providerId="LiveId" clId="{4B374FCA-B8E2-49DD-A376-EE702F0BAB9B}" dt="2025-09-07T01:15:06.928" v="309" actId="20577"/>
          <ac:spMkLst>
            <pc:docMk/>
            <pc:sldMk cId="948503026" sldId="306"/>
            <ac:spMk id="3" creationId="{41310B93-62FB-D679-8BAA-55527EF867A6}"/>
          </ac:spMkLst>
        </pc:spChg>
      </pc:sldChg>
      <pc:sldChg chg="delSp modSp new mod">
        <pc:chgData name="Prince Sethi" userId="f437f29d2746bf69" providerId="LiveId" clId="{4B374FCA-B8E2-49DD-A376-EE702F0BAB9B}" dt="2025-09-07T01:20:08.819" v="479" actId="20577"/>
        <pc:sldMkLst>
          <pc:docMk/>
          <pc:sldMk cId="1303245366" sldId="307"/>
        </pc:sldMkLst>
        <pc:spChg chg="mod">
          <ac:chgData name="Prince Sethi" userId="f437f29d2746bf69" providerId="LiveId" clId="{4B374FCA-B8E2-49DD-A376-EE702F0BAB9B}" dt="2025-09-07T01:20:08.819" v="479" actId="20577"/>
          <ac:spMkLst>
            <pc:docMk/>
            <pc:sldMk cId="1303245366" sldId="307"/>
            <ac:spMk id="2" creationId="{32428F9F-B115-8A30-12C6-FCCE1C0C6979}"/>
          </ac:spMkLst>
        </pc:spChg>
        <pc:spChg chg="del">
          <ac:chgData name="Prince Sethi" userId="f437f29d2746bf69" providerId="LiveId" clId="{4B374FCA-B8E2-49DD-A376-EE702F0BAB9B}" dt="2025-09-07T01:19:49.511" v="471" actId="478"/>
          <ac:spMkLst>
            <pc:docMk/>
            <pc:sldMk cId="1303245366" sldId="307"/>
            <ac:spMk id="3" creationId="{7AA53E76-8324-6065-C68F-4D8B5D3D643D}"/>
          </ac:spMkLst>
        </pc:spChg>
      </pc:sldChg>
      <pc:sldChg chg="modSp new del mod ord">
        <pc:chgData name="Prince Sethi" userId="f437f29d2746bf69" providerId="LiveId" clId="{4B374FCA-B8E2-49DD-A376-EE702F0BAB9B}" dt="2025-09-07T01:15:47.538" v="314" actId="2696"/>
        <pc:sldMkLst>
          <pc:docMk/>
          <pc:sldMk cId="3820709843" sldId="307"/>
        </pc:sldMkLst>
        <pc:spChg chg="mod">
          <ac:chgData name="Prince Sethi" userId="f437f29d2746bf69" providerId="LiveId" clId="{4B374FCA-B8E2-49DD-A376-EE702F0BAB9B}" dt="2025-09-07T01:15:44.294" v="313" actId="6549"/>
          <ac:spMkLst>
            <pc:docMk/>
            <pc:sldMk cId="3820709843" sldId="307"/>
            <ac:spMk id="2" creationId="{E96ADADE-15C4-3812-C2BC-6940DAC03BBF}"/>
          </ac:spMkLst>
        </pc:spChg>
        <pc:spChg chg="mod">
          <ac:chgData name="Prince Sethi" userId="f437f29d2746bf69" providerId="LiveId" clId="{4B374FCA-B8E2-49DD-A376-EE702F0BAB9B}" dt="2025-09-07T01:15:41.791" v="312" actId="6549"/>
          <ac:spMkLst>
            <pc:docMk/>
            <pc:sldMk cId="3820709843" sldId="307"/>
            <ac:spMk id="3" creationId="{E1548AE4-C169-56A2-769E-C90CCE47B873}"/>
          </ac:spMkLst>
        </pc:spChg>
      </pc:sldChg>
      <pc:sldChg chg="new del">
        <pc:chgData name="Prince Sethi" userId="f437f29d2746bf69" providerId="LiveId" clId="{4B374FCA-B8E2-49DD-A376-EE702F0BAB9B}" dt="2025-09-07T01:14:18.792" v="300" actId="47"/>
        <pc:sldMkLst>
          <pc:docMk/>
          <pc:sldMk cId="1441593332"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28D18-F5D7-4DF0-8705-4A6541D2740E}" type="datetimeFigureOut">
              <a:rPr lang="en-US" smtClean="0"/>
              <a:t>9/6/2025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C501A-3AE0-4495-884D-A0828799DA30}" type="slidenum">
              <a:rPr lang="en-US" smtClean="0"/>
              <a:t>‹#›</a:t>
            </a:fld>
            <a:endParaRPr lang="en-US"/>
          </a:p>
        </p:txBody>
      </p:sp>
    </p:spTree>
    <p:extLst>
      <p:ext uri="{BB962C8B-B14F-4D97-AF65-F5344CB8AC3E}">
        <p14:creationId xmlns:p14="http://schemas.microsoft.com/office/powerpoint/2010/main" val="82183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mc.ncbi.nlm.nih.gov/articles/PMC11307477/#bib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ejm.org/doi/full/10.1056/NEJMoa2206606#core-r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ESC 2021</a:t>
            </a:r>
          </a:p>
          <a:p>
            <a:r>
              <a:rPr lang="en-US" sz="1200" b="0" i="0" u="none" strike="noStrike" kern="1200" baseline="0" dirty="0">
                <a:solidFill>
                  <a:schemeClr val="tx1"/>
                </a:solidFill>
                <a:latin typeface="+mn-lt"/>
                <a:ea typeface="+mn-ea"/>
                <a:cs typeface="+mn-cs"/>
              </a:rPr>
              <a:t>Cardiac magnetic resonance (CMR) imaging with late gadolinium</a:t>
            </a:r>
          </a:p>
          <a:p>
            <a:r>
              <a:rPr lang="en-US" sz="1200" b="0" i="0" u="none" strike="noStrike" kern="1200" baseline="0" dirty="0">
                <a:solidFill>
                  <a:schemeClr val="tx1"/>
                </a:solidFill>
                <a:latin typeface="+mn-lt"/>
                <a:ea typeface="+mn-ea"/>
                <a:cs typeface="+mn-cs"/>
              </a:rPr>
              <a:t>enhancement (LGE), T1 mapping and extracellular volume</a:t>
            </a:r>
          </a:p>
          <a:p>
            <a:r>
              <a:rPr lang="en-US" sz="1200" b="0" i="0" u="none" strike="noStrike" kern="1200" baseline="0" dirty="0">
                <a:solidFill>
                  <a:schemeClr val="tx1"/>
                </a:solidFill>
                <a:latin typeface="+mn-lt"/>
                <a:ea typeface="+mn-ea"/>
                <a:cs typeface="+mn-cs"/>
              </a:rPr>
              <a:t>will identify myocardial fibrosis/scar, which are typically subendocardial</a:t>
            </a:r>
          </a:p>
          <a:p>
            <a:r>
              <a:rPr lang="en-US" sz="1200" b="0" i="0" u="none" strike="noStrike" kern="1200" baseline="0" dirty="0">
                <a:solidFill>
                  <a:schemeClr val="tx1"/>
                </a:solidFill>
                <a:latin typeface="+mn-lt"/>
                <a:ea typeface="+mn-ea"/>
                <a:cs typeface="+mn-cs"/>
              </a:rPr>
              <a:t>for patients with </a:t>
            </a:r>
            <a:r>
              <a:rPr lang="en-US" sz="1200" b="0" i="0" u="none" strike="noStrike" kern="1200" baseline="0" dirty="0" err="1">
                <a:solidFill>
                  <a:schemeClr val="tx1"/>
                </a:solidFill>
                <a:latin typeface="+mn-lt"/>
                <a:ea typeface="+mn-ea"/>
                <a:cs typeface="+mn-cs"/>
              </a:rPr>
              <a:t>ischaemic</a:t>
            </a:r>
            <a:r>
              <a:rPr lang="en-US" sz="1200" b="0" i="0" u="none" strike="noStrike" kern="1200" baseline="0" dirty="0">
                <a:solidFill>
                  <a:schemeClr val="tx1"/>
                </a:solidFill>
                <a:latin typeface="+mn-lt"/>
                <a:ea typeface="+mn-ea"/>
                <a:cs typeface="+mn-cs"/>
              </a:rPr>
              <a:t> heart disease (IHD) in contrast</a:t>
            </a:r>
          </a:p>
          <a:p>
            <a:r>
              <a:rPr lang="en-US" sz="1200" b="0" i="0" u="none" strike="noStrike" kern="1200" baseline="0" dirty="0">
                <a:solidFill>
                  <a:schemeClr val="tx1"/>
                </a:solidFill>
                <a:latin typeface="+mn-lt"/>
                <a:ea typeface="+mn-ea"/>
                <a:cs typeface="+mn-cs"/>
              </a:rPr>
              <a:t>to the mid-wall scar typical of dilated cardiomyopathy (DCM). In</a:t>
            </a:r>
          </a:p>
          <a:p>
            <a:r>
              <a:rPr lang="en-US" sz="1200" b="0" i="0" u="none" strike="noStrike" kern="1200" baseline="0" dirty="0">
                <a:solidFill>
                  <a:schemeClr val="tx1"/>
                </a:solidFill>
                <a:latin typeface="+mn-lt"/>
                <a:ea typeface="+mn-ea"/>
                <a:cs typeface="+mn-cs"/>
              </a:rPr>
              <a:t>addition, CMR allows myocardial characterization in, e.g. myocarditis,</a:t>
            </a:r>
          </a:p>
          <a:p>
            <a:r>
              <a:rPr lang="en-US" sz="1200" b="0" i="0" u="none" strike="noStrike" kern="1200" baseline="0" dirty="0">
                <a:solidFill>
                  <a:schemeClr val="tx1"/>
                </a:solidFill>
                <a:latin typeface="+mn-lt"/>
                <a:ea typeface="+mn-ea"/>
                <a:cs typeface="+mn-cs"/>
              </a:rPr>
              <a:t>amyloidosis, sarcoidosis, Chagas disease, Fabry disease, LV</a:t>
            </a:r>
          </a:p>
          <a:p>
            <a:r>
              <a:rPr lang="en-US" sz="1200" b="0" i="0" u="none" strike="noStrike" kern="1200" baseline="0" dirty="0">
                <a:solidFill>
                  <a:schemeClr val="tx1"/>
                </a:solidFill>
                <a:latin typeface="+mn-lt"/>
                <a:ea typeface="+mn-ea"/>
                <a:cs typeface="+mn-cs"/>
              </a:rPr>
              <a:t>non-compaction CMP, haemochromatosis, and arrhythmogenic</a:t>
            </a:r>
          </a:p>
          <a:p>
            <a:r>
              <a:rPr lang="en-US" sz="1200" b="0" i="0" u="none" strike="noStrike" kern="1200" baseline="0" dirty="0">
                <a:solidFill>
                  <a:schemeClr val="tx1"/>
                </a:solidFill>
                <a:latin typeface="+mn-lt"/>
                <a:ea typeface="+mn-ea"/>
                <a:cs typeface="+mn-cs"/>
              </a:rPr>
              <a:t>cardiomyopathy (AC).</a:t>
            </a:r>
            <a:endParaRPr lang="en-US" dirty="0"/>
          </a:p>
        </p:txBody>
      </p:sp>
      <p:sp>
        <p:nvSpPr>
          <p:cNvPr id="4" name="Slide Number Placeholder 3"/>
          <p:cNvSpPr>
            <a:spLocks noGrp="1"/>
          </p:cNvSpPr>
          <p:nvPr>
            <p:ph type="sldNum" sz="quarter" idx="5"/>
          </p:nvPr>
        </p:nvSpPr>
        <p:spPr/>
        <p:txBody>
          <a:bodyPr/>
          <a:lstStyle/>
          <a:p>
            <a:fld id="{3D9C501A-3AE0-4495-884D-A0828799DA30}" type="slidenum">
              <a:rPr lang="en-US" smtClean="0"/>
              <a:t>3</a:t>
            </a:fld>
            <a:endParaRPr lang="en-US"/>
          </a:p>
        </p:txBody>
      </p:sp>
    </p:spTree>
    <p:extLst>
      <p:ext uri="{BB962C8B-B14F-4D97-AF65-F5344CB8AC3E}">
        <p14:creationId xmlns:p14="http://schemas.microsoft.com/office/powerpoint/2010/main" val="74613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liberal inclusion criteria </a:t>
            </a:r>
          </a:p>
          <a:p>
            <a:r>
              <a:rPr lang="en-US" sz="1200" b="0" i="0" u="none" strike="noStrike" kern="1200" baseline="0" dirty="0">
                <a:solidFill>
                  <a:schemeClr val="tx1"/>
                </a:solidFill>
                <a:latin typeface="+mn-lt"/>
                <a:ea typeface="+mn-ea"/>
                <a:cs typeface="+mn-cs"/>
              </a:rPr>
              <a:t>The Heart Failure </a:t>
            </a:r>
            <a:r>
              <a:rPr lang="en-US" sz="1200" b="0" i="0" u="none" strike="noStrike" kern="1200" baseline="0" dirty="0" err="1">
                <a:solidFill>
                  <a:schemeClr val="tx1"/>
                </a:solidFill>
                <a:latin typeface="+mn-lt"/>
                <a:ea typeface="+mn-ea"/>
                <a:cs typeface="+mn-cs"/>
              </a:rPr>
              <a:t>Revascularisation</a:t>
            </a:r>
            <a:r>
              <a:rPr lang="en-US" sz="1200" b="0" i="0" u="none" strike="noStrike" kern="1200" baseline="0" dirty="0">
                <a:solidFill>
                  <a:schemeClr val="tx1"/>
                </a:solidFill>
                <a:latin typeface="+mn-lt"/>
                <a:ea typeface="+mn-ea"/>
                <a:cs typeface="+mn-cs"/>
              </a:rPr>
              <a:t> Trial (HEART) was under-powered, with only 138 of the planned 800 patients to be enrolled, and failed to show differences in outcomes between HF patients receiving CABG </a:t>
            </a:r>
            <a:r>
              <a:rPr lang="en-US" sz="1200" b="0" i="0" u="none" strike="noStrike" kern="1200" baseline="0" dirty="0" err="1">
                <a:solidFill>
                  <a:schemeClr val="tx1"/>
                </a:solidFill>
                <a:latin typeface="+mn-lt"/>
                <a:ea typeface="+mn-ea"/>
                <a:cs typeface="+mn-cs"/>
              </a:rPr>
              <a:t>orMT</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benefit post 60 Age</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D9C501A-3AE0-4495-884D-A0828799DA30}" type="slidenum">
              <a:rPr lang="en-US" smtClean="0"/>
              <a:t>7</a:t>
            </a:fld>
            <a:endParaRPr lang="en-US"/>
          </a:p>
        </p:txBody>
      </p:sp>
    </p:spTree>
    <p:extLst>
      <p:ext uri="{BB962C8B-B14F-4D97-AF65-F5344CB8AC3E}">
        <p14:creationId xmlns:p14="http://schemas.microsoft.com/office/powerpoint/2010/main" val="230747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https://pmc.ncbi.nlm.nih.gov/articles/PMC11307477/#bib12</a:t>
            </a:r>
          </a:p>
        </p:txBody>
      </p:sp>
      <p:sp>
        <p:nvSpPr>
          <p:cNvPr id="4" name="Slide Number Placeholder 3"/>
          <p:cNvSpPr>
            <a:spLocks noGrp="1"/>
          </p:cNvSpPr>
          <p:nvPr>
            <p:ph type="sldNum" sz="quarter" idx="5"/>
          </p:nvPr>
        </p:nvSpPr>
        <p:spPr/>
        <p:txBody>
          <a:bodyPr/>
          <a:lstStyle/>
          <a:p>
            <a:fld id="{3D9C501A-3AE0-4495-884D-A0828799DA30}" type="slidenum">
              <a:rPr lang="en-US" smtClean="0"/>
              <a:t>9</a:t>
            </a:fld>
            <a:endParaRPr lang="en-US"/>
          </a:p>
        </p:txBody>
      </p:sp>
    </p:spTree>
    <p:extLst>
      <p:ext uri="{BB962C8B-B14F-4D97-AF65-F5344CB8AC3E}">
        <p14:creationId xmlns:p14="http://schemas.microsoft.com/office/powerpoint/2010/main" val="310157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randomized PROTECT II trial compared the </a:t>
            </a:r>
            <a:r>
              <a:rPr lang="en-US" sz="1200" b="0" i="0" kern="1200" dirty="0" err="1">
                <a:solidFill>
                  <a:schemeClr val="tx1"/>
                </a:solidFill>
                <a:effectLst/>
                <a:latin typeface="+mn-lt"/>
                <a:ea typeface="+mn-ea"/>
                <a:cs typeface="+mn-cs"/>
              </a:rPr>
              <a:t>Impella</a:t>
            </a:r>
            <a:r>
              <a:rPr lang="en-US" sz="1200" b="0" i="0" kern="1200" dirty="0">
                <a:solidFill>
                  <a:schemeClr val="tx1"/>
                </a:solidFill>
                <a:effectLst/>
                <a:latin typeface="+mn-lt"/>
                <a:ea typeface="+mn-ea"/>
                <a:cs typeface="+mn-cs"/>
              </a:rPr>
              <a:t> 2.5 LV assist device (Abiomed Inc) with the IABP in patients undergoing elective high-risk PCI,</a:t>
            </a:r>
            <a:r>
              <a:rPr lang="en-US" sz="1200" b="0" i="0" u="sng" kern="1200" baseline="30000" dirty="0">
                <a:solidFill>
                  <a:schemeClr val="tx1"/>
                </a:solidFill>
                <a:effectLst/>
                <a:latin typeface="+mn-lt"/>
                <a:ea typeface="+mn-ea"/>
                <a:cs typeface="+mn-cs"/>
                <a:hlinkClick r:id="rId3"/>
              </a:rPr>
              <a:t>8</a:t>
            </a:r>
            <a:r>
              <a:rPr lang="en-US" sz="1200" b="0" i="0" kern="1200" dirty="0">
                <a:solidFill>
                  <a:schemeClr val="tx1"/>
                </a:solidFill>
                <a:effectLst/>
                <a:latin typeface="+mn-lt"/>
                <a:ea typeface="+mn-ea"/>
                <a:cs typeface="+mn-cs"/>
              </a:rPr>
              <a:t> including those with unprotected left main disease or last remaining patent coronary artery with an LVEF of ≤35% or 3-vessel disease with an LVEF ≤30%.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components of this composite endpoint were all-cause death, nonfatal MI (with procedural MI defined as creatine-kinase-MB or troponin &gt;3× normal), stroke/transient ischemic attack, repeat revascularization, need for cardiac or vascular surgery, acute renal insufficiency, severe intraprocedural hypotension, cardiopulmonary resuscitation, ventricular tachycardia requiring cardioversion or defibrillation, aortic insufficiency, and angiographic failure of PCI. The trial was terminated prematurely for futility after 448 of the 654 expected participants were enrolled. At 30 days, the primary endpoint occurred in 35.1% versus 40.1% of patients assigned to </a:t>
            </a:r>
            <a:r>
              <a:rPr lang="en-US" sz="1200" b="0" i="0" kern="1200" dirty="0" err="1">
                <a:solidFill>
                  <a:schemeClr val="tx1"/>
                </a:solidFill>
                <a:effectLst/>
                <a:latin typeface="+mn-lt"/>
                <a:ea typeface="+mn-ea"/>
                <a:cs typeface="+mn-cs"/>
              </a:rPr>
              <a:t>Impella</a:t>
            </a:r>
            <a:r>
              <a:rPr lang="en-US" sz="1200" b="0" i="0" kern="1200" dirty="0">
                <a:solidFill>
                  <a:schemeClr val="tx1"/>
                </a:solidFill>
                <a:effectLst/>
                <a:latin typeface="+mn-lt"/>
                <a:ea typeface="+mn-ea"/>
                <a:cs typeface="+mn-cs"/>
              </a:rPr>
              <a:t> and to IABP, respectively, with no significant difference between the 2 groups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.28). At 90 days, the composite endpoint of major adverse events occurred in 40.6% versus 49.3% in same groups, again with no significant difference between the group in in the intention-to-treat population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.066). In the prespecified per-protocol population, defined by patients receiving the assigned support device, the difference in major adverse events at 90 days was statistically significant (51.0% with the IABP versus 40.0% with the </a:t>
            </a:r>
            <a:r>
              <a:rPr lang="en-US" sz="1200" b="0" i="0" kern="1200" dirty="0" err="1">
                <a:solidFill>
                  <a:schemeClr val="tx1"/>
                </a:solidFill>
                <a:effectLst/>
                <a:latin typeface="+mn-lt"/>
                <a:ea typeface="+mn-ea"/>
                <a:cs typeface="+mn-cs"/>
              </a:rPr>
              <a:t>Impella</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.02). The difference in all-cause mortality between the 2 groups was not statistically significant at 30 days (5.9% with the IABP versus 7.6% with the </a:t>
            </a:r>
            <a:r>
              <a:rPr lang="en-US" sz="1200" b="0" i="0" kern="1200" dirty="0" err="1">
                <a:solidFill>
                  <a:schemeClr val="tx1"/>
                </a:solidFill>
                <a:effectLst/>
                <a:latin typeface="+mn-lt"/>
                <a:ea typeface="+mn-ea"/>
                <a:cs typeface="+mn-cs"/>
              </a:rPr>
              <a:t>Impella</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.47) or 90 days (8.7% with the IABP versus 12.1% with the </a:t>
            </a:r>
            <a:r>
              <a:rPr lang="en-US" sz="1200" b="0" i="0" kern="1200" dirty="0" err="1">
                <a:solidFill>
                  <a:schemeClr val="tx1"/>
                </a:solidFill>
                <a:effectLst/>
                <a:latin typeface="+mn-lt"/>
                <a:ea typeface="+mn-ea"/>
                <a:cs typeface="+mn-cs"/>
              </a:rPr>
              <a:t>Impella</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.24). There was no difference in the rate of limb ischemia or the need for cardiac or vascular operations between the 2 groups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 .63), nor was there any occurrence of aortic insufficiency or damage to the aortic valve.</a:t>
            </a:r>
            <a:endParaRPr lang="en-US" dirty="0"/>
          </a:p>
        </p:txBody>
      </p:sp>
      <p:sp>
        <p:nvSpPr>
          <p:cNvPr id="4" name="Slide Number Placeholder 3"/>
          <p:cNvSpPr>
            <a:spLocks noGrp="1"/>
          </p:cNvSpPr>
          <p:nvPr>
            <p:ph type="sldNum" sz="quarter" idx="5"/>
          </p:nvPr>
        </p:nvSpPr>
        <p:spPr/>
        <p:txBody>
          <a:bodyPr/>
          <a:lstStyle/>
          <a:p>
            <a:fld id="{3D9C501A-3AE0-4495-884D-A0828799DA30}" type="slidenum">
              <a:rPr lang="en-US" smtClean="0"/>
              <a:t>10</a:t>
            </a:fld>
            <a:endParaRPr lang="en-US"/>
          </a:p>
        </p:txBody>
      </p:sp>
    </p:spTree>
    <p:extLst>
      <p:ext uri="{BB962C8B-B14F-4D97-AF65-F5344CB8AC3E}">
        <p14:creationId xmlns:p14="http://schemas.microsoft.com/office/powerpoint/2010/main" val="165667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extent of revascularization was characterized by the British Cardiovascular Intervention Society jeopardy score and anatomical revascularization index, which was calculated as follows: [(the pre-PCI jeopardy score minus the post-PCI jeopardy score) divided by (the pre-PCI jeopardy score)]×100, with 100% indicating complete revascularization of all angiographically significant coronary disease.</a:t>
            </a:r>
            <a:r>
              <a:rPr lang="en-US" sz="1200" b="1" i="0" u="none" strike="noStrike" kern="1200" baseline="30000" dirty="0">
                <a:solidFill>
                  <a:schemeClr val="tx1"/>
                </a:solidFill>
                <a:effectLst/>
                <a:latin typeface="+mn-lt"/>
                <a:ea typeface="+mn-ea"/>
                <a:cs typeface="+mn-cs"/>
                <a:hlinkClick r:id="rId3"/>
              </a:rPr>
              <a:t>9</a:t>
            </a:r>
            <a:endParaRPr lang="en-US" sz="1200" b="1" i="0" u="none" strike="noStrike" kern="1200" baseline="30000" dirty="0">
              <a:solidFill>
                <a:schemeClr val="tx1"/>
              </a:solidFill>
              <a:effectLst/>
              <a:latin typeface="+mn-lt"/>
              <a:ea typeface="+mn-ea"/>
              <a:cs typeface="+mn-cs"/>
            </a:endParaRPr>
          </a:p>
          <a:p>
            <a:endParaRPr lang="en-US" sz="1200" b="1"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Demonstrable viability in at least four dysfunctional myocardial segments amenable to revascularization with PCI. Patients were excluded if they had had an acute myocardial infarction in the 4 weeks before randomization or acute decompensated heart failure or sustained ventricular arrhythmias within 72 hours before randomization</a:t>
            </a:r>
            <a:endParaRPr lang="en-US" dirty="0"/>
          </a:p>
        </p:txBody>
      </p:sp>
      <p:sp>
        <p:nvSpPr>
          <p:cNvPr id="4" name="Slide Number Placeholder 3"/>
          <p:cNvSpPr>
            <a:spLocks noGrp="1"/>
          </p:cNvSpPr>
          <p:nvPr>
            <p:ph type="sldNum" sz="quarter" idx="5"/>
          </p:nvPr>
        </p:nvSpPr>
        <p:spPr/>
        <p:txBody>
          <a:bodyPr/>
          <a:lstStyle/>
          <a:p>
            <a:fld id="{3D9C501A-3AE0-4495-884D-A0828799DA30}" type="slidenum">
              <a:rPr lang="en-US" smtClean="0"/>
              <a:t>13</a:t>
            </a:fld>
            <a:endParaRPr lang="en-US"/>
          </a:p>
        </p:txBody>
      </p:sp>
    </p:spTree>
    <p:extLst>
      <p:ext uri="{BB962C8B-B14F-4D97-AF65-F5344CB8AC3E}">
        <p14:creationId xmlns:p14="http://schemas.microsoft.com/office/powerpoint/2010/main" val="97046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Between-trial differences in baseline characteristics were compared with unpaired </a:t>
            </a:r>
            <a:r>
              <a:rPr lang="en-US" sz="1200" b="0" i="1"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-tests or Mann–Whitney tests, depending on the normality of distribution. Kaplan–Meier survival plots were used to estimate and present cumulative event rates for all four groups. Parametric survival models using the Weibull method were used to examine differences in the outcome across the four groups of interest. We used a maximum likelihood estimation parametric regression survival time model, with a Weibull distributional form of the error term. </a:t>
            </a:r>
            <a:endParaRPr lang="en-US" dirty="0"/>
          </a:p>
        </p:txBody>
      </p:sp>
      <p:sp>
        <p:nvSpPr>
          <p:cNvPr id="4" name="Slide Number Placeholder 3"/>
          <p:cNvSpPr>
            <a:spLocks noGrp="1"/>
          </p:cNvSpPr>
          <p:nvPr>
            <p:ph type="sldNum" sz="quarter" idx="5"/>
          </p:nvPr>
        </p:nvSpPr>
        <p:spPr/>
        <p:txBody>
          <a:bodyPr/>
          <a:lstStyle/>
          <a:p>
            <a:fld id="{3D9C501A-3AE0-4495-884D-A0828799DA30}" type="slidenum">
              <a:rPr lang="en-US" smtClean="0"/>
              <a:t>22</a:t>
            </a:fld>
            <a:endParaRPr lang="en-US"/>
          </a:p>
        </p:txBody>
      </p:sp>
    </p:spTree>
    <p:extLst>
      <p:ext uri="{BB962C8B-B14F-4D97-AF65-F5344CB8AC3E}">
        <p14:creationId xmlns:p14="http://schemas.microsoft.com/office/powerpoint/2010/main" val="366327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have been no RCTs directly comparing CABG and PCI in patients with </a:t>
            </a:r>
            <a:r>
              <a:rPr lang="en-US" sz="1200" dirty="0" err="1"/>
              <a:t>ischaemic</a:t>
            </a:r>
            <a:r>
              <a:rPr lang="en-US" sz="1200" dirty="0"/>
              <a:t> HF. A meta-analysis of 21 studies, mostly observational except three including STICH, published between 1983 and 2016, supported CABG and PCI on a background of GDMT in appropriate patients with multivessel disease and LV systolic dysfunction; revascularization with either CABG or PCI improved long-term survival compared with GDMT, but compared with PCI, CABG provided a survival benefit and a lower risk of MI or repeat revascularization, with a slightly higher incidence of stroke.</a:t>
            </a:r>
          </a:p>
          <a:p>
            <a:r>
              <a:rPr lang="en-US" sz="1200" dirty="0"/>
              <a:t>Add info from 3470 page</a:t>
            </a:r>
          </a:p>
          <a:p>
            <a:r>
              <a:rPr lang="en-US" sz="1200" dirty="0"/>
              <a:t>ESC 2024</a:t>
            </a:r>
          </a:p>
          <a:p>
            <a:endParaRPr lang="en-US" sz="1200" dirty="0"/>
          </a:p>
          <a:p>
            <a:r>
              <a:rPr lang="en-US" dirty="0">
                <a:sym typeface="Wingdings" panose="05000000000000000000" pitchFamily="2" charset="2"/>
              </a:rPr>
              <a:t>?Reduced future MI ? Reduced incidence --? Mechanism of CABG benefit</a:t>
            </a:r>
          </a:p>
          <a:p>
            <a:r>
              <a:rPr lang="en-US" dirty="0">
                <a:sym typeface="Wingdings" panose="05000000000000000000" pitchFamily="2" charset="2"/>
              </a:rPr>
              <a:t>?More complete </a:t>
            </a:r>
            <a:r>
              <a:rPr lang="en-US" dirty="0" err="1">
                <a:sym typeface="Wingdings" panose="05000000000000000000" pitchFamily="2" charset="2"/>
              </a:rPr>
              <a:t>revasc</a:t>
            </a:r>
            <a:r>
              <a:rPr lang="en-US" dirty="0">
                <a:sym typeface="Wingdings" panose="05000000000000000000" pitchFamily="2" charset="2"/>
              </a:rPr>
              <a:t> with CABG</a:t>
            </a:r>
          </a:p>
          <a:p>
            <a:endParaRPr lang="en-US" dirty="0"/>
          </a:p>
        </p:txBody>
      </p:sp>
      <p:sp>
        <p:nvSpPr>
          <p:cNvPr id="4" name="Slide Number Placeholder 3"/>
          <p:cNvSpPr>
            <a:spLocks noGrp="1"/>
          </p:cNvSpPr>
          <p:nvPr>
            <p:ph type="sldNum" sz="quarter" idx="5"/>
          </p:nvPr>
        </p:nvSpPr>
        <p:spPr/>
        <p:txBody>
          <a:bodyPr/>
          <a:lstStyle/>
          <a:p>
            <a:fld id="{3D9C501A-3AE0-4495-884D-A0828799DA30}" type="slidenum">
              <a:rPr lang="en-US" smtClean="0"/>
              <a:t>24</a:t>
            </a:fld>
            <a:endParaRPr lang="en-US"/>
          </a:p>
        </p:txBody>
      </p:sp>
    </p:spTree>
    <p:extLst>
      <p:ext uri="{BB962C8B-B14F-4D97-AF65-F5344CB8AC3E}">
        <p14:creationId xmlns:p14="http://schemas.microsoft.com/office/powerpoint/2010/main" val="6514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MASS II (Medicine, Angioplasty, or Surgery Study), the 10-year</a:t>
            </a:r>
          </a:p>
          <a:p>
            <a:r>
              <a:rPr lang="en-US" dirty="0"/>
              <a:t>rates of cardiac death were lower after CABG or PCI than after medical therapy alone</a:t>
            </a:r>
          </a:p>
          <a:p>
            <a:endParaRPr lang="en-US" dirty="0"/>
          </a:p>
        </p:txBody>
      </p:sp>
      <p:sp>
        <p:nvSpPr>
          <p:cNvPr id="4" name="Slide Number Placeholder 3"/>
          <p:cNvSpPr>
            <a:spLocks noGrp="1"/>
          </p:cNvSpPr>
          <p:nvPr>
            <p:ph type="sldNum" sz="quarter" idx="5"/>
          </p:nvPr>
        </p:nvSpPr>
        <p:spPr/>
        <p:txBody>
          <a:bodyPr/>
          <a:lstStyle/>
          <a:p>
            <a:fld id="{3D9C501A-3AE0-4495-884D-A0828799DA30}" type="slidenum">
              <a:rPr lang="en-US" smtClean="0"/>
              <a:t>26</a:t>
            </a:fld>
            <a:endParaRPr lang="en-US"/>
          </a:p>
        </p:txBody>
      </p:sp>
    </p:spTree>
    <p:extLst>
      <p:ext uri="{BB962C8B-B14F-4D97-AF65-F5344CB8AC3E}">
        <p14:creationId xmlns:p14="http://schemas.microsoft.com/office/powerpoint/2010/main" val="181767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ISCHEMIA (International Study of Comparative Health </a:t>
            </a:r>
            <a:r>
              <a:rPr lang="en-US" dirty="0" err="1"/>
              <a:t>Effectivenesswith</a:t>
            </a:r>
            <a:r>
              <a:rPr lang="en-US" dirty="0"/>
              <a:t> Medical &amp; Invasive Approaches) trial, 5,179 patients with stable CAD and site-determined moderate- severe ischemia on stress testing (patients with $50% left main stenosis on CCTA, left ventricular ejection fraction [LVEF] &lt;35%, and unacceptable angina on medical therapy were excluded)</a:t>
            </a:r>
          </a:p>
          <a:p>
            <a:r>
              <a:rPr lang="en-US" dirty="0"/>
              <a:t>No difference was observed at w3.3 years of follow-up Angina symptoms improved in both the conservative and invasive treatment arms, although improvements were larger in the invasive arm, particularly with more frequent angina at baseline</a:t>
            </a:r>
          </a:p>
          <a:p>
            <a:r>
              <a:rPr lang="en-US" dirty="0"/>
              <a:t>In a secondary analysis of the ISCHEMIA trial, although ischemia severity on noninvasive testing was associated with all-cause death, no treatment interaction was observed when participants were stratified by mild, moderate, or severe ischemia</a:t>
            </a:r>
          </a:p>
          <a:p>
            <a:r>
              <a:rPr lang="en-US" dirty="0"/>
              <a:t>At 7-year follow-up, a reduction in cardiovascular mortality with revascularization was observed</a:t>
            </a:r>
          </a:p>
          <a:p>
            <a:endParaRPr lang="en-US" dirty="0"/>
          </a:p>
        </p:txBody>
      </p:sp>
      <p:sp>
        <p:nvSpPr>
          <p:cNvPr id="4" name="Slide Number Placeholder 3"/>
          <p:cNvSpPr>
            <a:spLocks noGrp="1"/>
          </p:cNvSpPr>
          <p:nvPr>
            <p:ph type="sldNum" sz="quarter" idx="5"/>
          </p:nvPr>
        </p:nvSpPr>
        <p:spPr/>
        <p:txBody>
          <a:bodyPr/>
          <a:lstStyle/>
          <a:p>
            <a:fld id="{3D9C501A-3AE0-4495-884D-A0828799DA30}" type="slidenum">
              <a:rPr lang="en-US" smtClean="0"/>
              <a:t>28</a:t>
            </a:fld>
            <a:endParaRPr lang="en-US"/>
          </a:p>
        </p:txBody>
      </p:sp>
    </p:spTree>
    <p:extLst>
      <p:ext uri="{BB962C8B-B14F-4D97-AF65-F5344CB8AC3E}">
        <p14:creationId xmlns:p14="http://schemas.microsoft.com/office/powerpoint/2010/main" val="3469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17F6-1CC2-5367-1286-5B8FA70B74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829969-1DB1-E8B6-4E37-9AC0A67398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5DE52A-50AD-99C3-1D28-D0A744823E1B}"/>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5" name="Footer Placeholder 4">
            <a:extLst>
              <a:ext uri="{FF2B5EF4-FFF2-40B4-BE49-F238E27FC236}">
                <a16:creationId xmlns:a16="http://schemas.microsoft.com/office/drawing/2014/main" id="{D7C506CB-B738-9380-6B65-92485C8AB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FEC75-5979-E43E-4B8D-DFDD6531701B}"/>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171936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6457-1E9A-2D4F-CB5C-093A6EBC7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7B3AD0-6965-FAE4-1758-B2A5D11FA5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0CB5E-12BF-9419-A450-4D3781AB67A8}"/>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5" name="Footer Placeholder 4">
            <a:extLst>
              <a:ext uri="{FF2B5EF4-FFF2-40B4-BE49-F238E27FC236}">
                <a16:creationId xmlns:a16="http://schemas.microsoft.com/office/drawing/2014/main" id="{3B603B00-16B3-D043-ED3D-8638D9B1D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B1318-B646-3B31-8457-1E8B46AEB06F}"/>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75541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28B41-8136-E3EE-8F30-79F8149CCA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5FE876-9234-374B-0531-9A74952211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4E1D8-EE9F-CF23-D1D3-6119B16ADBC8}"/>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5" name="Footer Placeholder 4">
            <a:extLst>
              <a:ext uri="{FF2B5EF4-FFF2-40B4-BE49-F238E27FC236}">
                <a16:creationId xmlns:a16="http://schemas.microsoft.com/office/drawing/2014/main" id="{2D35938D-8473-4B5A-C287-DCFCE336F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4CDC8-C684-332C-03BE-F433223092BE}"/>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413401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EBB7-9B7A-C536-0E31-7AC6BA9E0F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8BBAE-3B48-D328-52E4-980460519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08F1A-AEF4-FAF4-FA81-46E2EC3DAB5E}"/>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5" name="Footer Placeholder 4">
            <a:extLst>
              <a:ext uri="{FF2B5EF4-FFF2-40B4-BE49-F238E27FC236}">
                <a16:creationId xmlns:a16="http://schemas.microsoft.com/office/drawing/2014/main" id="{065A66ED-B690-13D4-54BC-5FFF2D5D4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9ADD7-81EC-3E7A-5910-66D03CF499D3}"/>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283799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B514-3196-8DB7-320D-FD6156DAE7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780363-FAC2-94DA-FA47-2A9FF5022C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CA0DC6-6752-06CC-759E-2CA270FD5A05}"/>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5" name="Footer Placeholder 4">
            <a:extLst>
              <a:ext uri="{FF2B5EF4-FFF2-40B4-BE49-F238E27FC236}">
                <a16:creationId xmlns:a16="http://schemas.microsoft.com/office/drawing/2014/main" id="{031A791C-0586-6944-C5EF-702D5AF2A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0F794-2D8D-709B-96A4-DFA7404B493C}"/>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3878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7813-0F2D-9573-A696-FFCCF2501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3640E-3B49-D89B-B2C2-E2EC7920F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D7D64-AFB2-097B-5276-FFA078FD7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51E3A-A5A2-0CBE-D596-400B295C77C5}"/>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6" name="Footer Placeholder 5">
            <a:extLst>
              <a:ext uri="{FF2B5EF4-FFF2-40B4-BE49-F238E27FC236}">
                <a16:creationId xmlns:a16="http://schemas.microsoft.com/office/drawing/2014/main" id="{C0746D4A-2700-D822-2F5A-917A08629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4CCA9-7B98-46F4-A7E2-0A11129D5562}"/>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386046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F0A3-AFB9-7025-4593-F1F57135A3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DE7AC-1307-3AA4-2233-C9639855E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74877D-3801-A50D-3BD2-93278544BA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474E1A-974E-47D3-110E-96CF628836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91FA1C-FC45-B49C-815C-AA0BA135B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D5D20F-9D71-19B6-FDAA-84BA78AA03C9}"/>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8" name="Footer Placeholder 7">
            <a:extLst>
              <a:ext uri="{FF2B5EF4-FFF2-40B4-BE49-F238E27FC236}">
                <a16:creationId xmlns:a16="http://schemas.microsoft.com/office/drawing/2014/main" id="{17D82775-0381-2A14-65A3-C9086B8EF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A75EA7-3D9E-2733-0744-354F55EE4435}"/>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299864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1D7E-CACC-EDE3-92CB-BA5CDFC3AF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B31B84-6B2F-E0D4-9BD1-E0D57965E9E3}"/>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4" name="Footer Placeholder 3">
            <a:extLst>
              <a:ext uri="{FF2B5EF4-FFF2-40B4-BE49-F238E27FC236}">
                <a16:creationId xmlns:a16="http://schemas.microsoft.com/office/drawing/2014/main" id="{BD0200F4-479C-EC27-E0AC-203A359913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FDF6E1-0E7A-5A26-E697-D59E2C255D2B}"/>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397521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F18C8C-2123-7AF3-E716-2AE394AC6677}"/>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3" name="Footer Placeholder 2">
            <a:extLst>
              <a:ext uri="{FF2B5EF4-FFF2-40B4-BE49-F238E27FC236}">
                <a16:creationId xmlns:a16="http://schemas.microsoft.com/office/drawing/2014/main" id="{E4C45A04-442B-E844-8057-8E5DDDFA5F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517FD1-D88C-DF9B-F0B7-F0E5B2454FB8}"/>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6793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C3FA-9E7F-4761-EDDA-7EB218457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328B2F-89AA-40FD-E1BE-0E435B8C3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46FF7-6447-4768-562E-B96EA1CA8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4AA4B-CFBA-37E4-AD38-1FAD2C2A65FC}"/>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6" name="Footer Placeholder 5">
            <a:extLst>
              <a:ext uri="{FF2B5EF4-FFF2-40B4-BE49-F238E27FC236}">
                <a16:creationId xmlns:a16="http://schemas.microsoft.com/office/drawing/2014/main" id="{689F76C5-31D0-036C-E7F2-F2CFB9163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43AA7-F769-E63A-2E30-C365C0B44644}"/>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378110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6C58-8528-8278-4D6B-18604B0EB1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39BC2-C097-69B7-26C3-6A11DE1430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E62BF6-6232-F66B-435E-1C406477F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8CF9D1-365E-DA6C-CEC7-B73855065ECC}"/>
              </a:ext>
            </a:extLst>
          </p:cNvPr>
          <p:cNvSpPr>
            <a:spLocks noGrp="1"/>
          </p:cNvSpPr>
          <p:nvPr>
            <p:ph type="dt" sz="half" idx="10"/>
          </p:nvPr>
        </p:nvSpPr>
        <p:spPr/>
        <p:txBody>
          <a:bodyPr/>
          <a:lstStyle/>
          <a:p>
            <a:fld id="{7992D40C-80BA-459A-9A85-5EA85FA2B283}" type="datetimeFigureOut">
              <a:rPr lang="en-US" smtClean="0"/>
              <a:t>9/6/2025</a:t>
            </a:fld>
            <a:endParaRPr lang="en-US"/>
          </a:p>
        </p:txBody>
      </p:sp>
      <p:sp>
        <p:nvSpPr>
          <p:cNvPr id="6" name="Footer Placeholder 5">
            <a:extLst>
              <a:ext uri="{FF2B5EF4-FFF2-40B4-BE49-F238E27FC236}">
                <a16:creationId xmlns:a16="http://schemas.microsoft.com/office/drawing/2014/main" id="{87314FCE-14AA-0C87-0B9F-F504CC245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E71E7-71EF-0FFD-A979-61CED685BA43}"/>
              </a:ext>
            </a:extLst>
          </p:cNvPr>
          <p:cNvSpPr>
            <a:spLocks noGrp="1"/>
          </p:cNvSpPr>
          <p:nvPr>
            <p:ph type="sldNum" sz="quarter" idx="12"/>
          </p:nvPr>
        </p:nvSpPr>
        <p:spPr/>
        <p:txBody>
          <a:bodyPr/>
          <a:lstStyle/>
          <a:p>
            <a:fld id="{9D2AE836-E063-4678-8D8E-FA7DFBA49856}" type="slidenum">
              <a:rPr lang="en-US" smtClean="0"/>
              <a:t>‹#›</a:t>
            </a:fld>
            <a:endParaRPr lang="en-US"/>
          </a:p>
        </p:txBody>
      </p:sp>
    </p:spTree>
    <p:extLst>
      <p:ext uri="{BB962C8B-B14F-4D97-AF65-F5344CB8AC3E}">
        <p14:creationId xmlns:p14="http://schemas.microsoft.com/office/powerpoint/2010/main" val="604963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8D076C-52AF-BC95-C637-3A21B555E8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3A6EB-408E-7A76-E0FB-F35E5D3EA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035D7-41BB-60EA-04C6-EB7830FBC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92D40C-80BA-459A-9A85-5EA85FA2B283}" type="datetimeFigureOut">
              <a:rPr lang="en-US" smtClean="0"/>
              <a:t>9/6/2025</a:t>
            </a:fld>
            <a:endParaRPr lang="en-US"/>
          </a:p>
        </p:txBody>
      </p:sp>
      <p:sp>
        <p:nvSpPr>
          <p:cNvPr id="5" name="Footer Placeholder 4">
            <a:extLst>
              <a:ext uri="{FF2B5EF4-FFF2-40B4-BE49-F238E27FC236}">
                <a16:creationId xmlns:a16="http://schemas.microsoft.com/office/drawing/2014/main" id="{D3CCD883-B625-8D67-8B2B-BA3B1F86EC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B92F278-969F-E941-DA86-F82185CB7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2AE836-E063-4678-8D8E-FA7DFBA49856}" type="slidenum">
              <a:rPr lang="en-US" smtClean="0"/>
              <a:t>‹#›</a:t>
            </a:fld>
            <a:endParaRPr lang="en-US"/>
          </a:p>
        </p:txBody>
      </p:sp>
    </p:spTree>
    <p:extLst>
      <p:ext uri="{BB962C8B-B14F-4D97-AF65-F5344CB8AC3E}">
        <p14:creationId xmlns:p14="http://schemas.microsoft.com/office/powerpoint/2010/main" val="3721965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72A5-FA67-DF35-5ED7-AD3F20E0F64B}"/>
              </a:ext>
            </a:extLst>
          </p:cNvPr>
          <p:cNvSpPr>
            <a:spLocks noGrp="1"/>
          </p:cNvSpPr>
          <p:nvPr>
            <p:ph type="ctrTitle"/>
          </p:nvPr>
        </p:nvSpPr>
        <p:spPr>
          <a:xfrm>
            <a:off x="1524000" y="706582"/>
            <a:ext cx="9144000" cy="2380747"/>
          </a:xfrm>
        </p:spPr>
        <p:txBody>
          <a:bodyPr>
            <a:normAutofit fontScale="90000"/>
          </a:bodyPr>
          <a:lstStyle/>
          <a:p>
            <a:r>
              <a:rPr lang="en-US" dirty="0"/>
              <a:t>Revascularization in </a:t>
            </a:r>
            <a:br>
              <a:rPr lang="en-US" dirty="0"/>
            </a:br>
            <a:r>
              <a:rPr lang="en-US" dirty="0"/>
              <a:t>Heart Failure with reduced Ejection Fraction</a:t>
            </a:r>
          </a:p>
        </p:txBody>
      </p:sp>
      <p:sp>
        <p:nvSpPr>
          <p:cNvPr id="3" name="Subtitle 2">
            <a:extLst>
              <a:ext uri="{FF2B5EF4-FFF2-40B4-BE49-F238E27FC236}">
                <a16:creationId xmlns:a16="http://schemas.microsoft.com/office/drawing/2014/main" id="{BFA14171-12C7-965C-B6B8-0461BD321C9F}"/>
              </a:ext>
            </a:extLst>
          </p:cNvPr>
          <p:cNvSpPr>
            <a:spLocks noGrp="1"/>
          </p:cNvSpPr>
          <p:nvPr>
            <p:ph type="subTitle" idx="1"/>
          </p:nvPr>
        </p:nvSpPr>
        <p:spPr>
          <a:xfrm>
            <a:off x="1524000" y="3677264"/>
            <a:ext cx="9144000" cy="2474154"/>
          </a:xfrm>
        </p:spPr>
        <p:txBody>
          <a:bodyPr>
            <a:normAutofit/>
          </a:bodyPr>
          <a:lstStyle/>
          <a:p>
            <a:r>
              <a:rPr lang="en-US" dirty="0"/>
              <a:t>Prince Sethi, MD, FACC, RPVI</a:t>
            </a:r>
          </a:p>
          <a:p>
            <a:r>
              <a:rPr lang="en-US" dirty="0"/>
              <a:t>Assistant Professor of Clinical Medicine, University of Missouri</a:t>
            </a:r>
          </a:p>
          <a:p>
            <a:r>
              <a:rPr lang="en-US" dirty="0"/>
              <a:t>Interventional and Structural Cardiology</a:t>
            </a:r>
            <a:br>
              <a:rPr lang="en-US" dirty="0"/>
            </a:br>
            <a:r>
              <a:rPr lang="en-US" dirty="0"/>
              <a:t>Mercy Clinic Cardiology and Heart Hospital, </a:t>
            </a:r>
            <a:br>
              <a:rPr lang="en-US" dirty="0"/>
            </a:br>
            <a:r>
              <a:rPr lang="en-US" dirty="0"/>
              <a:t>Springfield, MO</a:t>
            </a:r>
          </a:p>
          <a:p>
            <a:endParaRPr lang="en-US" dirty="0"/>
          </a:p>
        </p:txBody>
      </p:sp>
    </p:spTree>
    <p:extLst>
      <p:ext uri="{BB962C8B-B14F-4D97-AF65-F5344CB8AC3E}">
        <p14:creationId xmlns:p14="http://schemas.microsoft.com/office/powerpoint/2010/main" val="133772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B6F2-F364-3D48-D888-74543AB0D7F3}"/>
              </a:ext>
            </a:extLst>
          </p:cNvPr>
          <p:cNvSpPr>
            <a:spLocks noGrp="1"/>
          </p:cNvSpPr>
          <p:nvPr>
            <p:ph type="title"/>
          </p:nvPr>
        </p:nvSpPr>
        <p:spPr/>
        <p:txBody>
          <a:bodyPr/>
          <a:lstStyle/>
          <a:p>
            <a:r>
              <a:rPr lang="en-US" dirty="0"/>
              <a:t>Percutaneous Coronary Intervention- Does it have a role ?</a:t>
            </a:r>
          </a:p>
        </p:txBody>
      </p:sp>
      <p:sp>
        <p:nvSpPr>
          <p:cNvPr id="3" name="Content Placeholder 2">
            <a:extLst>
              <a:ext uri="{FF2B5EF4-FFF2-40B4-BE49-F238E27FC236}">
                <a16:creationId xmlns:a16="http://schemas.microsoft.com/office/drawing/2014/main" id="{C41692AF-042D-E58C-18BB-34EC20C65B95}"/>
              </a:ext>
            </a:extLst>
          </p:cNvPr>
          <p:cNvSpPr>
            <a:spLocks noGrp="1"/>
          </p:cNvSpPr>
          <p:nvPr>
            <p:ph idx="1"/>
          </p:nvPr>
        </p:nvSpPr>
        <p:spPr/>
        <p:txBody>
          <a:bodyPr>
            <a:normAutofit fontScale="85000" lnSpcReduction="20000"/>
          </a:bodyPr>
          <a:lstStyle/>
          <a:p>
            <a:pPr marL="514350" indent="-514350">
              <a:buFont typeface="+mj-lt"/>
              <a:buAutoNum type="arabicPeriod"/>
            </a:pPr>
            <a:r>
              <a:rPr lang="en-US" dirty="0"/>
              <a:t>Non-randomized controlled trial data emerged</a:t>
            </a:r>
          </a:p>
          <a:p>
            <a:r>
              <a:rPr lang="en-US" dirty="0"/>
              <a:t>PROTECT II: Randomized controlled trial</a:t>
            </a:r>
            <a:r>
              <a:rPr lang="en-US" dirty="0">
                <a:sym typeface="Wingdings" panose="05000000000000000000" pitchFamily="2" charset="2"/>
              </a:rPr>
              <a:t> </a:t>
            </a:r>
            <a:r>
              <a:rPr lang="en-US" dirty="0" err="1">
                <a:sym typeface="Wingdings" panose="05000000000000000000" pitchFamily="2" charset="2"/>
              </a:rPr>
              <a:t>Impella</a:t>
            </a:r>
            <a:r>
              <a:rPr lang="en-US" dirty="0">
                <a:sym typeface="Wingdings" panose="05000000000000000000" pitchFamily="2" charset="2"/>
              </a:rPr>
              <a:t> 2.5 vs IABP for protected high risk PCI  Terminated prematurely </a:t>
            </a:r>
          </a:p>
          <a:p>
            <a:pPr lvl="1"/>
            <a:r>
              <a:rPr lang="en-US" dirty="0">
                <a:sym typeface="Wingdings" panose="05000000000000000000" pitchFamily="2" charset="2"/>
              </a:rPr>
              <a:t> No significant difference in all cause mortality or MACE. </a:t>
            </a:r>
          </a:p>
          <a:p>
            <a:r>
              <a:rPr lang="en-US" dirty="0">
                <a:sym typeface="Wingdings" panose="05000000000000000000" pitchFamily="2" charset="2"/>
              </a:rPr>
              <a:t>Post Hoc Analysis  184 consecutive patients across both groups Reverse remodeling studied </a:t>
            </a:r>
          </a:p>
          <a:p>
            <a:pPr lvl="1"/>
            <a:r>
              <a:rPr lang="en-US" dirty="0">
                <a:sym typeface="Wingdings" panose="05000000000000000000" pitchFamily="2" charset="2"/>
              </a:rPr>
              <a:t>(</a:t>
            </a:r>
            <a:r>
              <a:rPr lang="en-US" dirty="0"/>
              <a:t>absolute improvement in the LVEF of ≥5%)</a:t>
            </a:r>
            <a:endParaRPr lang="en-US" dirty="0">
              <a:sym typeface="Wingdings" panose="05000000000000000000" pitchFamily="2" charset="2"/>
            </a:endParaRPr>
          </a:p>
          <a:p>
            <a:pPr lvl="1"/>
            <a:r>
              <a:rPr lang="en-US" dirty="0">
                <a:sym typeface="Wingdings" panose="05000000000000000000" pitchFamily="2" charset="2"/>
              </a:rPr>
              <a:t></a:t>
            </a:r>
            <a:r>
              <a:rPr lang="en-US" dirty="0"/>
              <a:t>93 of 184 patients (51%)</a:t>
            </a:r>
          </a:p>
          <a:p>
            <a:pPr lvl="1"/>
            <a:r>
              <a:rPr lang="en-US" dirty="0">
                <a:sym typeface="Wingdings" panose="05000000000000000000" pitchFamily="2" charset="2"/>
              </a:rPr>
              <a:t></a:t>
            </a:r>
            <a:r>
              <a:rPr lang="en-US" dirty="0"/>
              <a:t>LVEF improved by 13.1% (95% CI 10.2-16.2%, </a:t>
            </a:r>
            <a:r>
              <a:rPr lang="en-US" i="1" dirty="0"/>
              <a:t>P</a:t>
            </a:r>
            <a:r>
              <a:rPr lang="en-US" dirty="0"/>
              <a:t> &lt; .001).</a:t>
            </a:r>
          </a:p>
          <a:p>
            <a:pPr marL="0" indent="0">
              <a:buNone/>
            </a:pPr>
            <a:br>
              <a:rPr lang="en-US" dirty="0">
                <a:sym typeface="Wingdings" panose="05000000000000000000" pitchFamily="2" charset="2"/>
              </a:rPr>
            </a:br>
            <a:r>
              <a:rPr lang="en-US" dirty="0">
                <a:sym typeface="Wingdings" panose="05000000000000000000" pitchFamily="2" charset="2"/>
              </a:rPr>
              <a:t></a:t>
            </a:r>
            <a:r>
              <a:rPr lang="en-US" dirty="0"/>
              <a:t>More often in patients treated with extensive 2- or 3-vessel PCI than in those treated with 1-vessel PCI (</a:t>
            </a:r>
            <a:r>
              <a:rPr lang="en-US" i="1" dirty="0"/>
              <a:t>P</a:t>
            </a:r>
            <a:r>
              <a:rPr lang="en-US" dirty="0"/>
              <a:t> = .04)</a:t>
            </a:r>
          </a:p>
          <a:p>
            <a:pPr marL="0" indent="0">
              <a:buNone/>
            </a:pPr>
            <a:r>
              <a:rPr lang="en-US" dirty="0">
                <a:sym typeface="Wingdings" panose="05000000000000000000" pitchFamily="2" charset="2"/>
              </a:rPr>
              <a:t> Improved LVEF  Fewer MACE (</a:t>
            </a:r>
            <a:r>
              <a:rPr lang="en-US" dirty="0"/>
              <a:t> 9.7 vs 24.2% , </a:t>
            </a:r>
            <a:r>
              <a:rPr lang="en-US" i="1" dirty="0"/>
              <a:t>P</a:t>
            </a:r>
            <a:r>
              <a:rPr lang="en-US" dirty="0"/>
              <a:t> = .009)</a:t>
            </a:r>
          </a:p>
        </p:txBody>
      </p:sp>
    </p:spTree>
    <p:extLst>
      <p:ext uri="{BB962C8B-B14F-4D97-AF65-F5344CB8AC3E}">
        <p14:creationId xmlns:p14="http://schemas.microsoft.com/office/powerpoint/2010/main" val="31871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40CAF-99F1-BD30-89B1-E2A4F7D78967}"/>
              </a:ext>
            </a:extLst>
          </p:cNvPr>
          <p:cNvSpPr>
            <a:spLocks noGrp="1"/>
          </p:cNvSpPr>
          <p:nvPr>
            <p:ph type="title"/>
          </p:nvPr>
        </p:nvSpPr>
        <p:spPr/>
        <p:txBody>
          <a:bodyPr/>
          <a:lstStyle/>
          <a:p>
            <a:r>
              <a:rPr lang="en-US" dirty="0"/>
              <a:t>Registry data (2)</a:t>
            </a:r>
          </a:p>
        </p:txBody>
      </p:sp>
      <p:sp>
        <p:nvSpPr>
          <p:cNvPr id="3" name="Content Placeholder 2">
            <a:extLst>
              <a:ext uri="{FF2B5EF4-FFF2-40B4-BE49-F238E27FC236}">
                <a16:creationId xmlns:a16="http://schemas.microsoft.com/office/drawing/2014/main" id="{A105BE43-736C-7A47-88ED-F1E16760BD46}"/>
              </a:ext>
            </a:extLst>
          </p:cNvPr>
          <p:cNvSpPr>
            <a:spLocks noGrp="1"/>
          </p:cNvSpPr>
          <p:nvPr>
            <p:ph idx="1"/>
          </p:nvPr>
        </p:nvSpPr>
        <p:spPr>
          <a:xfrm>
            <a:off x="570017" y="1825625"/>
            <a:ext cx="11305308" cy="4667250"/>
          </a:xfrm>
        </p:spPr>
        <p:txBody>
          <a:bodyPr>
            <a:normAutofit/>
          </a:bodyPr>
          <a:lstStyle/>
          <a:p>
            <a:r>
              <a:rPr lang="en-US" dirty="0"/>
              <a:t>2126 patients from New York State Registries </a:t>
            </a:r>
          </a:p>
          <a:p>
            <a:r>
              <a:rPr lang="en-US" dirty="0"/>
              <a:t>Multivessel disease and an LVEF ≤35% </a:t>
            </a:r>
          </a:p>
          <a:p>
            <a:r>
              <a:rPr lang="en-US" dirty="0" err="1"/>
              <a:t>Everolimus</a:t>
            </a:r>
            <a:r>
              <a:rPr lang="en-US" dirty="0"/>
              <a:t>-eluting stents or CABG.</a:t>
            </a:r>
          </a:p>
          <a:p>
            <a:pPr marL="0" indent="0">
              <a:buNone/>
            </a:pPr>
            <a:r>
              <a:rPr lang="en-US" dirty="0">
                <a:sym typeface="Wingdings" panose="05000000000000000000" pitchFamily="2" charset="2"/>
              </a:rPr>
              <a:t> </a:t>
            </a:r>
            <a:r>
              <a:rPr lang="en-US" dirty="0"/>
              <a:t>PCI was associated with a similar risk of death as CABG at 2.9 years (HR 1.01, 95% CI 0.81-1.28; </a:t>
            </a:r>
            <a:r>
              <a:rPr lang="en-US" i="1" dirty="0"/>
              <a:t>P</a:t>
            </a:r>
            <a:r>
              <a:rPr lang="en-US" dirty="0"/>
              <a:t> = .91)</a:t>
            </a:r>
          </a:p>
          <a:p>
            <a:pPr marL="0" indent="0">
              <a:buNone/>
            </a:pPr>
            <a:r>
              <a:rPr lang="en-US" dirty="0">
                <a:sym typeface="Wingdings" panose="05000000000000000000" pitchFamily="2" charset="2"/>
              </a:rPr>
              <a:t></a:t>
            </a:r>
            <a:r>
              <a:rPr lang="en-US" dirty="0"/>
              <a:t>PCI: lower risk of stroke (HR 0.57; 95% CI, 0.33-0.97; </a:t>
            </a:r>
            <a:r>
              <a:rPr lang="en-US" i="1" dirty="0"/>
              <a:t>P</a:t>
            </a:r>
            <a:r>
              <a:rPr lang="en-US" dirty="0"/>
              <a:t> = .04) </a:t>
            </a:r>
          </a:p>
          <a:p>
            <a:pPr marL="0" indent="0">
              <a:buNone/>
            </a:pPr>
            <a:r>
              <a:rPr lang="en-US" dirty="0"/>
              <a:t>	 higher risk of both MI (HR 2.16; 95% CI, 1.42-3.28; </a:t>
            </a:r>
            <a:r>
              <a:rPr lang="en-US" i="1" dirty="0"/>
              <a:t>P</a:t>
            </a:r>
            <a:r>
              <a:rPr lang="en-US" dirty="0"/>
              <a:t> = .0003) 	&amp; repeat revascularization (HR 2.54; 95% CI, 1.88-3.44; </a:t>
            </a:r>
            <a:r>
              <a:rPr lang="en-US" i="1" dirty="0"/>
              <a:t>P</a:t>
            </a:r>
            <a:r>
              <a:rPr lang="en-US" dirty="0"/>
              <a:t> &lt; .0001).</a:t>
            </a:r>
          </a:p>
          <a:p>
            <a:pPr marL="0" indent="0">
              <a:buNone/>
            </a:pPr>
            <a:r>
              <a:rPr lang="en-US" dirty="0">
                <a:sym typeface="Wingdings" panose="05000000000000000000" pitchFamily="2" charset="2"/>
              </a:rPr>
              <a:t>If complete revascularization. No MI difference (p 0.002)</a:t>
            </a:r>
            <a:endParaRPr lang="en-US" dirty="0"/>
          </a:p>
        </p:txBody>
      </p:sp>
    </p:spTree>
    <p:extLst>
      <p:ext uri="{BB962C8B-B14F-4D97-AF65-F5344CB8AC3E}">
        <p14:creationId xmlns:p14="http://schemas.microsoft.com/office/powerpoint/2010/main" val="1327123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84DE-2563-F1D4-2F0C-84C90FBE7D45}"/>
              </a:ext>
            </a:extLst>
          </p:cNvPr>
          <p:cNvSpPr>
            <a:spLocks noGrp="1"/>
          </p:cNvSpPr>
          <p:nvPr>
            <p:ph type="title"/>
          </p:nvPr>
        </p:nvSpPr>
        <p:spPr/>
        <p:txBody>
          <a:bodyPr/>
          <a:lstStyle/>
          <a:p>
            <a:r>
              <a:rPr lang="en-US" dirty="0"/>
              <a:t>Registry from Ontario (conflicting data) (2,4)</a:t>
            </a:r>
          </a:p>
        </p:txBody>
      </p:sp>
      <p:sp>
        <p:nvSpPr>
          <p:cNvPr id="3" name="Content Placeholder 2">
            <a:extLst>
              <a:ext uri="{FF2B5EF4-FFF2-40B4-BE49-F238E27FC236}">
                <a16:creationId xmlns:a16="http://schemas.microsoft.com/office/drawing/2014/main" id="{433A6220-8215-1839-95D1-C6DFCD07CF27}"/>
              </a:ext>
            </a:extLst>
          </p:cNvPr>
          <p:cNvSpPr>
            <a:spLocks noGrp="1"/>
          </p:cNvSpPr>
          <p:nvPr>
            <p:ph idx="1"/>
          </p:nvPr>
        </p:nvSpPr>
        <p:spPr/>
        <p:txBody>
          <a:bodyPr/>
          <a:lstStyle/>
          <a:p>
            <a:r>
              <a:rPr lang="en-US" dirty="0"/>
              <a:t>2008</a:t>
            </a:r>
            <a:r>
              <a:rPr lang="en-US" dirty="0">
                <a:sym typeface="Wingdings" panose="05000000000000000000" pitchFamily="2" charset="2"/>
              </a:rPr>
              <a:t>2016 cohort. 12113 patients with CAD and LVEF &lt;/=35%</a:t>
            </a:r>
          </a:p>
          <a:p>
            <a:r>
              <a:rPr lang="en-US" dirty="0">
                <a:sym typeface="Wingdings" panose="05000000000000000000" pitchFamily="2" charset="2"/>
              </a:rPr>
              <a:t>PCI  Higher mortality (HR 1.6, CI 1.3-1.7)</a:t>
            </a:r>
          </a:p>
          <a:p>
            <a:pPr lvl="1"/>
            <a:r>
              <a:rPr lang="en-US" dirty="0">
                <a:sym typeface="Wingdings" panose="05000000000000000000" pitchFamily="2" charset="2"/>
              </a:rPr>
              <a:t> CV death (HR 1.4, CI 1.1-1.6)</a:t>
            </a:r>
          </a:p>
          <a:p>
            <a:pPr lvl="1"/>
            <a:r>
              <a:rPr lang="en-US" dirty="0">
                <a:sym typeface="Wingdings" panose="05000000000000000000" pitchFamily="2" charset="2"/>
              </a:rPr>
              <a:t> hospitalization for MI (HR 3.2, CI 2.6-3.8)</a:t>
            </a:r>
          </a:p>
          <a:p>
            <a:pPr lvl="1"/>
            <a:r>
              <a:rPr lang="en-US" dirty="0">
                <a:sym typeface="Wingdings" panose="05000000000000000000" pitchFamily="2" charset="2"/>
              </a:rPr>
              <a:t>MACE (HR 2.0, CI 1.9-2.2)</a:t>
            </a:r>
          </a:p>
          <a:p>
            <a:pPr lvl="1"/>
            <a:r>
              <a:rPr lang="en-US" dirty="0">
                <a:sym typeface="Wingdings" panose="05000000000000000000" pitchFamily="2" charset="2"/>
              </a:rPr>
              <a:t> Subsequent revascularization (HR 3.7, CI 3.2-4.3)</a:t>
            </a:r>
            <a:endParaRPr lang="en-US" dirty="0"/>
          </a:p>
        </p:txBody>
      </p:sp>
    </p:spTree>
    <p:extLst>
      <p:ext uri="{BB962C8B-B14F-4D97-AF65-F5344CB8AC3E}">
        <p14:creationId xmlns:p14="http://schemas.microsoft.com/office/powerpoint/2010/main" val="125027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8EE9-3AC3-72C7-A059-9425D062FE06}"/>
              </a:ext>
            </a:extLst>
          </p:cNvPr>
          <p:cNvSpPr>
            <a:spLocks noGrp="1"/>
          </p:cNvSpPr>
          <p:nvPr>
            <p:ph type="title"/>
          </p:nvPr>
        </p:nvSpPr>
        <p:spPr/>
        <p:txBody>
          <a:bodyPr/>
          <a:lstStyle/>
          <a:p>
            <a:r>
              <a:rPr lang="en-US" dirty="0"/>
              <a:t>First RCT for PCI vs Medical therapy - 2022</a:t>
            </a:r>
          </a:p>
        </p:txBody>
      </p:sp>
      <p:sp>
        <p:nvSpPr>
          <p:cNvPr id="3" name="Content Placeholder 2">
            <a:extLst>
              <a:ext uri="{FF2B5EF4-FFF2-40B4-BE49-F238E27FC236}">
                <a16:creationId xmlns:a16="http://schemas.microsoft.com/office/drawing/2014/main" id="{A0AC6D52-DA77-C78E-6377-96F7F9BE7628}"/>
              </a:ext>
            </a:extLst>
          </p:cNvPr>
          <p:cNvSpPr>
            <a:spLocks noGrp="1"/>
          </p:cNvSpPr>
          <p:nvPr>
            <p:ph idx="1"/>
          </p:nvPr>
        </p:nvSpPr>
        <p:spPr/>
        <p:txBody>
          <a:bodyPr>
            <a:normAutofit fontScale="92500" lnSpcReduction="10000"/>
          </a:bodyPr>
          <a:lstStyle/>
          <a:p>
            <a:r>
              <a:rPr lang="en-US" b="1" dirty="0"/>
              <a:t>Percutaneous Revascularization for Ischemic Left Ventricular Dysfunction (REVIVED-BCIS2) (5)</a:t>
            </a:r>
          </a:p>
          <a:p>
            <a:r>
              <a:rPr lang="en-US" dirty="0"/>
              <a:t>700 patients ( 347 PCI vs 353 OMT) with</a:t>
            </a:r>
          </a:p>
          <a:p>
            <a:pPr lvl="1"/>
            <a:r>
              <a:rPr lang="en-US" dirty="0"/>
              <a:t>Extensive  CAD (British CIS score &gt;/=6) </a:t>
            </a:r>
          </a:p>
          <a:p>
            <a:pPr lvl="1"/>
            <a:r>
              <a:rPr lang="en-US" dirty="0"/>
              <a:t>and LVEF &lt;/=35%</a:t>
            </a:r>
          </a:p>
          <a:p>
            <a:r>
              <a:rPr lang="en-US" dirty="0"/>
              <a:t>Median follow up 41 months</a:t>
            </a:r>
          </a:p>
          <a:p>
            <a:r>
              <a:rPr lang="en-US" dirty="0"/>
              <a:t>Primary outcome (death or HF hospitalization): 37.2% vs 38.0% (hazard ratio, 0.99; 95% confidence interval [CI], 0.78 to 1.27; P=0.96). </a:t>
            </a:r>
          </a:p>
          <a:p>
            <a:r>
              <a:rPr lang="en-US" dirty="0"/>
              <a:t>LVEF similar at 6 and 12 months (increased in both arms)</a:t>
            </a:r>
          </a:p>
          <a:p>
            <a:r>
              <a:rPr lang="en-US" dirty="0"/>
              <a:t>Better QOL with PCI at 6 and 12 months but diminished effect at 24 months.</a:t>
            </a:r>
          </a:p>
        </p:txBody>
      </p:sp>
    </p:spTree>
    <p:extLst>
      <p:ext uri="{BB962C8B-B14F-4D97-AF65-F5344CB8AC3E}">
        <p14:creationId xmlns:p14="http://schemas.microsoft.com/office/powerpoint/2010/main" val="417648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24AC-1F01-0FAD-5989-57CF98D98D84}"/>
              </a:ext>
            </a:extLst>
          </p:cNvPr>
          <p:cNvSpPr>
            <a:spLocks noGrp="1"/>
          </p:cNvSpPr>
          <p:nvPr>
            <p:ph type="title"/>
          </p:nvPr>
        </p:nvSpPr>
        <p:spPr/>
        <p:txBody>
          <a:bodyPr/>
          <a:lstStyle/>
          <a:p>
            <a:r>
              <a:rPr lang="en-US" dirty="0"/>
              <a:t>Critique of this study (6)</a:t>
            </a:r>
          </a:p>
        </p:txBody>
      </p:sp>
      <p:sp>
        <p:nvSpPr>
          <p:cNvPr id="3" name="Content Placeholder 2">
            <a:extLst>
              <a:ext uri="{FF2B5EF4-FFF2-40B4-BE49-F238E27FC236}">
                <a16:creationId xmlns:a16="http://schemas.microsoft.com/office/drawing/2014/main" id="{65A9686E-B471-3CB5-C9BA-361FF5569405}"/>
              </a:ext>
            </a:extLst>
          </p:cNvPr>
          <p:cNvSpPr>
            <a:spLocks noGrp="1"/>
          </p:cNvSpPr>
          <p:nvPr>
            <p:ph idx="1"/>
          </p:nvPr>
        </p:nvSpPr>
        <p:spPr>
          <a:xfrm>
            <a:off x="838200" y="1648160"/>
            <a:ext cx="10515600" cy="4844715"/>
          </a:xfrm>
        </p:spPr>
        <p:txBody>
          <a:bodyPr>
            <a:normAutofit/>
          </a:bodyPr>
          <a:lstStyle/>
          <a:p>
            <a:r>
              <a:rPr lang="en-US" dirty="0"/>
              <a:t>EF improved in both groups, and an improvement of &gt;4.7% was associated with a reduction in death or CHF (HR 0.62, 95% CI: 0.41-0.95; p=0.029)</a:t>
            </a:r>
          </a:p>
          <a:p>
            <a:r>
              <a:rPr lang="en-US" dirty="0"/>
              <a:t>Low rate of spontaneous MI with PCI 5.2% vs 9.3% (p=0.04) </a:t>
            </a:r>
            <a:r>
              <a:rPr lang="en-US" dirty="0">
                <a:sym typeface="Wingdings" panose="05000000000000000000" pitchFamily="2" charset="2"/>
              </a:rPr>
              <a:t> 	Especially important with limited reserve LV function. </a:t>
            </a:r>
          </a:p>
          <a:p>
            <a:pPr marL="0" indent="0">
              <a:buNone/>
            </a:pPr>
            <a:endParaRPr lang="en-US" dirty="0">
              <a:sym typeface="Wingdings" panose="05000000000000000000" pitchFamily="2" charset="2"/>
            </a:endParaRPr>
          </a:p>
          <a:p>
            <a:r>
              <a:rPr lang="en-US" dirty="0"/>
              <a:t> Trend for reduced need for automatic implantable cardioverter defibrillator termination of ventricular arrhythmias in the PCI group. </a:t>
            </a:r>
          </a:p>
        </p:txBody>
      </p:sp>
    </p:spTree>
    <p:extLst>
      <p:ext uri="{BB962C8B-B14F-4D97-AF65-F5344CB8AC3E}">
        <p14:creationId xmlns:p14="http://schemas.microsoft.com/office/powerpoint/2010/main" val="11705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D600B-B32C-0BCA-CDA5-E960E394BF6A}"/>
              </a:ext>
            </a:extLst>
          </p:cNvPr>
          <p:cNvSpPr>
            <a:spLocks noGrp="1"/>
          </p:cNvSpPr>
          <p:nvPr>
            <p:ph idx="1"/>
          </p:nvPr>
        </p:nvSpPr>
        <p:spPr>
          <a:xfrm>
            <a:off x="838200" y="629392"/>
            <a:ext cx="10515600" cy="5712031"/>
          </a:xfrm>
        </p:spPr>
        <p:txBody>
          <a:bodyPr>
            <a:normAutofit fontScale="92500" lnSpcReduction="20000"/>
          </a:bodyPr>
          <a:lstStyle/>
          <a:p>
            <a:r>
              <a:rPr lang="en-US" dirty="0"/>
              <a:t>Selection bias- critical multivessel CAD may have been treated with revascularization outside of the study, as per guideline recommendations (previous). </a:t>
            </a:r>
          </a:p>
          <a:p>
            <a:r>
              <a:rPr lang="en-US" dirty="0"/>
              <a:t>Despite being a trial of low EF, only 25% of patients enrolled in the REVIVED-BCIS2 study had NYHA Class &gt;II symptoms. </a:t>
            </a:r>
          </a:p>
          <a:p>
            <a:r>
              <a:rPr lang="en-US" dirty="0"/>
              <a:t>Furthermore, 67% of patients had no angina and 31% had CCS class I-II angina.</a:t>
            </a:r>
          </a:p>
          <a:p>
            <a:r>
              <a:rPr lang="en-US" dirty="0"/>
              <a:t>Although viability study performed. Study did not assess how many had mixed or non ischemic cardiomyopathy</a:t>
            </a:r>
          </a:p>
          <a:p>
            <a:r>
              <a:rPr lang="en-US" dirty="0"/>
              <a:t>No physiological study. &lt;70% gets a ‘0’ jeopardy score and all ischemic areas may not have been revascularized. </a:t>
            </a:r>
          </a:p>
          <a:p>
            <a:r>
              <a:rPr lang="en-US" dirty="0"/>
              <a:t>Median treated lesions 2 and half had revascularization index of &lt;80%.</a:t>
            </a:r>
          </a:p>
          <a:p>
            <a:r>
              <a:rPr lang="en-US" dirty="0"/>
              <a:t>Ambitious primary end point (30% reduction in primary end point)</a:t>
            </a:r>
          </a:p>
          <a:p>
            <a:r>
              <a:rPr lang="en-US" dirty="0"/>
              <a:t>Short duration of follow up. Benefit only seen at ~10 years with CABG.</a:t>
            </a:r>
          </a:p>
          <a:p>
            <a:r>
              <a:rPr lang="en-US" dirty="0"/>
              <a:t>UK only trial</a:t>
            </a:r>
          </a:p>
        </p:txBody>
      </p:sp>
    </p:spTree>
    <p:extLst>
      <p:ext uri="{BB962C8B-B14F-4D97-AF65-F5344CB8AC3E}">
        <p14:creationId xmlns:p14="http://schemas.microsoft.com/office/powerpoint/2010/main" val="29273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33F6-5159-EB44-01A5-C148E545A78C}"/>
              </a:ext>
            </a:extLst>
          </p:cNvPr>
          <p:cNvSpPr>
            <a:spLocks noGrp="1"/>
          </p:cNvSpPr>
          <p:nvPr>
            <p:ph type="title"/>
          </p:nvPr>
        </p:nvSpPr>
        <p:spPr>
          <a:xfrm>
            <a:off x="1676400" y="2766218"/>
            <a:ext cx="10515600" cy="1325563"/>
          </a:xfrm>
        </p:spPr>
        <p:txBody>
          <a:bodyPr/>
          <a:lstStyle/>
          <a:p>
            <a:r>
              <a:rPr lang="en-US" dirty="0"/>
              <a:t>What’s the current recommendation ?</a:t>
            </a:r>
          </a:p>
        </p:txBody>
      </p:sp>
      <p:sp>
        <p:nvSpPr>
          <p:cNvPr id="3" name="Content Placeholder 2">
            <a:extLst>
              <a:ext uri="{FF2B5EF4-FFF2-40B4-BE49-F238E27FC236}">
                <a16:creationId xmlns:a16="http://schemas.microsoft.com/office/drawing/2014/main" id="{B8961F0F-566E-A656-7B44-9C862844D301}"/>
              </a:ext>
            </a:extLst>
          </p:cNvPr>
          <p:cNvSpPr>
            <a:spLocks noGrp="1"/>
          </p:cNvSpPr>
          <p:nvPr>
            <p:ph idx="1"/>
          </p:nvPr>
        </p:nvSpPr>
        <p:spPr>
          <a:xfrm>
            <a:off x="838200" y="3097161"/>
            <a:ext cx="10515600" cy="511278"/>
          </a:xfrm>
        </p:spPr>
        <p:txBody>
          <a:bodyPr/>
          <a:lstStyle/>
          <a:p>
            <a:pPr marL="0" indent="0">
              <a:buNone/>
            </a:pPr>
            <a:r>
              <a:rPr lang="en-US" dirty="0"/>
              <a:t> </a:t>
            </a:r>
          </a:p>
        </p:txBody>
      </p:sp>
    </p:spTree>
    <p:extLst>
      <p:ext uri="{BB962C8B-B14F-4D97-AF65-F5344CB8AC3E}">
        <p14:creationId xmlns:p14="http://schemas.microsoft.com/office/powerpoint/2010/main" val="63540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C5F5-6738-F768-9566-250167F43D83}"/>
              </a:ext>
            </a:extLst>
          </p:cNvPr>
          <p:cNvSpPr>
            <a:spLocks noGrp="1"/>
          </p:cNvSpPr>
          <p:nvPr>
            <p:ph type="title"/>
          </p:nvPr>
        </p:nvSpPr>
        <p:spPr/>
        <p:txBody>
          <a:bodyPr/>
          <a:lstStyle/>
          <a:p>
            <a:r>
              <a:rPr lang="en-US" dirty="0"/>
              <a:t>ACC 2022 Heart Failure guidelines (7)</a:t>
            </a:r>
          </a:p>
        </p:txBody>
      </p:sp>
      <p:pic>
        <p:nvPicPr>
          <p:cNvPr id="4" name="Content Placeholder 3">
            <a:extLst>
              <a:ext uri="{FF2B5EF4-FFF2-40B4-BE49-F238E27FC236}">
                <a16:creationId xmlns:a16="http://schemas.microsoft.com/office/drawing/2014/main" id="{CC738F9E-2D19-E43B-F451-F744467D87AB}"/>
              </a:ext>
            </a:extLst>
          </p:cNvPr>
          <p:cNvPicPr>
            <a:picLocks noGrp="1" noChangeAspect="1"/>
          </p:cNvPicPr>
          <p:nvPr>
            <p:ph idx="1"/>
          </p:nvPr>
        </p:nvPicPr>
        <p:blipFill>
          <a:blip r:embed="rId2"/>
          <a:stretch>
            <a:fillRect/>
          </a:stretch>
        </p:blipFill>
        <p:spPr>
          <a:xfrm>
            <a:off x="553315" y="2015612"/>
            <a:ext cx="11119193" cy="2340077"/>
          </a:xfrm>
          <a:prstGeom prst="rect">
            <a:avLst/>
          </a:prstGeom>
        </p:spPr>
      </p:pic>
    </p:spTree>
    <p:extLst>
      <p:ext uri="{BB962C8B-B14F-4D97-AF65-F5344CB8AC3E}">
        <p14:creationId xmlns:p14="http://schemas.microsoft.com/office/powerpoint/2010/main" val="403447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722A-439E-258B-5689-C9D5278E6768}"/>
              </a:ext>
            </a:extLst>
          </p:cNvPr>
          <p:cNvSpPr>
            <a:spLocks noGrp="1"/>
          </p:cNvSpPr>
          <p:nvPr>
            <p:ph type="title"/>
          </p:nvPr>
        </p:nvSpPr>
        <p:spPr>
          <a:xfrm>
            <a:off x="149942" y="18256"/>
            <a:ext cx="10515600" cy="866648"/>
          </a:xfrm>
        </p:spPr>
        <p:txBody>
          <a:bodyPr/>
          <a:lstStyle/>
          <a:p>
            <a:r>
              <a:rPr lang="en-US" dirty="0"/>
              <a:t>ACC 2023 guidelines (8)</a:t>
            </a:r>
          </a:p>
        </p:txBody>
      </p:sp>
      <p:pic>
        <p:nvPicPr>
          <p:cNvPr id="5" name="Content Placeholder 4">
            <a:extLst>
              <a:ext uri="{FF2B5EF4-FFF2-40B4-BE49-F238E27FC236}">
                <a16:creationId xmlns:a16="http://schemas.microsoft.com/office/drawing/2014/main" id="{7FE48F00-D59C-C9BF-3530-AC228FAD8B98}"/>
              </a:ext>
            </a:extLst>
          </p:cNvPr>
          <p:cNvPicPr>
            <a:picLocks noGrp="1" noChangeAspect="1"/>
          </p:cNvPicPr>
          <p:nvPr>
            <p:ph idx="1"/>
          </p:nvPr>
        </p:nvPicPr>
        <p:blipFill>
          <a:blip r:embed="rId2"/>
          <a:stretch>
            <a:fillRect/>
          </a:stretch>
        </p:blipFill>
        <p:spPr>
          <a:xfrm>
            <a:off x="727587" y="884904"/>
            <a:ext cx="10884309" cy="5784930"/>
          </a:xfrm>
        </p:spPr>
      </p:pic>
    </p:spTree>
    <p:extLst>
      <p:ext uri="{BB962C8B-B14F-4D97-AF65-F5344CB8AC3E}">
        <p14:creationId xmlns:p14="http://schemas.microsoft.com/office/powerpoint/2010/main" val="335923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92A3-2911-840F-84FA-97B831522F7A}"/>
              </a:ext>
            </a:extLst>
          </p:cNvPr>
          <p:cNvSpPr>
            <a:spLocks noGrp="1"/>
          </p:cNvSpPr>
          <p:nvPr>
            <p:ph type="title"/>
          </p:nvPr>
        </p:nvSpPr>
        <p:spPr/>
        <p:txBody>
          <a:bodyPr/>
          <a:lstStyle/>
          <a:p>
            <a:r>
              <a:rPr lang="en-US" dirty="0"/>
              <a:t>ESC 2024 guidelines (9) </a:t>
            </a:r>
          </a:p>
        </p:txBody>
      </p:sp>
      <p:pic>
        <p:nvPicPr>
          <p:cNvPr id="4" name="Content Placeholder 4">
            <a:extLst>
              <a:ext uri="{FF2B5EF4-FFF2-40B4-BE49-F238E27FC236}">
                <a16:creationId xmlns:a16="http://schemas.microsoft.com/office/drawing/2014/main" id="{E647898A-4E9D-1848-92EE-684A61E318F3}"/>
              </a:ext>
            </a:extLst>
          </p:cNvPr>
          <p:cNvPicPr>
            <a:picLocks noGrp="1" noChangeAspect="1"/>
          </p:cNvPicPr>
          <p:nvPr>
            <p:ph idx="1"/>
          </p:nvPr>
        </p:nvPicPr>
        <p:blipFill>
          <a:blip r:embed="rId2"/>
          <a:stretch>
            <a:fillRect/>
          </a:stretch>
        </p:blipFill>
        <p:spPr>
          <a:xfrm>
            <a:off x="801667" y="1690687"/>
            <a:ext cx="11390333" cy="1396641"/>
          </a:xfrm>
        </p:spPr>
      </p:pic>
      <p:pic>
        <p:nvPicPr>
          <p:cNvPr id="5" name="Picture 4">
            <a:extLst>
              <a:ext uri="{FF2B5EF4-FFF2-40B4-BE49-F238E27FC236}">
                <a16:creationId xmlns:a16="http://schemas.microsoft.com/office/drawing/2014/main" id="{045C6207-D8EE-38CD-9FCB-97486EBDB74F}"/>
              </a:ext>
            </a:extLst>
          </p:cNvPr>
          <p:cNvPicPr>
            <a:picLocks noChangeAspect="1"/>
          </p:cNvPicPr>
          <p:nvPr/>
        </p:nvPicPr>
        <p:blipFill>
          <a:blip r:embed="rId3"/>
          <a:stretch>
            <a:fillRect/>
          </a:stretch>
        </p:blipFill>
        <p:spPr>
          <a:xfrm>
            <a:off x="838199" y="3607467"/>
            <a:ext cx="11261711" cy="1082520"/>
          </a:xfrm>
          <a:prstGeom prst="rect">
            <a:avLst/>
          </a:prstGeom>
        </p:spPr>
      </p:pic>
    </p:spTree>
    <p:extLst>
      <p:ext uri="{BB962C8B-B14F-4D97-AF65-F5344CB8AC3E}">
        <p14:creationId xmlns:p14="http://schemas.microsoft.com/office/powerpoint/2010/main" val="143682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62FE-81B8-2735-8163-A1C59A26E196}"/>
              </a:ext>
            </a:extLst>
          </p:cNvPr>
          <p:cNvSpPr>
            <a:spLocks noGrp="1"/>
          </p:cNvSpPr>
          <p:nvPr>
            <p:ph type="title"/>
          </p:nvPr>
        </p:nvSpPr>
        <p:spPr/>
        <p:txBody>
          <a:bodyPr/>
          <a:lstStyle/>
          <a:p>
            <a:r>
              <a:rPr lang="en-US" dirty="0"/>
              <a:t>Disclosures: </a:t>
            </a:r>
          </a:p>
        </p:txBody>
      </p:sp>
      <p:sp>
        <p:nvSpPr>
          <p:cNvPr id="3" name="Content Placeholder 2">
            <a:extLst>
              <a:ext uri="{FF2B5EF4-FFF2-40B4-BE49-F238E27FC236}">
                <a16:creationId xmlns:a16="http://schemas.microsoft.com/office/drawing/2014/main" id="{6BF23D24-9816-0482-0FD7-F777F86E64A5}"/>
              </a:ext>
            </a:extLst>
          </p:cNvPr>
          <p:cNvSpPr>
            <a:spLocks noGrp="1"/>
          </p:cNvSpPr>
          <p:nvPr>
            <p:ph idx="1"/>
          </p:nvPr>
        </p:nvSpPr>
        <p:spPr/>
        <p:txBody>
          <a:bodyPr/>
          <a:lstStyle/>
          <a:p>
            <a:r>
              <a:rPr lang="en-US" dirty="0"/>
              <a:t>No relevant disclosures</a:t>
            </a:r>
          </a:p>
        </p:txBody>
      </p:sp>
    </p:spTree>
    <p:extLst>
      <p:ext uri="{BB962C8B-B14F-4D97-AF65-F5344CB8AC3E}">
        <p14:creationId xmlns:p14="http://schemas.microsoft.com/office/powerpoint/2010/main" val="65812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A5A1-1BA9-A0DE-02CA-5A8344B35E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14BC1C-FFF8-22E6-57F7-261B2CEE2D1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A3EC425-5622-4D08-B47D-56756139C447}"/>
              </a:ext>
            </a:extLst>
          </p:cNvPr>
          <p:cNvPicPr>
            <a:picLocks noChangeAspect="1"/>
          </p:cNvPicPr>
          <p:nvPr/>
        </p:nvPicPr>
        <p:blipFill>
          <a:blip r:embed="rId2"/>
          <a:stretch>
            <a:fillRect/>
          </a:stretch>
        </p:blipFill>
        <p:spPr>
          <a:xfrm>
            <a:off x="294206" y="1690688"/>
            <a:ext cx="11603588" cy="3285074"/>
          </a:xfrm>
          <a:prstGeom prst="rect">
            <a:avLst/>
          </a:prstGeom>
        </p:spPr>
      </p:pic>
    </p:spTree>
    <p:extLst>
      <p:ext uri="{BB962C8B-B14F-4D97-AF65-F5344CB8AC3E}">
        <p14:creationId xmlns:p14="http://schemas.microsoft.com/office/powerpoint/2010/main" val="258643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B685-6376-63C4-23A9-5806F1A1085F}"/>
              </a:ext>
            </a:extLst>
          </p:cNvPr>
          <p:cNvSpPr>
            <a:spLocks noGrp="1"/>
          </p:cNvSpPr>
          <p:nvPr>
            <p:ph type="title"/>
          </p:nvPr>
        </p:nvSpPr>
        <p:spPr>
          <a:xfrm rot="10800000" flipV="1">
            <a:off x="319548" y="88388"/>
            <a:ext cx="11872451" cy="944765"/>
          </a:xfrm>
        </p:spPr>
        <p:txBody>
          <a:bodyPr>
            <a:normAutofit fontScale="90000"/>
          </a:bodyPr>
          <a:lstStyle/>
          <a:p>
            <a:br>
              <a:rPr lang="en-US" b="1" dirty="0"/>
            </a:br>
            <a:br>
              <a:rPr lang="en-US" sz="2800" dirty="0"/>
            </a:br>
            <a:br>
              <a:rPr lang="en-US" sz="2800" dirty="0"/>
            </a:br>
            <a:r>
              <a:rPr lang="en-US" sz="2800" b="1" dirty="0"/>
              <a:t>Medical therapy and outcomes in REVIVED-BCIS2 and STICHES: an individual patient data analysis (10)</a:t>
            </a:r>
            <a:br>
              <a:rPr lang="en-US" dirty="0"/>
            </a:br>
            <a:endParaRPr lang="en-US" dirty="0"/>
          </a:p>
        </p:txBody>
      </p:sp>
      <p:pic>
        <p:nvPicPr>
          <p:cNvPr id="6" name="Content Placeholder 5">
            <a:extLst>
              <a:ext uri="{FF2B5EF4-FFF2-40B4-BE49-F238E27FC236}">
                <a16:creationId xmlns:a16="http://schemas.microsoft.com/office/drawing/2014/main" id="{A64AE1C4-B39F-E93F-14D8-104FC4051F32}"/>
              </a:ext>
            </a:extLst>
          </p:cNvPr>
          <p:cNvPicPr>
            <a:picLocks noGrp="1" noChangeAspect="1"/>
          </p:cNvPicPr>
          <p:nvPr>
            <p:ph idx="1"/>
          </p:nvPr>
        </p:nvPicPr>
        <p:blipFill>
          <a:blip r:embed="rId2"/>
          <a:stretch>
            <a:fillRect/>
          </a:stretch>
        </p:blipFill>
        <p:spPr>
          <a:xfrm>
            <a:off x="1042220" y="1470096"/>
            <a:ext cx="9183328" cy="5387904"/>
          </a:xfrm>
        </p:spPr>
      </p:pic>
    </p:spTree>
    <p:extLst>
      <p:ext uri="{BB962C8B-B14F-4D97-AF65-F5344CB8AC3E}">
        <p14:creationId xmlns:p14="http://schemas.microsoft.com/office/powerpoint/2010/main" val="294363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C842-8113-4754-A951-FC51C889A7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EB0289-4956-C1B8-557A-39580423104B}"/>
              </a:ext>
            </a:extLst>
          </p:cNvPr>
          <p:cNvSpPr>
            <a:spLocks noGrp="1"/>
          </p:cNvSpPr>
          <p:nvPr>
            <p:ph idx="1"/>
          </p:nvPr>
        </p:nvSpPr>
        <p:spPr/>
        <p:txBody>
          <a:bodyPr/>
          <a:lstStyle/>
          <a:p>
            <a:r>
              <a:rPr lang="en-US" dirty="0"/>
              <a:t>Pooled analysis of adjusted individual participant data</a:t>
            </a:r>
          </a:p>
          <a:p>
            <a:endParaRPr lang="en-US" dirty="0"/>
          </a:p>
          <a:p>
            <a:r>
              <a:rPr lang="en-US" dirty="0"/>
              <a:t>The propensity score was calculated on </a:t>
            </a:r>
          </a:p>
          <a:p>
            <a:pPr lvl="1"/>
            <a:r>
              <a:rPr lang="en-US" dirty="0"/>
              <a:t>age, sex, diabetes, chronic kidney disease, extent of CAD, and LVEF, thought to be the most clinically important.  </a:t>
            </a:r>
          </a:p>
        </p:txBody>
      </p:sp>
    </p:spTree>
    <p:extLst>
      <p:ext uri="{BB962C8B-B14F-4D97-AF65-F5344CB8AC3E}">
        <p14:creationId xmlns:p14="http://schemas.microsoft.com/office/powerpoint/2010/main" val="4269947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822C-7F65-B171-D1D6-20E96F3DC2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C57E0F-B233-1D98-1A8E-B5D5DE63E98E}"/>
              </a:ext>
            </a:extLst>
          </p:cNvPr>
          <p:cNvPicPr>
            <a:picLocks noGrp="1" noChangeAspect="1"/>
          </p:cNvPicPr>
          <p:nvPr>
            <p:ph idx="1"/>
          </p:nvPr>
        </p:nvPicPr>
        <p:blipFill>
          <a:blip r:embed="rId2"/>
          <a:stretch>
            <a:fillRect/>
          </a:stretch>
        </p:blipFill>
        <p:spPr>
          <a:xfrm>
            <a:off x="1632156" y="787126"/>
            <a:ext cx="7834346" cy="4927721"/>
          </a:xfrm>
        </p:spPr>
      </p:pic>
    </p:spTree>
    <p:extLst>
      <p:ext uri="{BB962C8B-B14F-4D97-AF65-F5344CB8AC3E}">
        <p14:creationId xmlns:p14="http://schemas.microsoft.com/office/powerpoint/2010/main" val="282777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9B01-9CD4-19D7-74AC-6AAE2E3CC4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45C5C7-104C-2CF7-75D9-BAD5CDC794C7}"/>
              </a:ext>
            </a:extLst>
          </p:cNvPr>
          <p:cNvSpPr>
            <a:spLocks noGrp="1"/>
          </p:cNvSpPr>
          <p:nvPr>
            <p:ph idx="1"/>
          </p:nvPr>
        </p:nvSpPr>
        <p:spPr/>
        <p:txBody>
          <a:bodyPr>
            <a:normAutofit fontScale="70000" lnSpcReduction="20000"/>
          </a:bodyPr>
          <a:lstStyle/>
          <a:p>
            <a:r>
              <a:rPr lang="en-US" dirty="0"/>
              <a:t>Medical therapy (with or without PCI) in REVIVED-BCIS2 had better outcomes than those in STICHES, with or without CABG surgery.</a:t>
            </a:r>
          </a:p>
          <a:p>
            <a:endParaRPr lang="en-US" dirty="0"/>
          </a:p>
          <a:p>
            <a:r>
              <a:rPr lang="en-US" dirty="0"/>
              <a:t>? Comparing Apples to Oranges ?</a:t>
            </a:r>
          </a:p>
          <a:p>
            <a:endParaRPr lang="en-US" dirty="0"/>
          </a:p>
          <a:p>
            <a:r>
              <a:rPr lang="en-US" dirty="0"/>
              <a:t>There have been no RCTs directly comparing CABG and PCI in patients with ischemic HF.</a:t>
            </a:r>
          </a:p>
          <a:p>
            <a:r>
              <a:rPr lang="en-US" dirty="0"/>
              <a:t>More unknowns: </a:t>
            </a:r>
          </a:p>
          <a:p>
            <a:pPr lvl="1"/>
            <a:r>
              <a:rPr lang="en-US" dirty="0"/>
              <a:t>Role of Physiology assisted PCI (FFR/non hyperemia indices)</a:t>
            </a:r>
          </a:p>
          <a:p>
            <a:pPr lvl="1"/>
            <a:r>
              <a:rPr lang="en-US" dirty="0"/>
              <a:t>CTO improvements</a:t>
            </a:r>
          </a:p>
          <a:p>
            <a:pPr lvl="1"/>
            <a:r>
              <a:rPr lang="en-US" dirty="0"/>
              <a:t>Mechanical circulatory devices- ability to perform more complex interventions</a:t>
            </a:r>
          </a:p>
          <a:p>
            <a:pPr lvl="1"/>
            <a:r>
              <a:rPr lang="en-US" dirty="0"/>
              <a:t>More careful patient selection in terms of mixed cardiomyopathy</a:t>
            </a:r>
          </a:p>
          <a:p>
            <a:endParaRPr lang="en-US" dirty="0"/>
          </a:p>
          <a:p>
            <a:r>
              <a:rPr lang="en-US" dirty="0"/>
              <a:t>Need more robust data to understand this complex clinical syndrome and how to best manage.</a:t>
            </a:r>
          </a:p>
        </p:txBody>
      </p:sp>
    </p:spTree>
    <p:extLst>
      <p:ext uri="{BB962C8B-B14F-4D97-AF65-F5344CB8AC3E}">
        <p14:creationId xmlns:p14="http://schemas.microsoft.com/office/powerpoint/2010/main" val="3208771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1F8B-D8E7-7275-36A7-FAAAABDFD87A}"/>
              </a:ext>
            </a:extLst>
          </p:cNvPr>
          <p:cNvSpPr>
            <a:spLocks noGrp="1"/>
          </p:cNvSpPr>
          <p:nvPr>
            <p:ph type="title"/>
          </p:nvPr>
        </p:nvSpPr>
        <p:spPr>
          <a:xfrm>
            <a:off x="838200" y="558140"/>
            <a:ext cx="10515600" cy="1021278"/>
          </a:xfrm>
        </p:spPr>
        <p:txBody>
          <a:bodyPr>
            <a:normAutofit fontScale="90000"/>
          </a:bodyPr>
          <a:lstStyle/>
          <a:p>
            <a:br>
              <a:rPr lang="en-US" dirty="0"/>
            </a:br>
            <a:r>
              <a:rPr lang="en-US" dirty="0"/>
              <a:t>ESC says it the best:</a:t>
            </a:r>
          </a:p>
        </p:txBody>
      </p:sp>
      <p:pic>
        <p:nvPicPr>
          <p:cNvPr id="4" name="Content Placeholder 3">
            <a:extLst>
              <a:ext uri="{FF2B5EF4-FFF2-40B4-BE49-F238E27FC236}">
                <a16:creationId xmlns:a16="http://schemas.microsoft.com/office/drawing/2014/main" id="{BFF0C8F9-1AA8-B0B6-E762-F6DFDC539B1B}"/>
              </a:ext>
            </a:extLst>
          </p:cNvPr>
          <p:cNvPicPr>
            <a:picLocks noGrp="1" noChangeAspect="1"/>
          </p:cNvPicPr>
          <p:nvPr>
            <p:ph idx="1"/>
          </p:nvPr>
        </p:nvPicPr>
        <p:blipFill>
          <a:blip r:embed="rId2"/>
          <a:stretch>
            <a:fillRect/>
          </a:stretch>
        </p:blipFill>
        <p:spPr>
          <a:xfrm>
            <a:off x="352280" y="2324820"/>
            <a:ext cx="11487439" cy="1325563"/>
          </a:xfrm>
          <a:prstGeom prst="rect">
            <a:avLst/>
          </a:prstGeom>
        </p:spPr>
      </p:pic>
    </p:spTree>
    <p:extLst>
      <p:ext uri="{BB962C8B-B14F-4D97-AF65-F5344CB8AC3E}">
        <p14:creationId xmlns:p14="http://schemas.microsoft.com/office/powerpoint/2010/main" val="1066985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63B6-A766-9DCD-F5AC-96503DF99EA4}"/>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3A9D51FC-2D7C-6CF5-8B2C-C2CC57C64892}"/>
              </a:ext>
            </a:extLst>
          </p:cNvPr>
          <p:cNvSpPr>
            <a:spLocks noGrp="1"/>
          </p:cNvSpPr>
          <p:nvPr>
            <p:ph idx="1"/>
          </p:nvPr>
        </p:nvSpPr>
        <p:spPr/>
        <p:txBody>
          <a:bodyPr>
            <a:normAutofit/>
          </a:bodyPr>
          <a:lstStyle/>
          <a:p>
            <a:r>
              <a:rPr lang="en-US" dirty="0"/>
              <a:t>Guideline directed medical therapy plays a vital role. </a:t>
            </a:r>
          </a:p>
          <a:p>
            <a:endParaRPr lang="en-US" dirty="0"/>
          </a:p>
          <a:p>
            <a:r>
              <a:rPr lang="en-US" dirty="0"/>
              <a:t>CABG over PCI when feasible and with heart team discussion (CTS, IC and NI). Decision made with shared decision-making model. </a:t>
            </a:r>
          </a:p>
          <a:p>
            <a:r>
              <a:rPr lang="en-US" dirty="0"/>
              <a:t>?Hybrid Revascularization (CABG + PCI). Not enough data. (Trial; NCT03089398) was prematurely discontinued due to slow enrolment, with only 200 patients in 5 years.</a:t>
            </a:r>
          </a:p>
        </p:txBody>
      </p:sp>
    </p:spTree>
    <p:extLst>
      <p:ext uri="{BB962C8B-B14F-4D97-AF65-F5344CB8AC3E}">
        <p14:creationId xmlns:p14="http://schemas.microsoft.com/office/powerpoint/2010/main" val="3487980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2C99-BD66-1D29-717C-AD57A6828F9C}"/>
              </a:ext>
            </a:extLst>
          </p:cNvPr>
          <p:cNvSpPr>
            <a:spLocks noGrp="1"/>
          </p:cNvSpPr>
          <p:nvPr>
            <p:ph type="title"/>
          </p:nvPr>
        </p:nvSpPr>
        <p:spPr>
          <a:xfrm>
            <a:off x="621890" y="18255"/>
            <a:ext cx="10515600" cy="1325563"/>
          </a:xfrm>
        </p:spPr>
        <p:txBody>
          <a:bodyPr/>
          <a:lstStyle/>
          <a:p>
            <a:r>
              <a:rPr lang="en-US" dirty="0"/>
              <a:t>References</a:t>
            </a:r>
          </a:p>
        </p:txBody>
      </p:sp>
      <p:sp>
        <p:nvSpPr>
          <p:cNvPr id="3" name="Content Placeholder 2">
            <a:extLst>
              <a:ext uri="{FF2B5EF4-FFF2-40B4-BE49-F238E27FC236}">
                <a16:creationId xmlns:a16="http://schemas.microsoft.com/office/drawing/2014/main" id="{ACB47108-E0F4-717A-DE0A-BA87BB1F82D4}"/>
              </a:ext>
            </a:extLst>
          </p:cNvPr>
          <p:cNvSpPr>
            <a:spLocks noGrp="1"/>
          </p:cNvSpPr>
          <p:nvPr>
            <p:ph idx="1"/>
          </p:nvPr>
        </p:nvSpPr>
        <p:spPr>
          <a:xfrm>
            <a:off x="838200" y="1209368"/>
            <a:ext cx="10980174" cy="5388077"/>
          </a:xfrm>
        </p:spPr>
        <p:txBody>
          <a:bodyPr>
            <a:normAutofit fontScale="25000" lnSpcReduction="20000"/>
          </a:bodyPr>
          <a:lstStyle/>
          <a:p>
            <a:pPr marL="514350" indent="-514350">
              <a:buFont typeface="+mj-lt"/>
              <a:buAutoNum type="arabicPeriod"/>
            </a:pPr>
            <a:r>
              <a:rPr lang="en-US" sz="4400" dirty="0"/>
              <a:t>Heidenreich PA, Bozkurt B, Aguilar D, Allen LA, Byun JJ, Colvin MM, Deswal A, Drazner MH, Dunlay SM, Evers LR, Fang JC, </a:t>
            </a:r>
            <a:r>
              <a:rPr lang="en-US" sz="4400" dirty="0" err="1"/>
              <a:t>Fedson</a:t>
            </a:r>
            <a:r>
              <a:rPr lang="en-US" sz="4400" dirty="0"/>
              <a:t> SE, </a:t>
            </a:r>
            <a:r>
              <a:rPr lang="en-US" sz="4400" dirty="0" err="1"/>
              <a:t>Fonarow</a:t>
            </a:r>
            <a:r>
              <a:rPr lang="en-US" sz="4400" dirty="0"/>
              <a:t> GC, Hayek SS, Hernandez AF, </a:t>
            </a:r>
            <a:r>
              <a:rPr lang="en-US" sz="4400" dirty="0" err="1"/>
              <a:t>Khazanie</a:t>
            </a:r>
            <a:r>
              <a:rPr lang="en-US" sz="4400" dirty="0"/>
              <a:t> P, Kittleson MM, Lee CS, Link MS, Milano CA, </a:t>
            </a:r>
            <a:r>
              <a:rPr lang="en-US" sz="4400" dirty="0" err="1"/>
              <a:t>Nnacheta</a:t>
            </a:r>
            <a:r>
              <a:rPr lang="en-US" sz="4400" dirty="0"/>
              <a:t> LC, Sandhu AT, Stevenson LW, </a:t>
            </a:r>
            <a:r>
              <a:rPr lang="en-US" sz="4400" dirty="0" err="1"/>
              <a:t>Vardeny</a:t>
            </a:r>
            <a:r>
              <a:rPr lang="en-US" sz="4400" dirty="0"/>
              <a:t> O, Vest AR, Yancy CW. 2022 AHA/ACC/HFSA Guideline for the Management of Heart Failure: Executive Summary: A Report of the American College of Cardiology/American Heart Association Joint Committee on Clinical Practice Guidelines. J Am Coll </a:t>
            </a:r>
            <a:r>
              <a:rPr lang="en-US" sz="4400" dirty="0" err="1"/>
              <a:t>Cardiol</a:t>
            </a:r>
            <a:r>
              <a:rPr lang="en-US" sz="4400" dirty="0"/>
              <a:t>. 2022 May 3;79(17):1757-1780. </a:t>
            </a:r>
            <a:r>
              <a:rPr lang="en-US" sz="4400" dirty="0" err="1"/>
              <a:t>doi</a:t>
            </a:r>
            <a:r>
              <a:rPr lang="en-US" sz="4400" dirty="0"/>
              <a:t>: 10.1016/j.jacc.2021.12.011. </a:t>
            </a:r>
            <a:r>
              <a:rPr lang="en-US" sz="4400" dirty="0" err="1"/>
              <a:t>Epub</a:t>
            </a:r>
            <a:r>
              <a:rPr lang="en-US" sz="4400" dirty="0"/>
              <a:t> 2022 Apr 1. PMID: 35379504.</a:t>
            </a:r>
          </a:p>
          <a:p>
            <a:pPr marL="514350" indent="-514350">
              <a:buFont typeface="+mj-lt"/>
              <a:buAutoNum type="arabicPeriod"/>
            </a:pPr>
            <a:r>
              <a:rPr lang="en-US" sz="4400" dirty="0"/>
              <a:t>Ahmad Y, Petrie MC, Jolicoeur EM, Madhavan MV, Velazquez EJ, Moses JW, Lansky AJ, Stone GW. PCI in Patients With Heart Failure: Current Evidence, Impact of Complete Revascularization, and Contemporary Techniques to Improve Outcomes. J Soc Cardiovasc </a:t>
            </a:r>
            <a:r>
              <a:rPr lang="en-US" sz="4400" dirty="0" err="1"/>
              <a:t>Angiogr</a:t>
            </a:r>
            <a:r>
              <a:rPr lang="en-US" sz="4400" dirty="0"/>
              <a:t> </a:t>
            </a:r>
            <a:r>
              <a:rPr lang="en-US" sz="4400" dirty="0" err="1"/>
              <a:t>Interv</a:t>
            </a:r>
            <a:r>
              <a:rPr lang="en-US" sz="4400" dirty="0"/>
              <a:t>. 2022 Apr 11;1(2):100020. </a:t>
            </a:r>
            <a:r>
              <a:rPr lang="en-US" sz="4400" dirty="0" err="1"/>
              <a:t>doi</a:t>
            </a:r>
            <a:r>
              <a:rPr lang="en-US" sz="4400" dirty="0"/>
              <a:t>: 10.1016/j.jscai.2022.100020. PMID: 39132568; PMCID: PMC11307477.</a:t>
            </a:r>
          </a:p>
          <a:p>
            <a:pPr marL="514350" indent="-514350">
              <a:buFont typeface="+mj-lt"/>
              <a:buAutoNum type="arabicPeriod"/>
            </a:pPr>
            <a:r>
              <a:rPr lang="en-US" sz="4400" dirty="0"/>
              <a:t>Velazquez EJ, Lee KL, Deja MA, Jain A, Sopko G, Marchenko A, Ali IS, </a:t>
            </a:r>
            <a:r>
              <a:rPr lang="en-US" sz="4400" dirty="0" err="1"/>
              <a:t>Pohost</a:t>
            </a:r>
            <a:r>
              <a:rPr lang="en-US" sz="4400" dirty="0"/>
              <a:t> G, </a:t>
            </a:r>
            <a:r>
              <a:rPr lang="en-US" sz="4400" dirty="0" err="1"/>
              <a:t>Gradinac</a:t>
            </a:r>
            <a:r>
              <a:rPr lang="en-US" sz="4400" dirty="0"/>
              <a:t> S, Abraham WT, Yii M, Prabhakaran D, Szwed H, Ferrazzi P, Petrie MC, O'Connor CM, </a:t>
            </a:r>
            <a:r>
              <a:rPr lang="en-US" sz="4400" dirty="0" err="1"/>
              <a:t>Panchavinnin</a:t>
            </a:r>
            <a:r>
              <a:rPr lang="en-US" sz="4400" dirty="0"/>
              <a:t> P, She L, Bonow RO, Rankin GR, Jones RH, Rouleau JL; STICH Investigators. Coronary-artery bypass surgery in patients with left ventricular dysfunction. N Engl J Med. 2011 Apr 28;364(17):1607-16. </a:t>
            </a:r>
            <a:r>
              <a:rPr lang="en-US" sz="4400" dirty="0" err="1"/>
              <a:t>doi</a:t>
            </a:r>
            <a:r>
              <a:rPr lang="en-US" sz="4400" dirty="0"/>
              <a:t>: 10.1056/NEJMoa1100356. </a:t>
            </a:r>
            <a:r>
              <a:rPr lang="en-US" sz="4400" dirty="0" err="1"/>
              <a:t>Epub</a:t>
            </a:r>
            <a:r>
              <a:rPr lang="en-US" sz="4400" dirty="0"/>
              <a:t> 2011 Apr 4. PMID: 21463150; PMCID: PMC3415273.</a:t>
            </a:r>
          </a:p>
          <a:p>
            <a:pPr marL="514350" indent="-514350">
              <a:buFont typeface="+mj-lt"/>
              <a:buAutoNum type="arabicPeriod"/>
            </a:pPr>
            <a:r>
              <a:rPr lang="en-US" sz="4400" dirty="0"/>
              <a:t>Sun LY, Gaudino M, Chen RJ, Bader Eddeen A, Ruel M. Long-term Outcomes in Patients With Severely Reduced Left Ventricular Ejection Fraction Undergoing Percutaneous Coronary Intervention vs Coronary Artery Bypass Grafting. JAMA </a:t>
            </a:r>
            <a:r>
              <a:rPr lang="en-US" sz="4400" dirty="0" err="1"/>
              <a:t>Cardiol</a:t>
            </a:r>
            <a:r>
              <a:rPr lang="en-US" sz="4400" dirty="0"/>
              <a:t>. 2020 Jun 1;5(6):631-641. </a:t>
            </a:r>
            <a:r>
              <a:rPr lang="en-US" sz="4400" dirty="0" err="1"/>
              <a:t>doi</a:t>
            </a:r>
            <a:r>
              <a:rPr lang="en-US" sz="4400" dirty="0"/>
              <a:t>: 10.1001/jamacardio.2020.0239. Erratum in: JAMA </a:t>
            </a:r>
            <a:r>
              <a:rPr lang="en-US" sz="4400" dirty="0" err="1"/>
              <a:t>Cardiol</a:t>
            </a:r>
            <a:r>
              <a:rPr lang="en-US" sz="4400" dirty="0"/>
              <a:t>. 2020 Jun 1;5(6):732. </a:t>
            </a:r>
            <a:r>
              <a:rPr lang="en-US" sz="4400" dirty="0" err="1"/>
              <a:t>doi</a:t>
            </a:r>
            <a:r>
              <a:rPr lang="en-US" sz="4400" dirty="0"/>
              <a:t>: 10.1001/jamacardio.2020.1655. PMID: 32267465; PMCID: PMC7142806.</a:t>
            </a:r>
          </a:p>
          <a:p>
            <a:pPr marL="514350" indent="-514350">
              <a:buFont typeface="+mj-lt"/>
              <a:buAutoNum type="arabicPeriod"/>
            </a:pPr>
            <a:r>
              <a:rPr lang="en-US" sz="4400" dirty="0"/>
              <a:t>Perera D, Clayton T, O'Kane PD, Greenwood JP, </a:t>
            </a:r>
            <a:r>
              <a:rPr lang="en-US" sz="4400" dirty="0" err="1"/>
              <a:t>Weerackody</a:t>
            </a:r>
            <a:r>
              <a:rPr lang="en-US" sz="4400" dirty="0"/>
              <a:t> R, Ryan M, Morgan HP, Dodd M, Evans R, Canter R, Arnold S, Dixon LJ, Edwards RJ, De Silva K, Spratt JC, Conway D, Cotton J, McEntegart M, </a:t>
            </a:r>
            <a:r>
              <a:rPr lang="en-US" sz="4400" dirty="0" err="1"/>
              <a:t>Chiribiri</a:t>
            </a:r>
            <a:r>
              <a:rPr lang="en-US" sz="4400" dirty="0"/>
              <a:t> A, Saramago P, </a:t>
            </a:r>
            <a:r>
              <a:rPr lang="en-US" sz="4400" dirty="0" err="1"/>
              <a:t>Gershlick</a:t>
            </a:r>
            <a:r>
              <a:rPr lang="en-US" sz="4400" dirty="0"/>
              <a:t> A, Shah AM, Clark AL, Petrie MC; REVIVED-BCIS2 Investigators. Percutaneous Revascularization for Ischemic Left Ventricular Dysfunction. N Engl J Med. 2022 Oct 13;387(15):1351-1360. </a:t>
            </a:r>
            <a:r>
              <a:rPr lang="en-US" sz="4400" dirty="0" err="1"/>
              <a:t>doi</a:t>
            </a:r>
            <a:r>
              <a:rPr lang="en-US" sz="4400" dirty="0"/>
              <a:t>: 10.1056/NEJMoa2206606. </a:t>
            </a:r>
            <a:r>
              <a:rPr lang="en-US" sz="4400" dirty="0" err="1"/>
              <a:t>Epub</a:t>
            </a:r>
            <a:r>
              <a:rPr lang="en-US" sz="4400" dirty="0"/>
              <a:t> 2022 Aug 27. PMID: 36027563.</a:t>
            </a:r>
          </a:p>
          <a:p>
            <a:pPr marL="514350" indent="-514350">
              <a:buFont typeface="+mj-lt"/>
              <a:buAutoNum type="arabicPeriod"/>
            </a:pPr>
            <a:r>
              <a:rPr lang="en-US" sz="4400" dirty="0"/>
              <a:t>Perera D, Marshall JJ, Grines CL. PCI has no role in patients with heart failure and reduced ejection fraction: pros and cons. </a:t>
            </a:r>
            <a:r>
              <a:rPr lang="en-US" sz="4400" dirty="0" err="1"/>
              <a:t>EuroIntervention</a:t>
            </a:r>
            <a:r>
              <a:rPr lang="en-US" sz="4400" dirty="0"/>
              <a:t>. 2023 Dec 18;19(11):e887-e889. </a:t>
            </a:r>
            <a:r>
              <a:rPr lang="en-US" sz="4400" dirty="0" err="1"/>
              <a:t>doi</a:t>
            </a:r>
            <a:r>
              <a:rPr lang="en-US" sz="4400" dirty="0"/>
              <a:t>: 10.4244/EIJ-E-23-00035. PMID: 38105716; PMCID: PMC10719735.</a:t>
            </a:r>
          </a:p>
          <a:p>
            <a:pPr marL="514350" indent="-514350">
              <a:buFont typeface="+mj-lt"/>
              <a:buAutoNum type="arabicPeriod"/>
            </a:pPr>
            <a:r>
              <a:rPr lang="en-US" sz="4400" dirty="0"/>
              <a:t>Heidenreich PA, Bozkurt B, Aguilar D, Allen LA, Byun JJ, Colvin MM, Deswal A, Drazner MH, Dunlay SM, Evers LR, Fang JC, </a:t>
            </a:r>
            <a:r>
              <a:rPr lang="en-US" sz="4400" dirty="0" err="1"/>
              <a:t>Fedson</a:t>
            </a:r>
            <a:r>
              <a:rPr lang="en-US" sz="4400" dirty="0"/>
              <a:t> SE, </a:t>
            </a:r>
            <a:r>
              <a:rPr lang="en-US" sz="4400" dirty="0" err="1"/>
              <a:t>Fonarow</a:t>
            </a:r>
            <a:r>
              <a:rPr lang="en-US" sz="4400" dirty="0"/>
              <a:t> GC, Hayek SS, Hernandez AF, </a:t>
            </a:r>
            <a:r>
              <a:rPr lang="en-US" sz="4400" dirty="0" err="1"/>
              <a:t>Khazanie</a:t>
            </a:r>
            <a:r>
              <a:rPr lang="en-US" sz="4400" dirty="0"/>
              <a:t> P, Kittleson MM, Lee CS, Link MS, Milano CA, </a:t>
            </a:r>
            <a:r>
              <a:rPr lang="en-US" sz="4400" dirty="0" err="1"/>
              <a:t>Nnacheta</a:t>
            </a:r>
            <a:r>
              <a:rPr lang="en-US" sz="4400" dirty="0"/>
              <a:t> LC, Sandhu AT, Stevenson LW, </a:t>
            </a:r>
            <a:r>
              <a:rPr lang="en-US" sz="4400" dirty="0" err="1"/>
              <a:t>Vardeny</a:t>
            </a:r>
            <a:r>
              <a:rPr lang="en-US" sz="4400" dirty="0"/>
              <a:t> O, Vest AR, Yancy CW. 2022 AHA/ACC/HFSA Guideline for the Management of Heart Failure: A Report of the American College of Cardiology/American Heart Association Joint Committee on Clinical Practice Guidelines. J Am Coll </a:t>
            </a:r>
            <a:r>
              <a:rPr lang="en-US" sz="4400" dirty="0" err="1"/>
              <a:t>Cardiol</a:t>
            </a:r>
            <a:r>
              <a:rPr lang="en-US" sz="4400" dirty="0"/>
              <a:t>. 2022 May 3;79(17):e263-e421. </a:t>
            </a:r>
            <a:r>
              <a:rPr lang="en-US" sz="4400" dirty="0" err="1"/>
              <a:t>doi</a:t>
            </a:r>
            <a:r>
              <a:rPr lang="en-US" sz="4400" dirty="0"/>
              <a:t>: 10.1016/j.jacc.2021.12.012. </a:t>
            </a:r>
            <a:r>
              <a:rPr lang="en-US" sz="4400" dirty="0" err="1"/>
              <a:t>Epub</a:t>
            </a:r>
            <a:r>
              <a:rPr lang="en-US" sz="4400" dirty="0"/>
              <a:t> 2022 Apr 1. Erratum in: J Am Coll </a:t>
            </a:r>
            <a:r>
              <a:rPr lang="en-US" sz="4400" dirty="0" err="1"/>
              <a:t>Cardiol</a:t>
            </a:r>
            <a:r>
              <a:rPr lang="en-US" sz="4400" dirty="0"/>
              <a:t>. 2023 Apr 18;81(15):1551. </a:t>
            </a:r>
            <a:r>
              <a:rPr lang="en-US" sz="4400" dirty="0" err="1"/>
              <a:t>doi</a:t>
            </a:r>
            <a:r>
              <a:rPr lang="en-US" sz="4400" dirty="0"/>
              <a:t>: 10.1016/j.jacc.2023.03.002. PMID: 35379503.</a:t>
            </a:r>
          </a:p>
          <a:p>
            <a:pPr marL="514350" indent="-514350">
              <a:buFont typeface="+mj-lt"/>
              <a:buAutoNum type="arabicPeriod"/>
            </a:pPr>
            <a:r>
              <a:rPr lang="en-US" sz="4400" dirty="0"/>
              <a:t>Writing Committee Members; Virani SS, Newby LK, Arnold SV, Bittner V, Brewer LC, Demeter SH, Dixon DL, Fearon WF, Hess B, Johnson HM, Kazi DS, Kolte D, </a:t>
            </a:r>
            <a:r>
              <a:rPr lang="en-US" sz="4400" dirty="0" err="1"/>
              <a:t>Kumbhani</a:t>
            </a:r>
            <a:r>
              <a:rPr lang="en-US" sz="4400" dirty="0"/>
              <a:t> DJ, LoFaso J, </a:t>
            </a:r>
            <a:r>
              <a:rPr lang="en-US" sz="4400" dirty="0" err="1"/>
              <a:t>Mahtta</a:t>
            </a:r>
            <a:r>
              <a:rPr lang="en-US" sz="4400" dirty="0"/>
              <a:t> D, Mark DB, </a:t>
            </a:r>
            <a:r>
              <a:rPr lang="en-US" sz="4400" dirty="0" err="1"/>
              <a:t>Minissian</a:t>
            </a:r>
            <a:r>
              <a:rPr lang="en-US" sz="4400" dirty="0"/>
              <a:t> M, Navar AM, Patel AR, Piano MR, Rodriguez F, Talbot AW, </a:t>
            </a:r>
            <a:r>
              <a:rPr lang="en-US" sz="4400" dirty="0" err="1"/>
              <a:t>Taqueti</a:t>
            </a:r>
            <a:r>
              <a:rPr lang="en-US" sz="4400" dirty="0"/>
              <a:t> VR, Thomas RJ, van Diepen S, Wiggins B, Williams MS. 2023 AHA/ACC/ACCP/ASPC/NLA/PCNA Guideline for the Management of Patients With Chronic Coronary Disease: A Report of the American Heart Association/American College of Cardiology Joint Committee on Clinical Practice Guidelines. J Am Coll </a:t>
            </a:r>
            <a:r>
              <a:rPr lang="en-US" sz="4400" dirty="0" err="1"/>
              <a:t>Cardiol</a:t>
            </a:r>
            <a:r>
              <a:rPr lang="en-US" sz="4400" dirty="0"/>
              <a:t>. 2023 Aug 29;82(9):833-955. </a:t>
            </a:r>
            <a:r>
              <a:rPr lang="en-US" sz="4400" dirty="0" err="1"/>
              <a:t>doi</a:t>
            </a:r>
            <a:r>
              <a:rPr lang="en-US" sz="4400" dirty="0"/>
              <a:t>: 10.1016/j.jacc.2023.04.003. </a:t>
            </a:r>
            <a:r>
              <a:rPr lang="en-US" sz="4400" dirty="0" err="1"/>
              <a:t>Epub</a:t>
            </a:r>
            <a:r>
              <a:rPr lang="en-US" sz="4400" dirty="0"/>
              <a:t> 2023 Jul 20. Erratum in: J Am Coll </a:t>
            </a:r>
            <a:r>
              <a:rPr lang="en-US" sz="4400" dirty="0" err="1"/>
              <a:t>Cardiol</a:t>
            </a:r>
            <a:r>
              <a:rPr lang="en-US" sz="4400" dirty="0"/>
              <a:t>. 2023 Oct 31;82(18):1808. </a:t>
            </a:r>
            <a:r>
              <a:rPr lang="en-US" sz="4400" dirty="0" err="1"/>
              <a:t>doi</a:t>
            </a:r>
            <a:r>
              <a:rPr lang="en-US" sz="4400" dirty="0"/>
              <a:t>: 10.1016/j.jacc.2023.09.794. Erratum in: J Am Coll </a:t>
            </a:r>
            <a:r>
              <a:rPr lang="en-US" sz="4400" dirty="0" err="1"/>
              <a:t>Cardiol</a:t>
            </a:r>
            <a:r>
              <a:rPr lang="en-US" sz="4400" dirty="0"/>
              <a:t>. 2024 Apr 30;83(17):1716. </a:t>
            </a:r>
            <a:r>
              <a:rPr lang="en-US" sz="4400" dirty="0" err="1"/>
              <a:t>doi</a:t>
            </a:r>
            <a:r>
              <a:rPr lang="en-US" sz="4400" dirty="0"/>
              <a:t>: 10.1016/j.jacc.2024.03.399. PMID: 37480922.</a:t>
            </a:r>
          </a:p>
          <a:p>
            <a:pPr marL="514350" indent="-514350">
              <a:buFont typeface="+mj-lt"/>
              <a:buAutoNum type="arabicPeriod"/>
            </a:pPr>
            <a:r>
              <a:rPr lang="en-US" sz="4400" dirty="0" err="1"/>
              <a:t>Vrints</a:t>
            </a:r>
            <a:r>
              <a:rPr lang="en-US" sz="4400" dirty="0"/>
              <a:t> C, Andreotti F, Koskinas KC, Rossello X, Adamo M, Ainslie J, Banning AP, Budaj A, Buechel RR, Chiariello GA, Chieffo A, </a:t>
            </a:r>
            <a:r>
              <a:rPr lang="en-US" sz="4400" dirty="0" err="1"/>
              <a:t>Christodorescu</a:t>
            </a:r>
            <a:r>
              <a:rPr lang="en-US" sz="4400" dirty="0"/>
              <a:t> RM, Deaton C, </a:t>
            </a:r>
            <a:r>
              <a:rPr lang="en-US" sz="4400" dirty="0" err="1"/>
              <a:t>Doenst</a:t>
            </a:r>
            <a:r>
              <a:rPr lang="en-US" sz="4400" dirty="0"/>
              <a:t> T, Jones HW, </a:t>
            </a:r>
            <a:r>
              <a:rPr lang="en-US" sz="4400" dirty="0" err="1"/>
              <a:t>Kunadian</a:t>
            </a:r>
            <a:r>
              <a:rPr lang="en-US" sz="4400" dirty="0"/>
              <a:t> V, </a:t>
            </a:r>
            <a:r>
              <a:rPr lang="en-US" sz="4400" dirty="0" err="1"/>
              <a:t>Mehilli</a:t>
            </a:r>
            <a:r>
              <a:rPr lang="en-US" sz="4400" dirty="0"/>
              <a:t> J, Milojevic M, Piek JJ, Pugliese F, </a:t>
            </a:r>
            <a:r>
              <a:rPr lang="en-US" sz="4400" dirty="0" err="1"/>
              <a:t>Rubboli</a:t>
            </a:r>
            <a:r>
              <a:rPr lang="en-US" sz="4400" dirty="0"/>
              <a:t> A, Semb AG, Senior R, Ten Berg JM, Van Belle E, Van </a:t>
            </a:r>
            <a:r>
              <a:rPr lang="en-US" sz="4400" dirty="0" err="1"/>
              <a:t>Craenenbroeck</a:t>
            </a:r>
            <a:r>
              <a:rPr lang="en-US" sz="4400" dirty="0"/>
              <a:t> EM, Vidal-Perez R, Winther S; ESC Scientific Document Group. Linee </a:t>
            </a:r>
            <a:r>
              <a:rPr lang="en-US" sz="4400" dirty="0" err="1"/>
              <a:t>guida</a:t>
            </a:r>
            <a:r>
              <a:rPr lang="en-US" sz="4400" dirty="0"/>
              <a:t> ESC 2024 per la </a:t>
            </a:r>
            <a:r>
              <a:rPr lang="en-US" sz="4400" dirty="0" err="1"/>
              <a:t>gestione</a:t>
            </a:r>
            <a:r>
              <a:rPr lang="en-US" sz="4400" dirty="0"/>
              <a:t> </a:t>
            </a:r>
            <a:r>
              <a:rPr lang="en-US" sz="4400" dirty="0" err="1"/>
              <a:t>delle</a:t>
            </a:r>
            <a:r>
              <a:rPr lang="en-US" sz="4400" dirty="0"/>
              <a:t> </a:t>
            </a:r>
            <a:r>
              <a:rPr lang="en-US" sz="4400" dirty="0" err="1"/>
              <a:t>sindromi</a:t>
            </a:r>
            <a:r>
              <a:rPr lang="en-US" sz="4400" dirty="0"/>
              <a:t> </a:t>
            </a:r>
            <a:r>
              <a:rPr lang="en-US" sz="4400" dirty="0" err="1"/>
              <a:t>coronariche</a:t>
            </a:r>
            <a:r>
              <a:rPr lang="en-US" sz="4400" dirty="0"/>
              <a:t> </a:t>
            </a:r>
            <a:r>
              <a:rPr lang="en-US" sz="4400" dirty="0" err="1"/>
              <a:t>croniche</a:t>
            </a:r>
            <a:r>
              <a:rPr lang="en-US" sz="4400" dirty="0"/>
              <a:t> [2024 ESC Guidelines for the management of chronic coronary syndromes]. G Ital </a:t>
            </a:r>
            <a:r>
              <a:rPr lang="en-US" sz="4400" dirty="0" err="1"/>
              <a:t>Cardiol</a:t>
            </a:r>
            <a:r>
              <a:rPr lang="en-US" sz="4400" dirty="0"/>
              <a:t> (Rome). 2024 Dec;25(12 Suppl 1):e1-e132. Italian. </a:t>
            </a:r>
            <a:r>
              <a:rPr lang="en-US" sz="4400" dirty="0" err="1"/>
              <a:t>doi</a:t>
            </a:r>
            <a:r>
              <a:rPr lang="en-US" sz="4400" dirty="0"/>
              <a:t>: 10.1714/4375.43725. PMID: 39611224.</a:t>
            </a:r>
          </a:p>
          <a:p>
            <a:pPr marL="514350" indent="-514350">
              <a:buFont typeface="+mj-lt"/>
              <a:buAutoNum type="arabicPeriod"/>
            </a:pPr>
            <a:r>
              <a:rPr lang="en-US" sz="4400" dirty="0"/>
              <a:t>Ryan M, Petrie MC, </a:t>
            </a:r>
            <a:r>
              <a:rPr lang="en-US" sz="4400" dirty="0" err="1"/>
              <a:t>Kontopantelis</a:t>
            </a:r>
            <a:r>
              <a:rPr lang="en-US" sz="4400" dirty="0"/>
              <a:t> E, Dodd M, Tong G, Marquis-Gravel G, Docherty KF, Clayton T, Lansky AJ, Mamas MA, Rouleau JL, Velazquez EJ, Perera D. Medical therapy and outcomes in REVIVED-BCIS2 and STICHES: an individual patient data analysis. </a:t>
            </a:r>
            <a:r>
              <a:rPr lang="en-US" sz="4400" dirty="0" err="1"/>
              <a:t>Eur</a:t>
            </a:r>
            <a:r>
              <a:rPr lang="en-US" sz="4400" dirty="0"/>
              <a:t> Heart J. 2025 Jun 9;46(22):2052-2062. </a:t>
            </a:r>
            <a:r>
              <a:rPr lang="en-US" sz="4400" dirty="0" err="1"/>
              <a:t>doi</a:t>
            </a:r>
            <a:r>
              <a:rPr lang="en-US" sz="4400" dirty="0"/>
              <a:t>: 10.1093/</a:t>
            </a:r>
            <a:r>
              <a:rPr lang="en-US" sz="4400" dirty="0" err="1"/>
              <a:t>eurheartj</a:t>
            </a:r>
            <a:r>
              <a:rPr lang="en-US" sz="4400" dirty="0"/>
              <a:t>/ehaf080. PMID: 40048661; PMCID: PMC12146480.</a:t>
            </a:r>
          </a:p>
          <a:p>
            <a:pPr marL="514350" indent="-514350">
              <a:buFont typeface="+mj-lt"/>
              <a:buAutoNum type="arabicPeriod"/>
            </a:pPr>
            <a:endParaRPr lang="en-US" sz="1200" dirty="0"/>
          </a:p>
        </p:txBody>
      </p:sp>
    </p:spTree>
    <p:extLst>
      <p:ext uri="{BB962C8B-B14F-4D97-AF65-F5344CB8AC3E}">
        <p14:creationId xmlns:p14="http://schemas.microsoft.com/office/powerpoint/2010/main" val="505727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F199-5B4D-BD07-8BE7-084687F8D4C4}"/>
              </a:ext>
            </a:extLst>
          </p:cNvPr>
          <p:cNvSpPr>
            <a:spLocks noGrp="1"/>
          </p:cNvSpPr>
          <p:nvPr>
            <p:ph type="title"/>
          </p:nvPr>
        </p:nvSpPr>
        <p:spPr>
          <a:xfrm>
            <a:off x="3355258" y="2766218"/>
            <a:ext cx="10515600" cy="1325563"/>
          </a:xfrm>
        </p:spPr>
        <p:txBody>
          <a:bodyPr/>
          <a:lstStyle/>
          <a:p>
            <a:r>
              <a:rPr lang="en-US" dirty="0"/>
              <a:t>Thank you</a:t>
            </a:r>
          </a:p>
        </p:txBody>
      </p:sp>
      <p:sp>
        <p:nvSpPr>
          <p:cNvPr id="3" name="Content Placeholder 2">
            <a:extLst>
              <a:ext uri="{FF2B5EF4-FFF2-40B4-BE49-F238E27FC236}">
                <a16:creationId xmlns:a16="http://schemas.microsoft.com/office/drawing/2014/main" id="{18F6C3E4-C245-AB93-B866-3FF08D6E2E81}"/>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80549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0FE0-110F-7C6E-C5D4-38F44D61302F}"/>
              </a:ext>
            </a:extLst>
          </p:cNvPr>
          <p:cNvSpPr>
            <a:spLocks noGrp="1"/>
          </p:cNvSpPr>
          <p:nvPr>
            <p:ph type="title"/>
          </p:nvPr>
        </p:nvSpPr>
        <p:spPr>
          <a:xfrm>
            <a:off x="838200" y="365125"/>
            <a:ext cx="10515600" cy="1460500"/>
          </a:xfrm>
        </p:spPr>
        <p:txBody>
          <a:bodyPr/>
          <a:lstStyle/>
          <a:p>
            <a:r>
              <a:rPr lang="en-US" dirty="0"/>
              <a:t>Revascularization in Heart Failure with reduced ejection fraction (</a:t>
            </a:r>
            <a:r>
              <a:rPr lang="en-US" dirty="0" err="1"/>
              <a:t>HFrEF</a:t>
            </a:r>
            <a:r>
              <a:rPr lang="en-US" dirty="0"/>
              <a:t>)</a:t>
            </a:r>
          </a:p>
        </p:txBody>
      </p:sp>
      <p:sp>
        <p:nvSpPr>
          <p:cNvPr id="3" name="Content Placeholder 2">
            <a:extLst>
              <a:ext uri="{FF2B5EF4-FFF2-40B4-BE49-F238E27FC236}">
                <a16:creationId xmlns:a16="http://schemas.microsoft.com/office/drawing/2014/main" id="{15489A9C-5D40-27B5-5226-D172E01B7348}"/>
              </a:ext>
            </a:extLst>
          </p:cNvPr>
          <p:cNvSpPr>
            <a:spLocks noGrp="1"/>
          </p:cNvSpPr>
          <p:nvPr>
            <p:ph idx="1"/>
          </p:nvPr>
        </p:nvSpPr>
        <p:spPr/>
        <p:txBody>
          <a:bodyPr/>
          <a:lstStyle/>
          <a:p>
            <a:pPr marL="0" indent="0">
              <a:buNone/>
            </a:pPr>
            <a:endParaRPr lang="en-US" dirty="0"/>
          </a:p>
          <a:p>
            <a:r>
              <a:rPr lang="en-US" dirty="0"/>
              <a:t>For this discussion, we will limit to chronic syndromes and not acute syndromes (shock, or acute coronary syndromes)</a:t>
            </a:r>
          </a:p>
          <a:p>
            <a:pPr marL="0" indent="0">
              <a:buNone/>
            </a:pPr>
            <a:endParaRPr lang="en-US" dirty="0"/>
          </a:p>
        </p:txBody>
      </p:sp>
    </p:spTree>
    <p:extLst>
      <p:ext uri="{BB962C8B-B14F-4D97-AF65-F5344CB8AC3E}">
        <p14:creationId xmlns:p14="http://schemas.microsoft.com/office/powerpoint/2010/main" val="30088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C019-AC03-3AC8-38F9-FE031D431381}"/>
              </a:ext>
            </a:extLst>
          </p:cNvPr>
          <p:cNvSpPr>
            <a:spLocks noGrp="1"/>
          </p:cNvSpPr>
          <p:nvPr>
            <p:ph type="title"/>
          </p:nvPr>
        </p:nvSpPr>
        <p:spPr/>
        <p:txBody>
          <a:bodyPr/>
          <a:lstStyle/>
          <a:p>
            <a:r>
              <a:rPr lang="en-US" dirty="0"/>
              <a:t>Goals of therapies for </a:t>
            </a:r>
            <a:r>
              <a:rPr lang="en-US" dirty="0" err="1"/>
              <a:t>HFrEF</a:t>
            </a:r>
            <a:endParaRPr lang="en-US" dirty="0"/>
          </a:p>
        </p:txBody>
      </p:sp>
      <p:sp>
        <p:nvSpPr>
          <p:cNvPr id="3" name="Content Placeholder 2">
            <a:extLst>
              <a:ext uri="{FF2B5EF4-FFF2-40B4-BE49-F238E27FC236}">
                <a16:creationId xmlns:a16="http://schemas.microsoft.com/office/drawing/2014/main" id="{41310B93-62FB-D679-8BAA-55527EF867A6}"/>
              </a:ext>
            </a:extLst>
          </p:cNvPr>
          <p:cNvSpPr>
            <a:spLocks noGrp="1"/>
          </p:cNvSpPr>
          <p:nvPr>
            <p:ph idx="1"/>
          </p:nvPr>
        </p:nvSpPr>
        <p:spPr/>
        <p:txBody>
          <a:bodyPr/>
          <a:lstStyle/>
          <a:p>
            <a:pPr marL="0" indent="0">
              <a:buNone/>
            </a:pPr>
            <a:r>
              <a:rPr lang="en-US" dirty="0"/>
              <a:t>There are three major goals of treatment for patients with </a:t>
            </a:r>
            <a:r>
              <a:rPr lang="en-US" dirty="0" err="1"/>
              <a:t>HFrEF</a:t>
            </a:r>
            <a:r>
              <a:rPr lang="en-US" dirty="0"/>
              <a:t>:</a:t>
            </a:r>
          </a:p>
          <a:p>
            <a:pPr marL="514350" indent="-514350">
              <a:buFont typeface="+mj-lt"/>
              <a:buAutoNum type="arabicPeriod"/>
            </a:pPr>
            <a:r>
              <a:rPr lang="en-US" dirty="0"/>
              <a:t>Reduction in mortality, </a:t>
            </a:r>
          </a:p>
          <a:p>
            <a:pPr marL="514350" indent="-514350">
              <a:buFont typeface="+mj-lt"/>
              <a:buAutoNum type="arabicPeriod"/>
            </a:pPr>
            <a:r>
              <a:rPr lang="en-US" dirty="0"/>
              <a:t>Prevention of recurrent hospitalizations due to worsening HF, </a:t>
            </a:r>
          </a:p>
          <a:p>
            <a:pPr marL="514350" indent="-514350">
              <a:buFont typeface="+mj-lt"/>
              <a:buAutoNum type="arabicPeriod"/>
            </a:pPr>
            <a:r>
              <a:rPr lang="en-US" dirty="0"/>
              <a:t>Improvement in clinical status, functional capacity, and QOL</a:t>
            </a:r>
          </a:p>
          <a:p>
            <a:pPr marL="514350" indent="-514350">
              <a:buFont typeface="+mj-lt"/>
              <a:buAutoNum type="arabicPeriod"/>
            </a:pPr>
            <a:endParaRPr lang="en-US" dirty="0"/>
          </a:p>
          <a:p>
            <a:pPr marL="0" indent="0">
              <a:buNone/>
            </a:pPr>
            <a:r>
              <a:rPr lang="en-US" dirty="0"/>
              <a:t>Where does revascularization fit into these goals ?</a:t>
            </a:r>
          </a:p>
        </p:txBody>
      </p:sp>
    </p:spTree>
    <p:extLst>
      <p:ext uri="{BB962C8B-B14F-4D97-AF65-F5344CB8AC3E}">
        <p14:creationId xmlns:p14="http://schemas.microsoft.com/office/powerpoint/2010/main" val="94850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8332-40C4-6209-B9B5-3C4173F5B728}"/>
              </a:ext>
            </a:extLst>
          </p:cNvPr>
          <p:cNvSpPr>
            <a:spLocks noGrp="1"/>
          </p:cNvSpPr>
          <p:nvPr>
            <p:ph type="title"/>
          </p:nvPr>
        </p:nvSpPr>
        <p:spPr/>
        <p:txBody>
          <a:bodyPr/>
          <a:lstStyle/>
          <a:p>
            <a:r>
              <a:rPr lang="en-US" dirty="0"/>
              <a:t>Causes of HF</a:t>
            </a:r>
          </a:p>
        </p:txBody>
      </p:sp>
      <p:sp>
        <p:nvSpPr>
          <p:cNvPr id="3" name="Content Placeholder 2">
            <a:extLst>
              <a:ext uri="{FF2B5EF4-FFF2-40B4-BE49-F238E27FC236}">
                <a16:creationId xmlns:a16="http://schemas.microsoft.com/office/drawing/2014/main" id="{620C16F0-20E5-13D1-27CB-8619301B55EE}"/>
              </a:ext>
            </a:extLst>
          </p:cNvPr>
          <p:cNvSpPr>
            <a:spLocks noGrp="1"/>
          </p:cNvSpPr>
          <p:nvPr>
            <p:ph idx="1"/>
          </p:nvPr>
        </p:nvSpPr>
        <p:spPr/>
        <p:txBody>
          <a:bodyPr/>
          <a:lstStyle/>
          <a:p>
            <a:r>
              <a:rPr lang="en-US" dirty="0"/>
              <a:t>Stage A HF includes a large section of US population. </a:t>
            </a:r>
          </a:p>
          <a:p>
            <a:r>
              <a:rPr lang="en-US" dirty="0"/>
              <a:t>115 million are at risk for HF/Stage A due to risk factors</a:t>
            </a:r>
          </a:p>
          <a:p>
            <a:endParaRPr lang="en-US" dirty="0"/>
          </a:p>
          <a:p>
            <a:r>
              <a:rPr lang="en-US" dirty="0"/>
              <a:t>Stage B and worse- </a:t>
            </a:r>
          </a:p>
          <a:p>
            <a:pPr lvl="1"/>
            <a:r>
              <a:rPr lang="en-US" dirty="0"/>
              <a:t>Most common cause: </a:t>
            </a:r>
          </a:p>
          <a:p>
            <a:pPr lvl="2"/>
            <a:r>
              <a:rPr lang="en-US" dirty="0"/>
              <a:t>Ischemic heart disease (1)</a:t>
            </a:r>
          </a:p>
        </p:txBody>
      </p:sp>
    </p:spTree>
    <p:extLst>
      <p:ext uri="{BB962C8B-B14F-4D97-AF65-F5344CB8AC3E}">
        <p14:creationId xmlns:p14="http://schemas.microsoft.com/office/powerpoint/2010/main" val="398130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61E0-A8AC-2C2D-EF3B-461B47806976}"/>
              </a:ext>
            </a:extLst>
          </p:cNvPr>
          <p:cNvSpPr>
            <a:spLocks noGrp="1"/>
          </p:cNvSpPr>
          <p:nvPr>
            <p:ph type="title"/>
          </p:nvPr>
        </p:nvSpPr>
        <p:spPr>
          <a:xfrm>
            <a:off x="838200" y="185487"/>
            <a:ext cx="10515600" cy="1640138"/>
          </a:xfrm>
        </p:spPr>
        <p:txBody>
          <a:bodyPr>
            <a:normAutofit/>
          </a:bodyPr>
          <a:lstStyle/>
          <a:p>
            <a:r>
              <a:rPr lang="en-US" dirty="0"/>
              <a:t>What does revascularization (CABG or PCI) do ?</a:t>
            </a:r>
          </a:p>
        </p:txBody>
      </p:sp>
      <p:sp>
        <p:nvSpPr>
          <p:cNvPr id="3" name="Content Placeholder 2">
            <a:extLst>
              <a:ext uri="{FF2B5EF4-FFF2-40B4-BE49-F238E27FC236}">
                <a16:creationId xmlns:a16="http://schemas.microsoft.com/office/drawing/2014/main" id="{5174CC3C-DE3F-F101-1469-CE477836B526}"/>
              </a:ext>
            </a:extLst>
          </p:cNvPr>
          <p:cNvSpPr>
            <a:spLocks noGrp="1"/>
          </p:cNvSpPr>
          <p:nvPr>
            <p:ph idx="1"/>
          </p:nvPr>
        </p:nvSpPr>
        <p:spPr/>
        <p:txBody>
          <a:bodyPr/>
          <a:lstStyle/>
          <a:p>
            <a:r>
              <a:rPr lang="en-US" dirty="0"/>
              <a:t>Hypothesis: </a:t>
            </a:r>
          </a:p>
          <a:p>
            <a:pPr lvl="1"/>
            <a:r>
              <a:rPr lang="en-US" dirty="0"/>
              <a:t>Acute or Chronic ischemia</a:t>
            </a:r>
            <a:r>
              <a:rPr lang="en-US" dirty="0">
                <a:sym typeface="Wingdings" panose="05000000000000000000" pitchFamily="2" charset="2"/>
              </a:rPr>
              <a:t> Hibernating myocardium in addition to injury. Can hibernating myocardium be recruited ? (2) </a:t>
            </a:r>
          </a:p>
          <a:p>
            <a:endParaRPr lang="en-US" dirty="0">
              <a:sym typeface="Wingdings" panose="05000000000000000000" pitchFamily="2" charset="2"/>
            </a:endParaRPr>
          </a:p>
          <a:p>
            <a:r>
              <a:rPr lang="en-US" dirty="0">
                <a:sym typeface="Wingdings" panose="05000000000000000000" pitchFamily="2" charset="2"/>
              </a:rPr>
              <a:t>1983-88 </a:t>
            </a:r>
          </a:p>
          <a:p>
            <a:pPr lvl="1"/>
            <a:r>
              <a:rPr lang="en-US" dirty="0">
                <a:sym typeface="Wingdings" panose="05000000000000000000" pitchFamily="2" charset="2"/>
              </a:rPr>
              <a:t>CASS (</a:t>
            </a:r>
            <a:r>
              <a:rPr lang="en-US" dirty="0"/>
              <a:t>Coronary Artery Surgery Study) </a:t>
            </a:r>
            <a:r>
              <a:rPr lang="en-US" dirty="0">
                <a:sym typeface="Wingdings" panose="05000000000000000000" pitchFamily="2" charset="2"/>
              </a:rPr>
              <a:t>trial, </a:t>
            </a:r>
          </a:p>
          <a:p>
            <a:pPr lvl="1"/>
            <a:r>
              <a:rPr lang="en-US" dirty="0">
                <a:sym typeface="Wingdings" panose="05000000000000000000" pitchFamily="2" charset="2"/>
              </a:rPr>
              <a:t>The VA CABG Cooperative Study group and </a:t>
            </a:r>
          </a:p>
          <a:p>
            <a:pPr lvl="1"/>
            <a:r>
              <a:rPr lang="en-US" dirty="0">
                <a:sym typeface="Wingdings" panose="05000000000000000000" pitchFamily="2" charset="2"/>
              </a:rPr>
              <a:t>European Coronary Surgery Study</a:t>
            </a:r>
          </a:p>
          <a:p>
            <a:pPr lvl="2"/>
            <a:r>
              <a:rPr lang="en-US" dirty="0">
                <a:sym typeface="Wingdings" panose="05000000000000000000" pitchFamily="2" charset="2"/>
              </a:rPr>
              <a:t>Established the role of CABG in treatment of angina</a:t>
            </a:r>
          </a:p>
          <a:p>
            <a:r>
              <a:rPr lang="en-US" dirty="0">
                <a:sym typeface="Wingdings" panose="05000000000000000000" pitchFamily="2" charset="2"/>
              </a:rPr>
              <a:t>Unknown: Revascularization in reduced LVEF</a:t>
            </a:r>
          </a:p>
          <a:p>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112663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C1E1-A14B-605F-B621-6D50FE66F109}"/>
              </a:ext>
            </a:extLst>
          </p:cNvPr>
          <p:cNvSpPr>
            <a:spLocks noGrp="1"/>
          </p:cNvSpPr>
          <p:nvPr>
            <p:ph type="title"/>
          </p:nvPr>
        </p:nvSpPr>
        <p:spPr>
          <a:xfrm>
            <a:off x="838200" y="365125"/>
            <a:ext cx="10515600" cy="1460500"/>
          </a:xfrm>
        </p:spPr>
        <p:txBody>
          <a:bodyPr>
            <a:normAutofit fontScale="90000"/>
          </a:bodyPr>
          <a:lstStyle/>
          <a:p>
            <a:r>
              <a:rPr lang="en-US" dirty="0"/>
              <a:t>STITCH trial 2000s</a:t>
            </a:r>
            <a:br>
              <a:rPr lang="en-US" dirty="0"/>
            </a:br>
            <a:r>
              <a:rPr lang="en-US" dirty="0"/>
              <a:t>(Surgical Treatment for Ischemic Heart Failure) (3)</a:t>
            </a:r>
          </a:p>
        </p:txBody>
      </p:sp>
      <p:sp>
        <p:nvSpPr>
          <p:cNvPr id="3" name="Content Placeholder 2">
            <a:extLst>
              <a:ext uri="{FF2B5EF4-FFF2-40B4-BE49-F238E27FC236}">
                <a16:creationId xmlns:a16="http://schemas.microsoft.com/office/drawing/2014/main" id="{2C5C45AB-DE8C-B77A-7235-5D89B0346637}"/>
              </a:ext>
            </a:extLst>
          </p:cNvPr>
          <p:cNvSpPr>
            <a:spLocks noGrp="1"/>
          </p:cNvSpPr>
          <p:nvPr>
            <p:ph idx="1"/>
          </p:nvPr>
        </p:nvSpPr>
        <p:spPr/>
        <p:txBody>
          <a:bodyPr>
            <a:normAutofit fontScale="92500" lnSpcReduction="10000"/>
          </a:bodyPr>
          <a:lstStyle/>
          <a:p>
            <a:endParaRPr lang="en-US" dirty="0"/>
          </a:p>
          <a:p>
            <a:r>
              <a:rPr lang="en-US" dirty="0"/>
              <a:t>1212 patients with LVEF &lt;/=35%: CABG + GDMT (610) vs GDMT (602). Median Follow up 56 months</a:t>
            </a:r>
          </a:p>
          <a:p>
            <a:r>
              <a:rPr lang="en-US" dirty="0"/>
              <a:t>Primary outcome 36% vs 41% (hazard ratio with CABG, 0.86; 95% confidence interval [CI], 0.72 to 1.04; P=0.12). </a:t>
            </a:r>
          </a:p>
          <a:p>
            <a:pPr lvl="1">
              <a:buFont typeface="Wingdings" panose="05000000000000000000" pitchFamily="2" charset="2"/>
              <a:buChar char="à"/>
            </a:pPr>
            <a:r>
              <a:rPr lang="en-US" dirty="0">
                <a:sym typeface="Wingdings" panose="05000000000000000000" pitchFamily="2" charset="2"/>
              </a:rPr>
              <a:t>No significant difference at median 4.8 years</a:t>
            </a:r>
          </a:p>
          <a:p>
            <a:pPr lvl="1">
              <a:buFont typeface="Wingdings" panose="05000000000000000000" pitchFamily="2" charset="2"/>
              <a:buChar char="à"/>
            </a:pPr>
            <a:r>
              <a:rPr lang="en-US" dirty="0">
                <a:sym typeface="Wingdings" panose="05000000000000000000" pitchFamily="2" charset="2"/>
              </a:rPr>
              <a:t>However, 9.8 year follow up CABG showed survival benefit (more deaths until 2 years) (2) </a:t>
            </a:r>
          </a:p>
          <a:p>
            <a:r>
              <a:rPr lang="en-US" dirty="0"/>
              <a:t>Post hoc analyses of the STICH trial suggested that neither myocardial viability, angina, nor ischemia were related with outcomes after revascularization</a:t>
            </a:r>
          </a:p>
        </p:txBody>
      </p:sp>
      <p:sp>
        <p:nvSpPr>
          <p:cNvPr id="4" name="AutoShape 2">
            <a:extLst>
              <a:ext uri="{FF2B5EF4-FFF2-40B4-BE49-F238E27FC236}">
                <a16:creationId xmlns:a16="http://schemas.microsoft.com/office/drawing/2014/main" id="{6651F55C-9902-B682-113C-150727F2A60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870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8F9F-B115-8A30-12C6-FCCE1C0C6979}"/>
              </a:ext>
            </a:extLst>
          </p:cNvPr>
          <p:cNvSpPr>
            <a:spLocks noGrp="1"/>
          </p:cNvSpPr>
          <p:nvPr>
            <p:ph type="title"/>
          </p:nvPr>
        </p:nvSpPr>
        <p:spPr>
          <a:xfrm>
            <a:off x="1586346" y="2248219"/>
            <a:ext cx="8958942" cy="2169401"/>
          </a:xfrm>
        </p:spPr>
        <p:txBody>
          <a:bodyPr/>
          <a:lstStyle/>
          <a:p>
            <a:r>
              <a:rPr lang="en-US" dirty="0"/>
              <a:t>Percutaneous Coronary Intervention </a:t>
            </a:r>
            <a:br>
              <a:rPr lang="en-US" dirty="0"/>
            </a:br>
            <a:br>
              <a:rPr lang="en-US" dirty="0"/>
            </a:br>
            <a:r>
              <a:rPr lang="en-US" dirty="0"/>
              <a:t>		Does it have a role ?</a:t>
            </a:r>
          </a:p>
        </p:txBody>
      </p:sp>
    </p:spTree>
    <p:extLst>
      <p:ext uri="{BB962C8B-B14F-4D97-AF65-F5344CB8AC3E}">
        <p14:creationId xmlns:p14="http://schemas.microsoft.com/office/powerpoint/2010/main" val="130324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B54D4-7398-4D9F-596A-28BE287689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F117F2-59F5-CD08-2729-78475314C16B}"/>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B58D326D-8933-F816-D18E-5AE2697CE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4835"/>
            <a:ext cx="8791074" cy="583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749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4917</TotalTime>
  <Words>3507</Words>
  <Application>Microsoft Office PowerPoint</Application>
  <PresentationFormat>Widescreen</PresentationFormat>
  <Paragraphs>172</Paragraphs>
  <Slides>28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Wingdings</vt:lpstr>
      <vt:lpstr>Office Theme</vt:lpstr>
      <vt:lpstr>Revascularization in  Heart Failure with reduced Ejection Fraction</vt:lpstr>
      <vt:lpstr>Disclosures: </vt:lpstr>
      <vt:lpstr>Revascularization in Heart Failure with reduced ejection fraction (HFrEF)</vt:lpstr>
      <vt:lpstr>Goals of therapies for HFrEF</vt:lpstr>
      <vt:lpstr>Causes of HF</vt:lpstr>
      <vt:lpstr>What does revascularization (CABG or PCI) do ?</vt:lpstr>
      <vt:lpstr>STITCH trial 2000s (Surgical Treatment for Ischemic Heart Failure) (3)</vt:lpstr>
      <vt:lpstr>Percutaneous Coronary Intervention     Does it have a role ?</vt:lpstr>
      <vt:lpstr>PowerPoint Presentation</vt:lpstr>
      <vt:lpstr>Percutaneous Coronary Intervention- Does it have a role ?</vt:lpstr>
      <vt:lpstr>Registry data (2)</vt:lpstr>
      <vt:lpstr>Registry from Ontario (conflicting data) (2,4)</vt:lpstr>
      <vt:lpstr>First RCT for PCI vs Medical therapy - 2022</vt:lpstr>
      <vt:lpstr>Critique of this study (6)</vt:lpstr>
      <vt:lpstr>PowerPoint Presentation</vt:lpstr>
      <vt:lpstr>What’s the current recommendation ?</vt:lpstr>
      <vt:lpstr>ACC 2022 Heart Failure guidelines (7)</vt:lpstr>
      <vt:lpstr>ACC 2023 guidelines (8)</vt:lpstr>
      <vt:lpstr>ESC 2024 guidelines (9) </vt:lpstr>
      <vt:lpstr>PowerPoint Presentation</vt:lpstr>
      <vt:lpstr>   Medical therapy and outcomes in REVIVED-BCIS2 and STICHES: an individual patient data analysis (10) </vt:lpstr>
      <vt:lpstr>PowerPoint Presentation</vt:lpstr>
      <vt:lpstr>PowerPoint Presentation</vt:lpstr>
      <vt:lpstr>PowerPoint Presentation</vt:lpstr>
      <vt:lpstr> ESC says it the best:</vt:lpstr>
      <vt:lpstr>Summary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Prince Sethi</dc:creator>
  <cp:lastModifiedBy>Prince Sethi</cp:lastModifiedBy>
  <cp:revision>2</cp:revision>
  <dcterms:created xsi:type="dcterms:W3CDTF">2025-08-03T04:09:11Z</dcterms:created>
  <dcterms:modified xsi:type="dcterms:W3CDTF">2025-09-07T01:55:46Z</dcterms:modified>
</cp:coreProperties>
</file>