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65" r:id="rId3"/>
    <p:sldId id="264" r:id="rId4"/>
    <p:sldId id="266" r:id="rId5"/>
    <p:sldId id="280" r:id="rId6"/>
    <p:sldId id="287" r:id="rId7"/>
    <p:sldId id="267" r:id="rId8"/>
    <p:sldId id="281" r:id="rId9"/>
    <p:sldId id="282" r:id="rId10"/>
    <p:sldId id="276" r:id="rId11"/>
    <p:sldId id="274" r:id="rId12"/>
    <p:sldId id="271" r:id="rId13"/>
    <p:sldId id="285" r:id="rId14"/>
    <p:sldId id="270" r:id="rId15"/>
    <p:sldId id="272" r:id="rId16"/>
    <p:sldId id="268" r:id="rId17"/>
    <p:sldId id="283" r:id="rId18"/>
    <p:sldId id="277" r:id="rId19"/>
    <p:sldId id="278" r:id="rId20"/>
    <p:sldId id="279" r:id="rId21"/>
    <p:sldId id="284" r:id="rId22"/>
    <p:sldId id="286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91" autoAdjust="0"/>
    <p:restoredTop sz="94660"/>
  </p:normalViewPr>
  <p:slideViewPr>
    <p:cSldViewPr snapToGrid="0">
      <p:cViewPr>
        <p:scale>
          <a:sx n="60" d="100"/>
          <a:sy n="60" d="100"/>
        </p:scale>
        <p:origin x="120" y="3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CBD7D-79E5-4B15-8704-A74AAC6D29B9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E2600-20BC-43AE-BD53-22998C20C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47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33C8B-3937-6C24-ADD5-B52F7C6F9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EAD33A-8D08-C7F9-7FEF-BC7302AA15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D313F-BC69-1391-6FA9-61BE4D88F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984-9332-4DEB-B742-899D666C213D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37E61-DDC7-9AD3-F71D-6369958B4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E9B82-FB66-E104-1A39-997E91EAB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6B74-ECBF-4504-94DE-90C364CA0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0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5FFC1-8286-0F9A-501E-E140C390B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1FA10A-B70C-D3D2-67C5-2586A331E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B47C5-8ECE-90F3-D2CA-E7E509EFF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984-9332-4DEB-B742-899D666C213D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0B87C-D201-8332-6EE0-D9B15BD12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6C716-466D-0D17-8293-7B4A5649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6B74-ECBF-4504-94DE-90C364CA0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9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5559C6-3443-72E2-F6C4-4983513C40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001060-94EB-C19E-60F8-DE3EE85EA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DDD28-5C59-8A1F-AB01-9DFC7FE79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984-9332-4DEB-B742-899D666C213D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F4A98-EDE2-32F1-8D9E-0EAB367AD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2E4FA-75CD-F5F8-1C9B-CA152D3B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6B74-ECBF-4504-94DE-90C364CA0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11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A8150-C1C1-3486-7945-453B775A6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AABBB-A394-E0BE-3387-12EA62AFE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3C258-67E6-41EE-F5A4-855EB3DB4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984-9332-4DEB-B742-899D666C213D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C762D-37DB-1A19-D839-67D4E364F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D6C3C-D511-411D-3A47-D957AB317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6B74-ECBF-4504-94DE-90C364CA0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4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BE23C-AB43-33B7-47EF-291460028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17F29-75D0-61D5-04C8-1C44D656E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FDD10-ABDF-EDDC-DF19-13BB3CE0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984-9332-4DEB-B742-899D666C213D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BAEE8-42D7-A7A8-7110-0879D17AD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43870-01A5-D161-1D81-8C0AF62A7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6B74-ECBF-4504-94DE-90C364CA0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1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68564-509B-9C6B-E913-CC079BE2C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E0F2A-ED49-7372-28A9-E907C729A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39B14D-FEFA-FB61-7737-E3FCC3A83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AF87B-7B79-8930-1FE1-2333378C3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984-9332-4DEB-B742-899D666C213D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CD11C-443C-ADEA-7914-11A68E546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D45E63-20BE-8B8E-EB09-441A35270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6B74-ECBF-4504-94DE-90C364CA0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C29BC-97C4-369C-C697-D3AC3D4E1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3CA7A-DF48-1855-FD96-39644E0E8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D507C-0438-6066-1AFC-154FAAF8E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DF767A-0B9B-75CB-5634-5E1610C1E1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55DC13-567C-D523-074C-0D24D47DA9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2A6E99-F6F3-7F00-2668-3E973728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984-9332-4DEB-B742-899D666C213D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4651AD-664C-12A9-F52D-EB294E630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4A8825-FE08-75EF-A1A9-05352C6A9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6B74-ECBF-4504-94DE-90C364CA0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9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77FEC-177B-3981-DA5E-97DD6B32A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B2ADB5-C533-F205-CECD-B82DDB4D4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984-9332-4DEB-B742-899D666C213D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1173C-D102-BE20-AFC9-22AFCCFE8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411AD-01EA-3DF2-0D44-3F180F20C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6B74-ECBF-4504-94DE-90C364CA0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EDF777-CDC9-C4F3-EA79-DEBF8BA77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984-9332-4DEB-B742-899D666C213D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D22048-4B34-6F99-657C-02360190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4222A-B3A3-1396-215E-84FD45294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6B74-ECBF-4504-94DE-90C364CA0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5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0653-E5F5-A0D8-4822-E121AD7B5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C3911-7090-7288-B5CB-87FC38230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254078-2B74-9F21-5C6F-AAE7C6ECA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B8BD3F-A49D-D448-D8ED-CC25FDF9A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984-9332-4DEB-B742-899D666C213D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63ADA-E4DB-91BB-7AA7-9CF06719E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0B925-5799-2FC8-5722-11EA82D97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6B74-ECBF-4504-94DE-90C364CA0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CC04D-56F6-FF25-0F63-0E152B85A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E777E5-2087-70EE-6BC1-063583292E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CA14AC-A925-FD81-05BF-7BF7F8DA1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680E6-5D93-DE88-DE43-2ADCB81BF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984-9332-4DEB-B742-899D666C213D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65806-F30B-D9B7-B1A2-17F7E07FE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ED072-C89E-5CA5-04EC-7E46EC663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6B74-ECBF-4504-94DE-90C364CA0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7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2D355A-32EE-9275-ACAD-4BC523C02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0CC62-FA0F-A301-0817-B3A98672B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CFEAF-C2A5-3C4A-7FFD-1C07F168B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933984-9332-4DEB-B742-899D666C213D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C0292-16E1-E1CD-CAB2-03D3C0BEB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AC75F-9884-73E1-42D5-64DA633CD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1B6B74-ECBF-4504-94DE-90C364CA0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6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bject, fireworks, rain&#10;&#10;Description automatically generated">
            <a:extLst>
              <a:ext uri="{FF2B5EF4-FFF2-40B4-BE49-F238E27FC236}">
                <a16:creationId xmlns:a16="http://schemas.microsoft.com/office/drawing/2014/main" id="{D738CD5E-8102-4917-B4C1-850B5656F2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316" y="1371600"/>
            <a:ext cx="4594972" cy="3733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E1B934-1A64-4328-A5CD-9853AEF62342}"/>
              </a:ext>
            </a:extLst>
          </p:cNvPr>
          <p:cNvSpPr txBox="1"/>
          <p:nvPr/>
        </p:nvSpPr>
        <p:spPr>
          <a:xfrm>
            <a:off x="889828" y="567105"/>
            <a:ext cx="100315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Autonomic testing and findings in the genetic (</a:t>
            </a:r>
            <a:r>
              <a:rPr lang="en-US" sz="3600" dirty="0" err="1">
                <a:solidFill>
                  <a:schemeClr val="bg1"/>
                </a:solidFill>
              </a:rPr>
              <a:t>hATTR</a:t>
            </a:r>
            <a:r>
              <a:rPr lang="en-US" sz="3600" dirty="0">
                <a:solidFill>
                  <a:schemeClr val="bg1"/>
                </a:solidFill>
              </a:rPr>
              <a:t>, WT-ATTR, Gelsolin, and Apolipoprotein-A1) and Acquired </a:t>
            </a:r>
            <a:r>
              <a:rPr lang="en-US" sz="3600" dirty="0" err="1">
                <a:solidFill>
                  <a:schemeClr val="bg1"/>
                </a:solidFill>
              </a:rPr>
              <a:t>Amyloidoses</a:t>
            </a:r>
            <a:endParaRPr lang="en-US" sz="1200" i="1" dirty="0">
              <a:solidFill>
                <a:schemeClr val="bg1"/>
              </a:solidFill>
              <a:latin typeface="Arial" panose="020B0604020202020204" pitchFamily="34" charset="0"/>
              <a:ea typeface="Chronicle Display Light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9CC708-4A69-43D8-94EB-7667C1C61C56}"/>
              </a:ext>
            </a:extLst>
          </p:cNvPr>
          <p:cNvSpPr txBox="1"/>
          <p:nvPr/>
        </p:nvSpPr>
        <p:spPr>
          <a:xfrm>
            <a:off x="1970700" y="3176753"/>
            <a:ext cx="44081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Matthew Varon, MD</a:t>
            </a:r>
          </a:p>
          <a:p>
            <a:r>
              <a:rPr lang="en-US" sz="2000" dirty="0">
                <a:solidFill>
                  <a:schemeClr val="bg1"/>
                </a:solidFill>
              </a:rPr>
              <a:t>Assistant Professor</a:t>
            </a:r>
          </a:p>
          <a:p>
            <a:r>
              <a:rPr lang="en-US" sz="2000" dirty="0">
                <a:solidFill>
                  <a:schemeClr val="bg1"/>
                </a:solidFill>
              </a:rPr>
              <a:t>Department of Neurology</a:t>
            </a:r>
          </a:p>
          <a:p>
            <a:r>
              <a:rPr lang="en-US" sz="2000" dirty="0">
                <a:solidFill>
                  <a:schemeClr val="bg1"/>
                </a:solidFill>
              </a:rPr>
              <a:t>University of Kansas Medical Center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Kansas City, KS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Multidisciplinary Amyloid Symposium</a:t>
            </a:r>
          </a:p>
          <a:p>
            <a:r>
              <a:rPr lang="en-US" sz="2000" dirty="0">
                <a:solidFill>
                  <a:schemeClr val="bg1"/>
                </a:solidFill>
              </a:rPr>
              <a:t>December 13, 2025</a:t>
            </a:r>
          </a:p>
          <a:p>
            <a:r>
              <a:rPr lang="en-US" sz="2000" dirty="0">
                <a:solidFill>
                  <a:schemeClr val="bg1"/>
                </a:solidFill>
              </a:rPr>
              <a:t>Kansas City, KS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2B2D11-CCA0-476F-966D-C576ADB7E2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039075"/>
            <a:ext cx="2291764" cy="43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47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35359-604C-FDEC-6F9D-A77881315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A8F31-7282-8D4A-9A81-6F595D7AA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Syndromes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F980F-724D-F395-10CB-31FF54235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Acquired</a:t>
            </a:r>
          </a:p>
          <a:p>
            <a:pPr lvl="1"/>
            <a:r>
              <a:rPr lang="en-US" b="1" dirty="0"/>
              <a:t>AL</a:t>
            </a:r>
          </a:p>
          <a:p>
            <a:pPr lvl="1"/>
            <a:r>
              <a:rPr lang="en-US" dirty="0"/>
              <a:t>WT-ATTR</a:t>
            </a:r>
          </a:p>
          <a:p>
            <a:r>
              <a:rPr lang="en-US" dirty="0"/>
              <a:t>Genetic </a:t>
            </a:r>
          </a:p>
          <a:p>
            <a:pPr lvl="1"/>
            <a:r>
              <a:rPr lang="en-US" b="1" dirty="0"/>
              <a:t>h-ATTR</a:t>
            </a:r>
          </a:p>
          <a:p>
            <a:pPr lvl="1"/>
            <a:r>
              <a:rPr lang="en-US" dirty="0"/>
              <a:t>Gelsolin</a:t>
            </a:r>
          </a:p>
          <a:p>
            <a:pPr lvl="1"/>
            <a:r>
              <a:rPr lang="en-US" dirty="0"/>
              <a:t>Apolipoprotein A1</a:t>
            </a:r>
          </a:p>
          <a:p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F232E38-D579-67CC-CA4A-D0581350D9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100" y="5932632"/>
            <a:ext cx="2637411" cy="62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98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8FD3A-3327-E34E-6BE5-D7E4881E7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 Amyloidosis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D188A-BC81-64F0-61BD-E9598734D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Autonomic symptoms in 75%.</a:t>
            </a:r>
          </a:p>
          <a:p>
            <a:r>
              <a:rPr lang="en-US" dirty="0"/>
              <a:t>2010 retrospective review </a:t>
            </a:r>
          </a:p>
          <a:p>
            <a:pPr lvl="1"/>
            <a:r>
              <a:rPr lang="en-US" dirty="0"/>
              <a:t>65 patients: 43 systemic amyloidosis, 22 familial amyloid</a:t>
            </a:r>
          </a:p>
          <a:p>
            <a:pPr lvl="1"/>
            <a:r>
              <a:rPr lang="en-US" dirty="0"/>
              <a:t>Latency of autonomic symptoms 7 mos. Mean diagnosis 24 months.</a:t>
            </a:r>
          </a:p>
          <a:p>
            <a:pPr lvl="1"/>
            <a:r>
              <a:rPr lang="en-US" dirty="0"/>
              <a:t>Symptoms:</a:t>
            </a:r>
          </a:p>
          <a:p>
            <a:pPr lvl="2"/>
            <a:r>
              <a:rPr lang="en-US" dirty="0"/>
              <a:t>Orthostatic intolerance 74%</a:t>
            </a:r>
          </a:p>
          <a:p>
            <a:pPr lvl="2"/>
            <a:r>
              <a:rPr lang="en-US" dirty="0"/>
              <a:t>GI 71%</a:t>
            </a:r>
          </a:p>
          <a:p>
            <a:pPr lvl="2"/>
            <a:r>
              <a:rPr lang="en-US" dirty="0"/>
              <a:t>Erectile dysfunction 67%</a:t>
            </a:r>
          </a:p>
          <a:p>
            <a:pPr lvl="2"/>
            <a:r>
              <a:rPr lang="en-US" dirty="0"/>
              <a:t>Secretomotor (dry eyes, dry mouth) 54%</a:t>
            </a:r>
          </a:p>
          <a:p>
            <a:pPr lvl="1"/>
            <a:r>
              <a:rPr lang="en-US" dirty="0"/>
              <a:t>Autonomic testing - One or more autonomic test was abnormal in all subjects, including 4 subjects without autonomic symptoms. 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E6043C7-F8CC-EB2B-6ED9-22DC94A139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100" y="5932632"/>
            <a:ext cx="2637411" cy="62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82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FFA3C-86FC-5358-B579-5BBB0836D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h-ATTR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800F8-99BF-A157-1891-A5E1B1463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Common, upwards of 75% of affected patients.</a:t>
            </a:r>
          </a:p>
          <a:p>
            <a:pPr lvl="1"/>
            <a:r>
              <a:rPr lang="en-US" dirty="0"/>
              <a:t>Severity and phenotype varies based on specific mutation.</a:t>
            </a:r>
          </a:p>
          <a:p>
            <a:pPr lvl="2"/>
            <a:r>
              <a:rPr lang="en-US" dirty="0"/>
              <a:t>Val30Met – Present earlier and in higher rates</a:t>
            </a:r>
          </a:p>
          <a:p>
            <a:r>
              <a:rPr lang="en-US" dirty="0"/>
              <a:t>Clinical features:</a:t>
            </a:r>
          </a:p>
          <a:p>
            <a:pPr lvl="1"/>
            <a:r>
              <a:rPr lang="en-US" dirty="0"/>
              <a:t>Orthostatic hypotension</a:t>
            </a:r>
          </a:p>
          <a:p>
            <a:pPr lvl="1"/>
            <a:r>
              <a:rPr lang="en-US" dirty="0"/>
              <a:t>GI – Weight loss, early satiety, diarrhea, constipation, nausea</a:t>
            </a:r>
          </a:p>
          <a:p>
            <a:r>
              <a:rPr lang="en-US" dirty="0"/>
              <a:t>Limited data to guide specific test results in the disease. Studies are mostly small and retrospective. </a:t>
            </a:r>
          </a:p>
          <a:p>
            <a:pPr lvl="1"/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2622092-47FD-7447-797B-FB449EE95B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100" y="5932632"/>
            <a:ext cx="2637411" cy="62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53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2D94B-FA75-1133-B1C5-CB0101A6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h-ATTR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25E91-FFCF-4E75-416B-DB224D3F5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Autonomic symptoms often occur early in disease course. </a:t>
            </a:r>
          </a:p>
          <a:p>
            <a:r>
              <a:rPr lang="en-US" dirty="0"/>
              <a:t>Early recognition may help avoid diagnostic delays.</a:t>
            </a:r>
          </a:p>
          <a:p>
            <a:r>
              <a:rPr lang="en-US" dirty="0"/>
              <a:t>Orthostatic hypotension is particularly common and usually precedes other symptoms. </a:t>
            </a:r>
          </a:p>
        </p:txBody>
      </p:sp>
    </p:spTree>
    <p:extLst>
      <p:ext uri="{BB962C8B-B14F-4D97-AF65-F5344CB8AC3E}">
        <p14:creationId xmlns:p14="http://schemas.microsoft.com/office/powerpoint/2010/main" val="3699599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E696A-B627-7BC0-1D54-E45D49A05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WT-ATTR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4558A-966B-291F-99FA-E1B98410B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Mostly cardiac presentations.</a:t>
            </a:r>
          </a:p>
          <a:p>
            <a:r>
              <a:rPr lang="en-US" dirty="0"/>
              <a:t>Neurologic syndromes:</a:t>
            </a:r>
          </a:p>
          <a:p>
            <a:pPr lvl="1"/>
            <a:r>
              <a:rPr lang="en-US" dirty="0"/>
              <a:t>Carpal tunnel </a:t>
            </a:r>
          </a:p>
          <a:p>
            <a:pPr lvl="1"/>
            <a:r>
              <a:rPr lang="en-US" dirty="0"/>
              <a:t>No confirmed cause for neuropathy</a:t>
            </a:r>
          </a:p>
          <a:p>
            <a:pPr lvl="1"/>
            <a:r>
              <a:rPr lang="en-US" dirty="0"/>
              <a:t>Not associated with autonomic dysfunction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AB9D368-174A-8AF9-CC5A-7BC22F91F4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100" y="5932632"/>
            <a:ext cx="2637411" cy="62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96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B9337-3CBF-0987-4094-609982EE5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genetic </a:t>
            </a:r>
            <a:r>
              <a:rPr lang="en-US" dirty="0" err="1"/>
              <a:t>amyloidoses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00F61-AD2B-15FA-3F46-0225B9835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Gelsolin (Finnish type)</a:t>
            </a:r>
          </a:p>
          <a:p>
            <a:pPr lvl="1"/>
            <a:r>
              <a:rPr lang="en-US" dirty="0"/>
              <a:t>Very rare. Fewer than 600 total cases described.</a:t>
            </a:r>
          </a:p>
          <a:p>
            <a:pPr lvl="1"/>
            <a:r>
              <a:rPr lang="en-US" dirty="0"/>
              <a:t>Onset 25-40 years.</a:t>
            </a:r>
          </a:p>
          <a:p>
            <a:pPr lvl="1"/>
            <a:r>
              <a:rPr lang="en-US" dirty="0"/>
              <a:t>PNS symptoms are most prominent.</a:t>
            </a:r>
          </a:p>
          <a:p>
            <a:pPr lvl="2"/>
            <a:r>
              <a:rPr lang="en-US" dirty="0"/>
              <a:t>Facial paresis, neuropathy, carpal tunnel</a:t>
            </a:r>
          </a:p>
          <a:p>
            <a:pPr lvl="2"/>
            <a:r>
              <a:rPr lang="en-US" dirty="0"/>
              <a:t>Autonomic involvement is variable</a:t>
            </a:r>
          </a:p>
          <a:p>
            <a:r>
              <a:rPr lang="en-US" dirty="0"/>
              <a:t>Apolipoprotein A1</a:t>
            </a:r>
          </a:p>
          <a:p>
            <a:pPr lvl="1"/>
            <a:r>
              <a:rPr lang="en-US" dirty="0"/>
              <a:t>Onset early 40s-late 50s.</a:t>
            </a:r>
          </a:p>
          <a:p>
            <a:pPr lvl="1"/>
            <a:r>
              <a:rPr lang="en-US" dirty="0"/>
              <a:t>Nephropathy (87%), polyneuropathy.</a:t>
            </a:r>
          </a:p>
          <a:p>
            <a:pPr lvl="1"/>
            <a:r>
              <a:rPr lang="en-US" dirty="0"/>
              <a:t>Slow progressive.</a:t>
            </a:r>
          </a:p>
          <a:p>
            <a:pPr lvl="1"/>
            <a:r>
              <a:rPr lang="en-US" dirty="0"/>
              <a:t>Limited data on autonomic involvement/testing.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9E585FE-6A8B-F524-236B-E658C0FCC6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100" y="5932632"/>
            <a:ext cx="2637411" cy="62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95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8F9F9-B6D4-0AE0-9D6F-04A5EE923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Autonomic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1DD15-4457-2455-2AB9-C4111DEA6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order testing?</a:t>
            </a:r>
          </a:p>
          <a:p>
            <a:pPr lvl="1"/>
            <a:r>
              <a:rPr lang="en-US" dirty="0"/>
              <a:t>Determine whether an autonomic process is present.</a:t>
            </a:r>
          </a:p>
          <a:p>
            <a:pPr lvl="1"/>
            <a:r>
              <a:rPr lang="en-US" dirty="0"/>
              <a:t>Assess involvement (selective vs diffuse) of different autonomic components. </a:t>
            </a:r>
          </a:p>
          <a:p>
            <a:pPr lvl="1"/>
            <a:r>
              <a:rPr lang="en-US" dirty="0"/>
              <a:t>Assess severity of the autonomic deficit. </a:t>
            </a:r>
          </a:p>
          <a:p>
            <a:pPr lvl="1"/>
            <a:r>
              <a:rPr lang="en-US" dirty="0"/>
              <a:t>Possibly monitor treatment response.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69AB2B5-C941-2AFC-1F67-A97C010BE2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100" y="5932632"/>
            <a:ext cx="2637411" cy="62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35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2B7CB-360A-6B16-F2AD-93902FB71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Autonomic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796B2-E2E7-102F-42DA-32CEEEBAE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Test components</a:t>
            </a:r>
          </a:p>
          <a:p>
            <a:pPr lvl="1"/>
            <a:r>
              <a:rPr lang="en-US" dirty="0"/>
              <a:t>Tilt table</a:t>
            </a:r>
          </a:p>
          <a:p>
            <a:pPr lvl="2"/>
            <a:r>
              <a:rPr lang="en-US" dirty="0"/>
              <a:t>Sympathetic – Vascular and cardiac adrenergic</a:t>
            </a:r>
          </a:p>
          <a:p>
            <a:pPr lvl="1"/>
            <a:r>
              <a:rPr lang="en-US" dirty="0"/>
              <a:t>Heart rate variability with deep breathing</a:t>
            </a:r>
          </a:p>
          <a:p>
            <a:pPr lvl="2"/>
            <a:r>
              <a:rPr lang="en-US" dirty="0"/>
              <a:t>Parasympathetic – cardio vagal function</a:t>
            </a:r>
          </a:p>
          <a:p>
            <a:pPr lvl="1"/>
            <a:r>
              <a:rPr lang="en-US" dirty="0"/>
              <a:t>Valsalva testing</a:t>
            </a:r>
          </a:p>
          <a:p>
            <a:pPr lvl="2"/>
            <a:r>
              <a:rPr lang="en-US" dirty="0"/>
              <a:t>Sympathetic – Vascular and cardiac adrenergic</a:t>
            </a:r>
          </a:p>
          <a:p>
            <a:pPr lvl="1"/>
            <a:r>
              <a:rPr lang="en-US" dirty="0"/>
              <a:t>Quantitative sudomotor axon reflex testing (QSART)</a:t>
            </a:r>
          </a:p>
          <a:p>
            <a:pPr lvl="2"/>
            <a:r>
              <a:rPr lang="en-US" dirty="0"/>
              <a:t>Sympathetic post-ganglionic sudomotor</a:t>
            </a:r>
          </a:p>
          <a:p>
            <a:pPr lvl="1"/>
            <a:r>
              <a:rPr lang="en-US" dirty="0"/>
              <a:t>Thermoregulatory sweat test (TST)</a:t>
            </a:r>
          </a:p>
          <a:p>
            <a:pPr lvl="2"/>
            <a:r>
              <a:rPr lang="en-US" dirty="0"/>
              <a:t>Unable to differentiate pre vs post ganglionic deficit.</a:t>
            </a:r>
          </a:p>
          <a:p>
            <a:r>
              <a:rPr lang="en-US" dirty="0"/>
              <a:t>Gastric emptying</a:t>
            </a:r>
          </a:p>
          <a:p>
            <a:r>
              <a:rPr lang="en-US" dirty="0"/>
              <a:t>Urodynamics</a:t>
            </a:r>
          </a:p>
          <a:p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F59D8D9-EAA1-C42C-1546-62C9EE3406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100" y="5932632"/>
            <a:ext cx="2637411" cy="62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46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DB696-79D0-4D07-7C11-9D4C1525B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Tilt table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76DC2B8-9872-5F87-A256-5D6CC39D66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100" y="5932632"/>
            <a:ext cx="2637411" cy="62056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10F1E4-8E9E-A2F5-33C2-3E95A4B35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Physiology:</a:t>
            </a:r>
          </a:p>
          <a:p>
            <a:pPr lvl="1"/>
            <a:r>
              <a:rPr lang="en-US" dirty="0"/>
              <a:t>25-30% of venous blood shifts with tilt</a:t>
            </a:r>
          </a:p>
          <a:p>
            <a:pPr lvl="1"/>
            <a:r>
              <a:rPr lang="en-US" dirty="0"/>
              <a:t>Decreases cardiac filling</a:t>
            </a:r>
          </a:p>
          <a:p>
            <a:pPr lvl="1"/>
            <a:r>
              <a:rPr lang="en-US" dirty="0"/>
              <a:t>Decrease stroke volume</a:t>
            </a:r>
          </a:p>
          <a:p>
            <a:pPr lvl="1"/>
            <a:r>
              <a:rPr lang="en-US" dirty="0"/>
              <a:t>Compensatory increase in HR</a:t>
            </a:r>
          </a:p>
          <a:p>
            <a:pPr lvl="2"/>
            <a:r>
              <a:rPr lang="en-US" dirty="0"/>
              <a:t>Initially due to less parasympathetic tone</a:t>
            </a:r>
          </a:p>
          <a:p>
            <a:pPr lvl="2"/>
            <a:r>
              <a:rPr lang="en-US" dirty="0"/>
              <a:t>Later increased sympathetic tone.</a:t>
            </a:r>
          </a:p>
          <a:p>
            <a:r>
              <a:rPr lang="en-US" dirty="0"/>
              <a:t>OH – SBP drop &gt;20mm Hg or DBP &gt;10mm Hg within 3 minutes</a:t>
            </a:r>
          </a:p>
          <a:p>
            <a:r>
              <a:rPr lang="en-US" dirty="0"/>
              <a:t>How does HR/BP respond to orthostatic stress (tilt).</a:t>
            </a:r>
          </a:p>
          <a:p>
            <a:r>
              <a:rPr lang="en-US" dirty="0"/>
              <a:t>Syncope, OH, inappropriate tachycardia (POTS)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174DD1-E743-AE52-0B2E-95E511448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426" y="681037"/>
            <a:ext cx="5319252" cy="353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13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F7CB4-7D50-8287-696A-2721989AB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QSART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C0EC4E-B8D9-01D0-AA02-B7CF4DF3E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29748" cy="4351338"/>
          </a:xfrm>
        </p:spPr>
        <p:txBody>
          <a:bodyPr/>
          <a:lstStyle/>
          <a:p>
            <a:r>
              <a:rPr lang="en-US" dirty="0"/>
              <a:t>Assesses sweat function</a:t>
            </a:r>
          </a:p>
          <a:p>
            <a:r>
              <a:rPr lang="en-US" dirty="0"/>
              <a:t>10% solution of Ach with iontophoresis at 4 sites.</a:t>
            </a:r>
          </a:p>
          <a:p>
            <a:pPr lvl="1"/>
            <a:r>
              <a:rPr lang="en-US" dirty="0"/>
              <a:t>Forearm, proximal leg, distal leg, foot.</a:t>
            </a:r>
          </a:p>
          <a:p>
            <a:r>
              <a:rPr lang="en-US" dirty="0"/>
              <a:t>Measuring sweat volume.</a:t>
            </a:r>
          </a:p>
          <a:p>
            <a:r>
              <a:rPr lang="en-US" dirty="0"/>
              <a:t>Pattern helps:</a:t>
            </a:r>
          </a:p>
          <a:p>
            <a:pPr lvl="1"/>
            <a:r>
              <a:rPr lang="en-US" dirty="0"/>
              <a:t>Global – autoimmune</a:t>
            </a:r>
          </a:p>
          <a:p>
            <a:pPr lvl="1"/>
            <a:r>
              <a:rPr lang="en-US" dirty="0"/>
              <a:t>Patchy – medications</a:t>
            </a:r>
          </a:p>
          <a:p>
            <a:pPr lvl="1"/>
            <a:r>
              <a:rPr lang="en-US" dirty="0"/>
              <a:t>Length dependent – neuropathies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36054E-E5BB-814D-5750-B3E7DAE23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287" y="1347638"/>
            <a:ext cx="4766624" cy="395151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FF47F64-5F00-26DD-32B2-9FDD2D3BC5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100" y="5932632"/>
            <a:ext cx="2637411" cy="62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7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948" y="12800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948" y="145356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None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56721C-C9CB-8465-BD27-FD7F8B3E9F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039075"/>
            <a:ext cx="2291764" cy="43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74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20608-6BAF-4A5F-8323-BC4288946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HRVDB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E8165-B1C1-E4F1-5680-39D1E36C2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 cardiovagal or parasympathetic function.</a:t>
            </a:r>
          </a:p>
          <a:p>
            <a:r>
              <a:rPr lang="en-US" dirty="0"/>
              <a:t>HR increases with inspiration and decreases with expiration.</a:t>
            </a:r>
          </a:p>
          <a:p>
            <a:r>
              <a:rPr lang="en-US" dirty="0"/>
              <a:t>Reduced variation in patients with autonomic disorders.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2619B4-3DBF-2B00-EE4F-6D88531662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87" t="5966" r="3996"/>
          <a:stretch>
            <a:fillRect/>
          </a:stretch>
        </p:blipFill>
        <p:spPr>
          <a:xfrm>
            <a:off x="186815" y="4001294"/>
            <a:ext cx="9035845" cy="2561886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F8BF56C-D6EC-B64E-C1A3-E8EB70D7C0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100" y="5932632"/>
            <a:ext cx="2637411" cy="6205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55E463-B78D-A853-22BF-40E1BD3BCEA7}"/>
              </a:ext>
            </a:extLst>
          </p:cNvPr>
          <p:cNvSpPr txBox="1"/>
          <p:nvPr/>
        </p:nvSpPr>
        <p:spPr>
          <a:xfrm>
            <a:off x="1740308" y="6553200"/>
            <a:ext cx="2458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Cleve Clin J Med. 2009 Apr;76</a:t>
            </a:r>
          </a:p>
        </p:txBody>
      </p:sp>
    </p:spTree>
    <p:extLst>
      <p:ext uri="{BB962C8B-B14F-4D97-AF65-F5344CB8AC3E}">
        <p14:creationId xmlns:p14="http://schemas.microsoft.com/office/powerpoint/2010/main" val="2014013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80AC-C18F-C432-A84B-551D04FCB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Valsalva testing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DBB422-965E-B7A7-6C32-073ED430BC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915526" cy="4351338"/>
          </a:xfrm>
        </p:spPr>
        <p:txBody>
          <a:bodyPr/>
          <a:lstStyle/>
          <a:p>
            <a:r>
              <a:rPr lang="en-US" dirty="0"/>
              <a:t>Sympathetic. Vascular and cardiac adrenergic.</a:t>
            </a:r>
          </a:p>
          <a:p>
            <a:r>
              <a:rPr lang="en-US" dirty="0"/>
              <a:t>Sensitive test for adrenergic failure.</a:t>
            </a:r>
          </a:p>
          <a:p>
            <a:r>
              <a:rPr lang="en-US" dirty="0"/>
              <a:t>Non invasive and widely available.</a:t>
            </a:r>
          </a:p>
          <a:p>
            <a:r>
              <a:rPr lang="en-US" dirty="0"/>
              <a:t>Forced exhalation against resistance.</a:t>
            </a:r>
          </a:p>
          <a:p>
            <a:r>
              <a:rPr lang="en-US" dirty="0"/>
              <a:t>Monitor BP, HR, symptoms, EKG.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3CB066-9FD3-2D7A-E979-D5B4C411D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197" y="0"/>
            <a:ext cx="4482603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C29CFB-F47C-A69B-CA72-45C73CE29DA8}"/>
              </a:ext>
            </a:extLst>
          </p:cNvPr>
          <p:cNvSpPr txBox="1"/>
          <p:nvPr/>
        </p:nvSpPr>
        <p:spPr>
          <a:xfrm>
            <a:off x="10397289" y="77454"/>
            <a:ext cx="1913021" cy="315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Neurology June 2011</a:t>
            </a:r>
          </a:p>
        </p:txBody>
      </p:sp>
    </p:spTree>
    <p:extLst>
      <p:ext uri="{BB962C8B-B14F-4D97-AF65-F5344CB8AC3E}">
        <p14:creationId xmlns:p14="http://schemas.microsoft.com/office/powerpoint/2010/main" val="3731731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F833-603F-CE46-C9A4-865115B1E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tests of autonomic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E2CE1-A976-2743-B4FE-BF19525BB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Gastric emptying studies</a:t>
            </a:r>
          </a:p>
          <a:p>
            <a:endParaRPr lang="en-US" dirty="0"/>
          </a:p>
          <a:p>
            <a:r>
              <a:rPr lang="en-US" dirty="0"/>
              <a:t>Urodynamic studies</a:t>
            </a:r>
          </a:p>
          <a:p>
            <a:pPr lvl="1"/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6369D7B-E547-B24A-D00F-79566A56AF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100" y="5932632"/>
            <a:ext cx="2637411" cy="62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9C59E-6310-BFA6-F5E6-451529BAD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28E57-0F21-6045-8D30-878A54571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Autonomic dysfunction is very common in amyloidosis and symptoms often occur early in the disease process.</a:t>
            </a:r>
          </a:p>
          <a:p>
            <a:r>
              <a:rPr lang="en-US" dirty="0"/>
              <a:t>Consider amyloidosis as a potential etiology in patients with new autonomic symptoms, particularly in the presence of a neuropathy.</a:t>
            </a:r>
          </a:p>
          <a:p>
            <a:r>
              <a:rPr lang="en-US" dirty="0"/>
              <a:t>Autonomic testing may be abnormal even in asymptomatic patients.</a:t>
            </a:r>
          </a:p>
          <a:p>
            <a:r>
              <a:rPr lang="en-US" dirty="0"/>
              <a:t>Very common with AL amyloidosis and </a:t>
            </a:r>
            <a:r>
              <a:rPr lang="en-US" dirty="0" err="1"/>
              <a:t>hATTR</a:t>
            </a:r>
            <a:r>
              <a:rPr lang="en-US" dirty="0"/>
              <a:t>.</a:t>
            </a:r>
          </a:p>
          <a:p>
            <a:r>
              <a:rPr lang="en-US" dirty="0"/>
              <a:t>Early recognition of autonomic symptoms may shorten diagnostic delays and aid in earlier treatment.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3BBD277-1C43-A0A9-848C-D456F12D97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100" y="5932632"/>
            <a:ext cx="2637411" cy="62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40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None</a:t>
            </a:r>
          </a:p>
          <a:p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814BCD4-9432-4B2A-B623-ED25CB8DEC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100" y="5932632"/>
            <a:ext cx="2637411" cy="62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59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B9FAB-A877-13DC-582B-17DFE460C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F4F4D-D2AC-8177-CBA9-30258BC1A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basic function of the autonomic nervous system.</a:t>
            </a:r>
          </a:p>
          <a:p>
            <a:r>
              <a:rPr lang="en-US" dirty="0"/>
              <a:t>Discuss commonly employed tests to assess autonomic function.</a:t>
            </a:r>
          </a:p>
          <a:p>
            <a:r>
              <a:rPr lang="en-US" dirty="0"/>
              <a:t>Recognize the autonomic symptoms associated with acquired and genetic amyloidosis.</a:t>
            </a:r>
          </a:p>
          <a:p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DF163A1-491D-4A07-EF78-B8F65C5E8F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100" y="5932632"/>
            <a:ext cx="2637411" cy="62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74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E39D6-6B4D-EA44-EEF6-B326AE6D6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67C31-0B20-E830-82C0-D027B9B85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76 year old male presents to clinic for progressive weakness. </a:t>
            </a:r>
          </a:p>
          <a:p>
            <a:r>
              <a:rPr lang="en-US" dirty="0"/>
              <a:t>Has sensory loss and leg weakness that is progressive over 4 months.</a:t>
            </a:r>
          </a:p>
          <a:p>
            <a:r>
              <a:rPr lang="en-US" dirty="0"/>
              <a:t>ROS: Also notes lightheadedness when standing, changes in sweating, and difficulty with erections.</a:t>
            </a:r>
          </a:p>
          <a:p>
            <a:r>
              <a:rPr lang="en-US" dirty="0"/>
              <a:t>Exam: Weakness at ankle dorsiflexion (MRC 4-/3). Absent reflexes at ankles, knees, 2 in the arms. Distal asymmetric sensory losses.</a:t>
            </a:r>
          </a:p>
          <a:p>
            <a:r>
              <a:rPr lang="en-US" dirty="0" err="1"/>
              <a:t>Edx</a:t>
            </a:r>
            <a:r>
              <a:rPr lang="en-US" dirty="0"/>
              <a:t>: EMG shows evidence for an axonal sensorimotor polyneuropathy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089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B2E1B-647E-4DBE-5164-6D826ADEC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EAA28-ED6C-B2A5-0457-2B2A11BCC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Localization: peripheral nerve</a:t>
            </a:r>
          </a:p>
          <a:p>
            <a:r>
              <a:rPr lang="en-US" dirty="0"/>
              <a:t>DDx:</a:t>
            </a:r>
          </a:p>
          <a:p>
            <a:pPr lvl="1"/>
            <a:r>
              <a:rPr lang="en-US" dirty="0"/>
              <a:t>Inflammatory</a:t>
            </a:r>
          </a:p>
          <a:p>
            <a:pPr lvl="1"/>
            <a:r>
              <a:rPr lang="en-US" dirty="0"/>
              <a:t>Autoimmune</a:t>
            </a:r>
          </a:p>
          <a:p>
            <a:pPr lvl="1"/>
            <a:r>
              <a:rPr lang="en-US" dirty="0"/>
              <a:t>DM</a:t>
            </a:r>
          </a:p>
          <a:p>
            <a:pPr lvl="1"/>
            <a:r>
              <a:rPr lang="en-US" dirty="0"/>
              <a:t>Nutritional</a:t>
            </a:r>
          </a:p>
          <a:p>
            <a:endParaRPr lang="en-US" dirty="0"/>
          </a:p>
          <a:p>
            <a:r>
              <a:rPr lang="en-US" dirty="0" err="1"/>
              <a:t>Polyneuorpathy</a:t>
            </a:r>
            <a:r>
              <a:rPr lang="en-US" dirty="0"/>
              <a:t> + autonomic symptoms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294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723A-FF11-0AA4-F10A-53BE951E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Autonomic nervous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E8BE9-1911-1A8E-E257-4D9B3AD2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of the nervous system that controls involuntary processes.</a:t>
            </a:r>
          </a:p>
          <a:p>
            <a:pPr lvl="1"/>
            <a:r>
              <a:rPr lang="en-US" dirty="0"/>
              <a:t>Heart rate, digestion, blood pressure, sweating</a:t>
            </a:r>
          </a:p>
          <a:p>
            <a:r>
              <a:rPr lang="en-US" dirty="0"/>
              <a:t>Divisions:</a:t>
            </a:r>
          </a:p>
          <a:p>
            <a:pPr lvl="1"/>
            <a:r>
              <a:rPr lang="en-US" dirty="0"/>
              <a:t>Parasympathetic – “rest and digest”</a:t>
            </a:r>
          </a:p>
          <a:p>
            <a:pPr lvl="1"/>
            <a:r>
              <a:rPr lang="en-US" dirty="0"/>
              <a:t>Sympathetic – “fight or flight”</a:t>
            </a:r>
          </a:p>
          <a:p>
            <a:r>
              <a:rPr lang="en-US" dirty="0"/>
              <a:t>Why are we talking about this?</a:t>
            </a:r>
          </a:p>
          <a:p>
            <a:pPr lvl="1"/>
            <a:r>
              <a:rPr lang="en-US" dirty="0"/>
              <a:t>Very commonly affected in the context of amyloidosis.</a:t>
            </a:r>
          </a:p>
          <a:p>
            <a:pPr lvl="1"/>
            <a:r>
              <a:rPr lang="en-US" dirty="0"/>
              <a:t>75% of AL-amyloid patients. 82% of </a:t>
            </a:r>
            <a:r>
              <a:rPr lang="en-US" dirty="0" err="1"/>
              <a:t>ATTRv</a:t>
            </a:r>
            <a:r>
              <a:rPr lang="en-US" dirty="0"/>
              <a:t> amyloid patients.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B445B8-7365-7AB2-68BE-7028AECB0102}"/>
              </a:ext>
            </a:extLst>
          </p:cNvPr>
          <p:cNvSpPr txBox="1"/>
          <p:nvPr/>
        </p:nvSpPr>
        <p:spPr>
          <a:xfrm>
            <a:off x="5353756" y="5780306"/>
            <a:ext cx="3362633" cy="584775"/>
          </a:xfrm>
          <a:prstGeom prst="rect">
            <a:avLst/>
          </a:prstGeom>
          <a:noFill/>
          <a:ln w="19050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Orphanet</a:t>
            </a:r>
            <a:r>
              <a:rPr lang="en-US" sz="1600" dirty="0"/>
              <a:t> J Rare Dis. 2019;14(1):34.</a:t>
            </a:r>
          </a:p>
          <a:p>
            <a:r>
              <a:rPr lang="en-US" sz="1600" dirty="0"/>
              <a:t>BMC Neurol. 2021(21(1):70.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7CB4921-1888-9E21-859E-D0B8C96FF4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100" y="5932632"/>
            <a:ext cx="2637411" cy="62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5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5DA88-57EB-2A42-0E0D-C97DAEDC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Autonomic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425A6-2931-1033-CC48-A4D3B505E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Wide range of clinical manifestations. May be difficult to recognize due to varied presentation.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Cardiovascular - hypotension</a:t>
            </a:r>
          </a:p>
          <a:p>
            <a:r>
              <a:rPr lang="en-US" dirty="0"/>
              <a:t>Gastrointestinal – constipation, diarrhea, early satiety</a:t>
            </a:r>
          </a:p>
          <a:p>
            <a:r>
              <a:rPr lang="en-US" dirty="0"/>
              <a:t>Genitourinary – erectile dysfunction, neurogenic bladder</a:t>
            </a:r>
          </a:p>
          <a:p>
            <a:r>
              <a:rPr lang="en-US" dirty="0"/>
              <a:t>Secretomotor – dry eyes, dry mouth, impaired sweating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May be seen without sensory symptoms or can be seen together with sensory symptoms suggestive of polyneuropathy.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C1FE87B-2F54-8793-E91F-C87ED62363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100" y="5932632"/>
            <a:ext cx="2637411" cy="62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1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D2DFB-8104-5195-04F0-A049E1E2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E169B-E060-F84C-8866-B59A9FD7E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75947" cy="4351338"/>
          </a:xfrm>
        </p:spPr>
        <p:txBody>
          <a:bodyPr/>
          <a:lstStyle/>
          <a:p>
            <a:r>
              <a:rPr lang="en-US" dirty="0"/>
              <a:t>Symptoms</a:t>
            </a:r>
          </a:p>
          <a:p>
            <a:r>
              <a:rPr lang="en-US" dirty="0"/>
              <a:t>Clinical suspicion</a:t>
            </a:r>
          </a:p>
          <a:p>
            <a:r>
              <a:rPr lang="en-US" dirty="0"/>
              <a:t>Confirm autonomic problem</a:t>
            </a:r>
          </a:p>
          <a:p>
            <a:r>
              <a:rPr lang="en-US" dirty="0"/>
              <a:t>Refine differential based on history, timing, and associated symptoms.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483278-29ED-8630-6969-455BDF6BC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202" y="0"/>
            <a:ext cx="509579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FAF987-01CA-5C25-92BE-40349899702B}"/>
              </a:ext>
            </a:extLst>
          </p:cNvPr>
          <p:cNvSpPr txBox="1"/>
          <p:nvPr/>
        </p:nvSpPr>
        <p:spPr>
          <a:xfrm>
            <a:off x="4981074" y="6586915"/>
            <a:ext cx="2229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Muscle nerve Aug 2020</a:t>
            </a:r>
          </a:p>
        </p:txBody>
      </p:sp>
    </p:spTree>
    <p:extLst>
      <p:ext uri="{BB962C8B-B14F-4D97-AF65-F5344CB8AC3E}">
        <p14:creationId xmlns:p14="http://schemas.microsoft.com/office/powerpoint/2010/main" val="456488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11278</TotalTime>
  <Words>976</Words>
  <Application>Microsoft Office PowerPoint</Application>
  <PresentationFormat>Widescreen</PresentationFormat>
  <Paragraphs>171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Aptos</vt:lpstr>
      <vt:lpstr>Aptos Display</vt:lpstr>
      <vt:lpstr>Arial</vt:lpstr>
      <vt:lpstr>Office Theme</vt:lpstr>
      <vt:lpstr>PowerPoint Presentation</vt:lpstr>
      <vt:lpstr>Disclosures</vt:lpstr>
      <vt:lpstr>Disclosures</vt:lpstr>
      <vt:lpstr>Objectives</vt:lpstr>
      <vt:lpstr>Case</vt:lpstr>
      <vt:lpstr>Case</vt:lpstr>
      <vt:lpstr>Autonomic nervous system</vt:lpstr>
      <vt:lpstr>Autonomic Symptoms</vt:lpstr>
      <vt:lpstr>Diagnostic Approach</vt:lpstr>
      <vt:lpstr>Specific Syndromes</vt:lpstr>
      <vt:lpstr>AL Amyloidosis</vt:lpstr>
      <vt:lpstr>h-ATTR</vt:lpstr>
      <vt:lpstr>h-ATTR</vt:lpstr>
      <vt:lpstr>WT-ATTR</vt:lpstr>
      <vt:lpstr>Other genetic amyloidoses</vt:lpstr>
      <vt:lpstr>Autonomic testing</vt:lpstr>
      <vt:lpstr>Autonomic testing</vt:lpstr>
      <vt:lpstr>Tilt table</vt:lpstr>
      <vt:lpstr>QSART</vt:lpstr>
      <vt:lpstr>HRVDB</vt:lpstr>
      <vt:lpstr>Valsalva testing</vt:lpstr>
      <vt:lpstr>Other tests of autonomic function</vt:lpstr>
      <vt:lpstr>Final notes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Matthew Varon</dc:creator>
  <cp:lastModifiedBy>Matthew Varon</cp:lastModifiedBy>
  <cp:revision>20</cp:revision>
  <dcterms:created xsi:type="dcterms:W3CDTF">2024-08-16T13:24:05Z</dcterms:created>
  <dcterms:modified xsi:type="dcterms:W3CDTF">2025-12-12T21:03:26Z</dcterms:modified>
</cp:coreProperties>
</file>