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34"/>
  </p:notesMasterIdLst>
  <p:sldIdLst>
    <p:sldId id="267" r:id="rId2"/>
    <p:sldId id="293" r:id="rId3"/>
    <p:sldId id="287" r:id="rId4"/>
    <p:sldId id="258" r:id="rId5"/>
    <p:sldId id="260" r:id="rId6"/>
    <p:sldId id="268" r:id="rId7"/>
    <p:sldId id="269" r:id="rId8"/>
    <p:sldId id="270" r:id="rId9"/>
    <p:sldId id="257" r:id="rId10"/>
    <p:sldId id="286" r:id="rId11"/>
    <p:sldId id="264" r:id="rId12"/>
    <p:sldId id="263" r:id="rId13"/>
    <p:sldId id="262" r:id="rId14"/>
    <p:sldId id="261" r:id="rId15"/>
    <p:sldId id="266" r:id="rId16"/>
    <p:sldId id="265" r:id="rId17"/>
    <p:sldId id="288" r:id="rId18"/>
    <p:sldId id="289" r:id="rId19"/>
    <p:sldId id="282" r:id="rId20"/>
    <p:sldId id="272" r:id="rId21"/>
    <p:sldId id="281" r:id="rId22"/>
    <p:sldId id="279" r:id="rId23"/>
    <p:sldId id="283" r:id="rId24"/>
    <p:sldId id="284" r:id="rId25"/>
    <p:sldId id="285" r:id="rId26"/>
    <p:sldId id="276" r:id="rId27"/>
    <p:sldId id="277" r:id="rId28"/>
    <p:sldId id="280" r:id="rId29"/>
    <p:sldId id="278" r:id="rId30"/>
    <p:sldId id="290" r:id="rId31"/>
    <p:sldId id="291" r:id="rId32"/>
    <p:sldId id="27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1952B5-945D-C234-FB97-C5858B9DE95F}" v="104" dt="2019-09-25T23:47:34.5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>
        <p:scale>
          <a:sx n="107" d="100"/>
          <a:sy n="107" d="100"/>
        </p:scale>
        <p:origin x="-714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wrence Metzler, Lilan" userId="S::llawrence@phs.org::7720774f-b06e-4311-a181-2321dd2c93b4" providerId="AD" clId="Web-{4E1952B5-945D-C234-FB97-C5858B9DE95F}"/>
    <pc:docChg chg="addSld delSld modSld sldOrd">
      <pc:chgData name="Lawrence Metzler, Lilan" userId="S::llawrence@phs.org::7720774f-b06e-4311-a181-2321dd2c93b4" providerId="AD" clId="Web-{4E1952B5-945D-C234-FB97-C5858B9DE95F}" dt="2019-09-25T23:47:34.527" v="103" actId="20577"/>
      <pc:docMkLst>
        <pc:docMk/>
      </pc:docMkLst>
      <pc:sldChg chg="new del">
        <pc:chgData name="Lawrence Metzler, Lilan" userId="S::llawrence@phs.org::7720774f-b06e-4311-a181-2321dd2c93b4" providerId="AD" clId="Web-{4E1952B5-945D-C234-FB97-C5858B9DE95F}" dt="2019-09-25T23:46:50.026" v="5"/>
        <pc:sldMkLst>
          <pc:docMk/>
          <pc:sldMk cId="52827123" sldId="292"/>
        </pc:sldMkLst>
      </pc:sldChg>
      <pc:sldChg chg="new del">
        <pc:chgData name="Lawrence Metzler, Lilan" userId="S::llawrence@phs.org::7720774f-b06e-4311-a181-2321dd2c93b4" providerId="AD" clId="Web-{4E1952B5-945D-C234-FB97-C5858B9DE95F}" dt="2019-09-25T23:46:37.402" v="2"/>
        <pc:sldMkLst>
          <pc:docMk/>
          <pc:sldMk cId="669996188" sldId="293"/>
        </pc:sldMkLst>
      </pc:sldChg>
      <pc:sldChg chg="addSp delSp modSp add ord replId">
        <pc:chgData name="Lawrence Metzler, Lilan" userId="S::llawrence@phs.org::7720774f-b06e-4311-a181-2321dd2c93b4" providerId="AD" clId="Web-{4E1952B5-945D-C234-FB97-C5858B9DE95F}" dt="2019-09-25T23:47:32.152" v="101" actId="20577"/>
        <pc:sldMkLst>
          <pc:docMk/>
          <pc:sldMk cId="3065307119" sldId="293"/>
        </pc:sldMkLst>
        <pc:spChg chg="mod">
          <ac:chgData name="Lawrence Metzler, Lilan" userId="S::llawrence@phs.org::7720774f-b06e-4311-a181-2321dd2c93b4" providerId="AD" clId="Web-{4E1952B5-945D-C234-FB97-C5858B9DE95F}" dt="2019-09-25T23:46:56.433" v="24" actId="20577"/>
          <ac:spMkLst>
            <pc:docMk/>
            <pc:sldMk cId="3065307119" sldId="293"/>
            <ac:spMk id="2" creationId="{00000000-0000-0000-0000-000000000000}"/>
          </ac:spMkLst>
        </pc:spChg>
        <pc:spChg chg="add mod">
          <ac:chgData name="Lawrence Metzler, Lilan" userId="S::llawrence@phs.org::7720774f-b06e-4311-a181-2321dd2c93b4" providerId="AD" clId="Web-{4E1952B5-945D-C234-FB97-C5858B9DE95F}" dt="2019-09-25T23:47:32.152" v="101" actId="20577"/>
          <ac:spMkLst>
            <pc:docMk/>
            <pc:sldMk cId="3065307119" sldId="293"/>
            <ac:spMk id="12" creationId="{5EA88D5A-C9F2-47B4-A8F7-0EF2ABDE64DB}"/>
          </ac:spMkLst>
        </pc:spChg>
        <pc:graphicFrameChg chg="del">
          <ac:chgData name="Lawrence Metzler, Lilan" userId="S::llawrence@phs.org::7720774f-b06e-4311-a181-2321dd2c93b4" providerId="AD" clId="Web-{4E1952B5-945D-C234-FB97-C5858B9DE95F}" dt="2019-09-25T23:47:01.776" v="28"/>
          <ac:graphicFrameMkLst>
            <pc:docMk/>
            <pc:sldMk cId="3065307119" sldId="293"/>
            <ac:graphicFrameMk id="10" creationId="{A9114405-8E75-48CB-817A-04E2D2AAA18F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5.svg"/><Relationship Id="rId1" Type="http://schemas.openxmlformats.org/officeDocument/2006/relationships/image" Target="../media/image6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svg"/><Relationship Id="rId1" Type="http://schemas.openxmlformats.org/officeDocument/2006/relationships/image" Target="../media/image49.png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10" Type="http://schemas.openxmlformats.org/officeDocument/2006/relationships/image" Target="../media/image58.svg"/><Relationship Id="rId4" Type="http://schemas.openxmlformats.org/officeDocument/2006/relationships/image" Target="../media/image52.svg"/><Relationship Id="rId9" Type="http://schemas.openxmlformats.org/officeDocument/2006/relationships/image" Target="../media/image57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5.svg"/><Relationship Id="rId1" Type="http://schemas.openxmlformats.org/officeDocument/2006/relationships/image" Target="../media/image6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svg"/><Relationship Id="rId1" Type="http://schemas.openxmlformats.org/officeDocument/2006/relationships/image" Target="../media/image49.png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10" Type="http://schemas.openxmlformats.org/officeDocument/2006/relationships/image" Target="../media/image58.svg"/><Relationship Id="rId4" Type="http://schemas.openxmlformats.org/officeDocument/2006/relationships/image" Target="../media/image52.svg"/><Relationship Id="rId9" Type="http://schemas.openxmlformats.org/officeDocument/2006/relationships/image" Target="../media/image5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EF3FBA-2838-4E4B-B6CB-4F08EB5C8AFE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7910C38-4119-4377-8E10-F526995A7AB4}">
      <dgm:prSet/>
      <dgm:spPr/>
      <dgm:t>
        <a:bodyPr/>
        <a:lstStyle/>
        <a:p>
          <a:r>
            <a:rPr lang="en-US"/>
            <a:t>Major RFs include- cigarette smoking, HTN, dysglycemia, lipoprotein abniormalities, and advancing age</a:t>
          </a:r>
        </a:p>
      </dgm:t>
    </dgm:pt>
    <dgm:pt modelId="{928BF90A-2665-4BD8-86CC-69A1B954C84B}" type="parTrans" cxnId="{02D16349-1695-4491-8317-ACB216C8818B}">
      <dgm:prSet/>
      <dgm:spPr/>
      <dgm:t>
        <a:bodyPr/>
        <a:lstStyle/>
        <a:p>
          <a:endParaRPr lang="en-US"/>
        </a:p>
      </dgm:t>
    </dgm:pt>
    <dgm:pt modelId="{5EB5DA29-7215-4C4F-9D68-5CE849FE306F}" type="sibTrans" cxnId="{02D16349-1695-4491-8317-ACB216C8818B}">
      <dgm:prSet/>
      <dgm:spPr/>
      <dgm:t>
        <a:bodyPr/>
        <a:lstStyle/>
        <a:p>
          <a:endParaRPr lang="en-US"/>
        </a:p>
      </dgm:t>
    </dgm:pt>
    <dgm:pt modelId="{21BAD193-BB96-47D7-9000-866F367A44C7}">
      <dgm:prSet/>
      <dgm:spPr/>
      <dgm:t>
        <a:bodyPr/>
        <a:lstStyle/>
        <a:p>
          <a:r>
            <a:rPr lang="en-US"/>
            <a:t>Framingham Heart Study</a:t>
          </a:r>
        </a:p>
      </dgm:t>
    </dgm:pt>
    <dgm:pt modelId="{DC1E939E-1205-4E5F-94FE-970F138509D9}" type="parTrans" cxnId="{7E3BCEBC-408A-4A64-BEFF-45E18D29D17B}">
      <dgm:prSet/>
      <dgm:spPr/>
      <dgm:t>
        <a:bodyPr/>
        <a:lstStyle/>
        <a:p>
          <a:endParaRPr lang="en-US"/>
        </a:p>
      </dgm:t>
    </dgm:pt>
    <dgm:pt modelId="{3305BC77-877B-429C-8A06-5FF6F105F29A}" type="sibTrans" cxnId="{7E3BCEBC-408A-4A64-BEFF-45E18D29D17B}">
      <dgm:prSet/>
      <dgm:spPr/>
      <dgm:t>
        <a:bodyPr/>
        <a:lstStyle/>
        <a:p>
          <a:endParaRPr lang="en-US"/>
        </a:p>
      </dgm:t>
    </dgm:pt>
    <dgm:pt modelId="{BD19B7C1-5F00-4FDE-AB74-DBE23EE1629B}">
      <dgm:prSet/>
      <dgm:spPr/>
      <dgm:t>
        <a:bodyPr/>
        <a:lstStyle/>
        <a:p>
          <a:r>
            <a:rPr lang="en-US"/>
            <a:t>2013 ACC/AHA cholesterol guidelines compilation of data from 5 community-based cohorts representative of US population- the Pooled Cohort Equation (PCE)</a:t>
          </a:r>
        </a:p>
      </dgm:t>
    </dgm:pt>
    <dgm:pt modelId="{300AAB74-EF0B-4664-9274-A156D858B480}" type="parTrans" cxnId="{4A4A58EE-240D-4941-8B74-AA80D6E2DB5B}">
      <dgm:prSet/>
      <dgm:spPr/>
      <dgm:t>
        <a:bodyPr/>
        <a:lstStyle/>
        <a:p>
          <a:endParaRPr lang="en-US"/>
        </a:p>
      </dgm:t>
    </dgm:pt>
    <dgm:pt modelId="{37B75129-403A-4139-9C96-11FFC9BD9A5D}" type="sibTrans" cxnId="{4A4A58EE-240D-4941-8B74-AA80D6E2DB5B}">
      <dgm:prSet/>
      <dgm:spPr/>
      <dgm:t>
        <a:bodyPr/>
        <a:lstStyle/>
        <a:p>
          <a:endParaRPr lang="en-US"/>
        </a:p>
      </dgm:t>
    </dgm:pt>
    <dgm:pt modelId="{C924EB57-81D7-4F2E-8252-59C21A32F156}">
      <dgm:prSet/>
      <dgm:spPr/>
      <dgm:t>
        <a:bodyPr/>
        <a:lstStyle/>
        <a:p>
          <a:r>
            <a:rPr lang="en-US"/>
            <a:t>Validated in large community-based US population</a:t>
          </a:r>
        </a:p>
      </dgm:t>
    </dgm:pt>
    <dgm:pt modelId="{92DD17A2-5826-4DF3-ABF5-7DBF19E72E26}" type="parTrans" cxnId="{D1D85827-607D-4C68-9E60-4BFDCD0AD037}">
      <dgm:prSet/>
      <dgm:spPr/>
      <dgm:t>
        <a:bodyPr/>
        <a:lstStyle/>
        <a:p>
          <a:endParaRPr lang="en-US"/>
        </a:p>
      </dgm:t>
    </dgm:pt>
    <dgm:pt modelId="{BEB9DAA0-4436-49E6-89E0-338912A3BD70}" type="sibTrans" cxnId="{D1D85827-607D-4C68-9E60-4BFDCD0AD037}">
      <dgm:prSet/>
      <dgm:spPr/>
      <dgm:t>
        <a:bodyPr/>
        <a:lstStyle/>
        <a:p>
          <a:endParaRPr lang="en-US"/>
        </a:p>
      </dgm:t>
    </dgm:pt>
    <dgm:pt modelId="{EEEB412C-4F46-4651-A688-E0A98C0BC5DD}">
      <dgm:prSet/>
      <dgm:spPr/>
      <dgm:t>
        <a:bodyPr/>
        <a:lstStyle/>
        <a:p>
          <a:r>
            <a:rPr lang="en-US"/>
            <a:t>Other factors that associate with ASCVD- Risk enhancing factors (REFs)</a:t>
          </a:r>
        </a:p>
      </dgm:t>
    </dgm:pt>
    <dgm:pt modelId="{C696CE59-2BBB-4521-8347-16F8C5D34F00}" type="parTrans" cxnId="{FEC690C9-58F4-4CAD-B53F-FD7581A6273E}">
      <dgm:prSet/>
      <dgm:spPr/>
      <dgm:t>
        <a:bodyPr/>
        <a:lstStyle/>
        <a:p>
          <a:endParaRPr lang="en-US"/>
        </a:p>
      </dgm:t>
    </dgm:pt>
    <dgm:pt modelId="{DD05C421-AECF-4419-96C2-019632B3C31E}" type="sibTrans" cxnId="{FEC690C9-58F4-4CAD-B53F-FD7581A6273E}">
      <dgm:prSet/>
      <dgm:spPr/>
      <dgm:t>
        <a:bodyPr/>
        <a:lstStyle/>
        <a:p>
          <a:endParaRPr lang="en-US"/>
        </a:p>
      </dgm:t>
    </dgm:pt>
    <dgm:pt modelId="{A5CE4A17-836F-4341-A3D1-6F59A2BE7CF7}" type="pres">
      <dgm:prSet presAssocID="{32EF3FBA-2838-4E4B-B6CB-4F08EB5C8AFE}" presName="root" presStyleCnt="0">
        <dgm:presLayoutVars>
          <dgm:dir/>
          <dgm:resizeHandles val="exact"/>
        </dgm:presLayoutVars>
      </dgm:prSet>
      <dgm:spPr/>
    </dgm:pt>
    <dgm:pt modelId="{69328FFC-4A81-4CF5-B0F0-8CBFEE821DBE}" type="pres">
      <dgm:prSet presAssocID="{87910C38-4119-4377-8E10-F526995A7AB4}" presName="compNode" presStyleCnt="0"/>
      <dgm:spPr/>
    </dgm:pt>
    <dgm:pt modelId="{B2E58B30-8DCA-4868-90AB-72A41F5A930C}" type="pres">
      <dgm:prSet presAssocID="{87910C38-4119-4377-8E10-F526995A7AB4}" presName="bgRect" presStyleLbl="bgShp" presStyleIdx="0" presStyleCnt="5"/>
      <dgm:spPr/>
    </dgm:pt>
    <dgm:pt modelId="{F8C09501-BC1E-4F9A-BF65-D6BA5F08D8C2}" type="pres">
      <dgm:prSet presAssocID="{87910C38-4119-4377-8E10-F526995A7AB4}" presName="iconRect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oking"/>
        </a:ext>
      </dgm:extLst>
    </dgm:pt>
    <dgm:pt modelId="{6928BB86-1042-4DC6-BC0F-EBFC8B243912}" type="pres">
      <dgm:prSet presAssocID="{87910C38-4119-4377-8E10-F526995A7AB4}" presName="spaceRect" presStyleCnt="0"/>
      <dgm:spPr/>
    </dgm:pt>
    <dgm:pt modelId="{C010C654-3FF3-4A47-96B8-6ACF615666C6}" type="pres">
      <dgm:prSet presAssocID="{87910C38-4119-4377-8E10-F526995A7AB4}" presName="parTx" presStyleLbl="revTx" presStyleIdx="0" presStyleCnt="5">
        <dgm:presLayoutVars>
          <dgm:chMax val="0"/>
          <dgm:chPref val="0"/>
        </dgm:presLayoutVars>
      </dgm:prSet>
      <dgm:spPr/>
    </dgm:pt>
    <dgm:pt modelId="{15B19B01-800D-4E62-9988-F156F5E63955}" type="pres">
      <dgm:prSet presAssocID="{5EB5DA29-7215-4C4F-9D68-5CE849FE306F}" presName="sibTrans" presStyleCnt="0"/>
      <dgm:spPr/>
    </dgm:pt>
    <dgm:pt modelId="{5E58D71E-9058-4ED9-8E65-686D8AA1F17D}" type="pres">
      <dgm:prSet presAssocID="{21BAD193-BB96-47D7-9000-866F367A44C7}" presName="compNode" presStyleCnt="0"/>
      <dgm:spPr/>
    </dgm:pt>
    <dgm:pt modelId="{B0B60992-77A2-4CDE-BAF4-98D748A0BED0}" type="pres">
      <dgm:prSet presAssocID="{21BAD193-BB96-47D7-9000-866F367A44C7}" presName="bgRect" presStyleLbl="bgShp" presStyleIdx="1" presStyleCnt="5"/>
      <dgm:spPr/>
    </dgm:pt>
    <dgm:pt modelId="{A11A599B-8483-4BAD-B256-808725FEB33D}" type="pres">
      <dgm:prSet presAssocID="{21BAD193-BB96-47D7-9000-866F367A44C7}" presName="iconRect" presStyleLbl="node1" presStyleIdx="1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"/>
        </a:ext>
      </dgm:extLst>
    </dgm:pt>
    <dgm:pt modelId="{04F89A20-7D36-4B27-90C3-4A7DD31564D5}" type="pres">
      <dgm:prSet presAssocID="{21BAD193-BB96-47D7-9000-866F367A44C7}" presName="spaceRect" presStyleCnt="0"/>
      <dgm:spPr/>
    </dgm:pt>
    <dgm:pt modelId="{74D569C7-CE93-4F21-A40D-B9934FEBE046}" type="pres">
      <dgm:prSet presAssocID="{21BAD193-BB96-47D7-9000-866F367A44C7}" presName="parTx" presStyleLbl="revTx" presStyleIdx="1" presStyleCnt="5">
        <dgm:presLayoutVars>
          <dgm:chMax val="0"/>
          <dgm:chPref val="0"/>
        </dgm:presLayoutVars>
      </dgm:prSet>
      <dgm:spPr/>
    </dgm:pt>
    <dgm:pt modelId="{D93F67D6-FED9-47DE-A801-06B61A2EF8DD}" type="pres">
      <dgm:prSet presAssocID="{3305BC77-877B-429C-8A06-5FF6F105F29A}" presName="sibTrans" presStyleCnt="0"/>
      <dgm:spPr/>
    </dgm:pt>
    <dgm:pt modelId="{90DE7C14-5474-49CC-AC39-9DB8ECD075F6}" type="pres">
      <dgm:prSet presAssocID="{BD19B7C1-5F00-4FDE-AB74-DBE23EE1629B}" presName="compNode" presStyleCnt="0"/>
      <dgm:spPr/>
    </dgm:pt>
    <dgm:pt modelId="{F6360106-5A38-47F5-8871-2758B7D05354}" type="pres">
      <dgm:prSet presAssocID="{BD19B7C1-5F00-4FDE-AB74-DBE23EE1629B}" presName="bgRect" presStyleLbl="bgShp" presStyleIdx="2" presStyleCnt="5"/>
      <dgm:spPr/>
    </dgm:pt>
    <dgm:pt modelId="{85AE8EFA-5354-4981-B723-4701236D4C93}" type="pres">
      <dgm:prSet presAssocID="{BD19B7C1-5F00-4FDE-AB74-DBE23EE1629B}" presName="iconRect" presStyleLbl="node1" presStyleIdx="2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0C7957EE-34D5-47C2-B1F6-9DA153307A16}" type="pres">
      <dgm:prSet presAssocID="{BD19B7C1-5F00-4FDE-AB74-DBE23EE1629B}" presName="spaceRect" presStyleCnt="0"/>
      <dgm:spPr/>
    </dgm:pt>
    <dgm:pt modelId="{5CACEDF5-302E-4901-9F84-FBAA2F23B8E6}" type="pres">
      <dgm:prSet presAssocID="{BD19B7C1-5F00-4FDE-AB74-DBE23EE1629B}" presName="parTx" presStyleLbl="revTx" presStyleIdx="2" presStyleCnt="5">
        <dgm:presLayoutVars>
          <dgm:chMax val="0"/>
          <dgm:chPref val="0"/>
        </dgm:presLayoutVars>
      </dgm:prSet>
      <dgm:spPr/>
    </dgm:pt>
    <dgm:pt modelId="{F29F543D-0535-4021-AC79-F209C00AD660}" type="pres">
      <dgm:prSet presAssocID="{37B75129-403A-4139-9C96-11FFC9BD9A5D}" presName="sibTrans" presStyleCnt="0"/>
      <dgm:spPr/>
    </dgm:pt>
    <dgm:pt modelId="{A110966F-D60E-4BC6-9384-638321904664}" type="pres">
      <dgm:prSet presAssocID="{C924EB57-81D7-4F2E-8252-59C21A32F156}" presName="compNode" presStyleCnt="0"/>
      <dgm:spPr/>
    </dgm:pt>
    <dgm:pt modelId="{EF5803D5-F461-4210-B092-36AAC34346E2}" type="pres">
      <dgm:prSet presAssocID="{C924EB57-81D7-4F2E-8252-59C21A32F156}" presName="bgRect" presStyleLbl="bgShp" presStyleIdx="3" presStyleCnt="5"/>
      <dgm:spPr/>
    </dgm:pt>
    <dgm:pt modelId="{17296FA6-70DD-41A4-9314-C3068B99B749}" type="pres">
      <dgm:prSet presAssocID="{C924EB57-81D7-4F2E-8252-59C21A32F156}" presName="iconRect" presStyleLbl="node1" presStyleIdx="3" presStyleCnt="5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m"/>
        </a:ext>
      </dgm:extLst>
    </dgm:pt>
    <dgm:pt modelId="{FFC8CDA9-ADBA-497E-A9AB-567F9C5E054E}" type="pres">
      <dgm:prSet presAssocID="{C924EB57-81D7-4F2E-8252-59C21A32F156}" presName="spaceRect" presStyleCnt="0"/>
      <dgm:spPr/>
    </dgm:pt>
    <dgm:pt modelId="{3D701E25-3C02-4750-81A4-B7BC3B1D8D03}" type="pres">
      <dgm:prSet presAssocID="{C924EB57-81D7-4F2E-8252-59C21A32F156}" presName="parTx" presStyleLbl="revTx" presStyleIdx="3" presStyleCnt="5">
        <dgm:presLayoutVars>
          <dgm:chMax val="0"/>
          <dgm:chPref val="0"/>
        </dgm:presLayoutVars>
      </dgm:prSet>
      <dgm:spPr/>
    </dgm:pt>
    <dgm:pt modelId="{2418C44E-E545-4C5B-9A53-99B564C84DED}" type="pres">
      <dgm:prSet presAssocID="{BEB9DAA0-4436-49E6-89E0-338912A3BD70}" presName="sibTrans" presStyleCnt="0"/>
      <dgm:spPr/>
    </dgm:pt>
    <dgm:pt modelId="{D6C97D1A-4EB8-4258-B1A0-EEC62FD1C021}" type="pres">
      <dgm:prSet presAssocID="{EEEB412C-4F46-4651-A688-E0A98C0BC5DD}" presName="compNode" presStyleCnt="0"/>
      <dgm:spPr/>
    </dgm:pt>
    <dgm:pt modelId="{1F09D6E5-C265-4F06-BC6E-99A779FBC7FA}" type="pres">
      <dgm:prSet presAssocID="{EEEB412C-4F46-4651-A688-E0A98C0BC5DD}" presName="bgRect" presStyleLbl="bgShp" presStyleIdx="4" presStyleCnt="5"/>
      <dgm:spPr/>
    </dgm:pt>
    <dgm:pt modelId="{1B51EE93-94B1-477E-9F5C-2D6FD667427F}" type="pres">
      <dgm:prSet presAssocID="{EEEB412C-4F46-4651-A688-E0A98C0BC5DD}" presName="iconRect" presStyleLbl="node1" presStyleIdx="4" presStyleCnt="5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0186592E-CE5E-45C8-88E2-EB3E41B409BF}" type="pres">
      <dgm:prSet presAssocID="{EEEB412C-4F46-4651-A688-E0A98C0BC5DD}" presName="spaceRect" presStyleCnt="0"/>
      <dgm:spPr/>
    </dgm:pt>
    <dgm:pt modelId="{6B8F2E83-BE06-4E7C-A008-B353BFEE379A}" type="pres">
      <dgm:prSet presAssocID="{EEEB412C-4F46-4651-A688-E0A98C0BC5DD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8F813002-A62F-455E-A08F-C3CF29A83114}" type="presOf" srcId="{C924EB57-81D7-4F2E-8252-59C21A32F156}" destId="{3D701E25-3C02-4750-81A4-B7BC3B1D8D03}" srcOrd="0" destOrd="0" presId="urn:microsoft.com/office/officeart/2018/2/layout/IconVerticalSolidList"/>
    <dgm:cxn modelId="{EF8D6F11-54F7-402F-A848-E8C493068DF4}" type="presOf" srcId="{EEEB412C-4F46-4651-A688-E0A98C0BC5DD}" destId="{6B8F2E83-BE06-4E7C-A008-B353BFEE379A}" srcOrd="0" destOrd="0" presId="urn:microsoft.com/office/officeart/2018/2/layout/IconVerticalSolidList"/>
    <dgm:cxn modelId="{29001718-EF77-4445-A51C-5FBD5A121C98}" type="presOf" srcId="{BD19B7C1-5F00-4FDE-AB74-DBE23EE1629B}" destId="{5CACEDF5-302E-4901-9F84-FBAA2F23B8E6}" srcOrd="0" destOrd="0" presId="urn:microsoft.com/office/officeart/2018/2/layout/IconVerticalSolidList"/>
    <dgm:cxn modelId="{D1D85827-607D-4C68-9E60-4BFDCD0AD037}" srcId="{32EF3FBA-2838-4E4B-B6CB-4F08EB5C8AFE}" destId="{C924EB57-81D7-4F2E-8252-59C21A32F156}" srcOrd="3" destOrd="0" parTransId="{92DD17A2-5826-4DF3-ABF5-7DBF19E72E26}" sibTransId="{BEB9DAA0-4436-49E6-89E0-338912A3BD70}"/>
    <dgm:cxn modelId="{02D16349-1695-4491-8317-ACB216C8818B}" srcId="{32EF3FBA-2838-4E4B-B6CB-4F08EB5C8AFE}" destId="{87910C38-4119-4377-8E10-F526995A7AB4}" srcOrd="0" destOrd="0" parTransId="{928BF90A-2665-4BD8-86CC-69A1B954C84B}" sibTransId="{5EB5DA29-7215-4C4F-9D68-5CE849FE306F}"/>
    <dgm:cxn modelId="{72AB097C-6F8D-409D-9980-AB3E3F47ADC1}" type="presOf" srcId="{87910C38-4119-4377-8E10-F526995A7AB4}" destId="{C010C654-3FF3-4A47-96B8-6ACF615666C6}" srcOrd="0" destOrd="0" presId="urn:microsoft.com/office/officeart/2018/2/layout/IconVerticalSolidList"/>
    <dgm:cxn modelId="{19B94FB0-8C52-43D4-AE47-BC5DB66825A9}" type="presOf" srcId="{32EF3FBA-2838-4E4B-B6CB-4F08EB5C8AFE}" destId="{A5CE4A17-836F-4341-A3D1-6F59A2BE7CF7}" srcOrd="0" destOrd="0" presId="urn:microsoft.com/office/officeart/2018/2/layout/IconVerticalSolidList"/>
    <dgm:cxn modelId="{7E3BCEBC-408A-4A64-BEFF-45E18D29D17B}" srcId="{32EF3FBA-2838-4E4B-B6CB-4F08EB5C8AFE}" destId="{21BAD193-BB96-47D7-9000-866F367A44C7}" srcOrd="1" destOrd="0" parTransId="{DC1E939E-1205-4E5F-94FE-970F138509D9}" sibTransId="{3305BC77-877B-429C-8A06-5FF6F105F29A}"/>
    <dgm:cxn modelId="{FEC690C9-58F4-4CAD-B53F-FD7581A6273E}" srcId="{32EF3FBA-2838-4E4B-B6CB-4F08EB5C8AFE}" destId="{EEEB412C-4F46-4651-A688-E0A98C0BC5DD}" srcOrd="4" destOrd="0" parTransId="{C696CE59-2BBB-4521-8347-16F8C5D34F00}" sibTransId="{DD05C421-AECF-4419-96C2-019632B3C31E}"/>
    <dgm:cxn modelId="{899AECD5-A2F5-4EBE-9E9C-04241E8F652F}" type="presOf" srcId="{21BAD193-BB96-47D7-9000-866F367A44C7}" destId="{74D569C7-CE93-4F21-A40D-B9934FEBE046}" srcOrd="0" destOrd="0" presId="urn:microsoft.com/office/officeart/2018/2/layout/IconVerticalSolidList"/>
    <dgm:cxn modelId="{4A4A58EE-240D-4941-8B74-AA80D6E2DB5B}" srcId="{32EF3FBA-2838-4E4B-B6CB-4F08EB5C8AFE}" destId="{BD19B7C1-5F00-4FDE-AB74-DBE23EE1629B}" srcOrd="2" destOrd="0" parTransId="{300AAB74-EF0B-4664-9274-A156D858B480}" sibTransId="{37B75129-403A-4139-9C96-11FFC9BD9A5D}"/>
    <dgm:cxn modelId="{8E35B8A9-7F2D-4E81-89FC-9E4D982293EE}" type="presParOf" srcId="{A5CE4A17-836F-4341-A3D1-6F59A2BE7CF7}" destId="{69328FFC-4A81-4CF5-B0F0-8CBFEE821DBE}" srcOrd="0" destOrd="0" presId="urn:microsoft.com/office/officeart/2018/2/layout/IconVerticalSolidList"/>
    <dgm:cxn modelId="{1B06D359-5D4D-482B-86B9-BE7D599BAE6A}" type="presParOf" srcId="{69328FFC-4A81-4CF5-B0F0-8CBFEE821DBE}" destId="{B2E58B30-8DCA-4868-90AB-72A41F5A930C}" srcOrd="0" destOrd="0" presId="urn:microsoft.com/office/officeart/2018/2/layout/IconVerticalSolidList"/>
    <dgm:cxn modelId="{C1466B23-DD3A-4B42-9A7F-505952EBC9BB}" type="presParOf" srcId="{69328FFC-4A81-4CF5-B0F0-8CBFEE821DBE}" destId="{F8C09501-BC1E-4F9A-BF65-D6BA5F08D8C2}" srcOrd="1" destOrd="0" presId="urn:microsoft.com/office/officeart/2018/2/layout/IconVerticalSolidList"/>
    <dgm:cxn modelId="{1581A556-6CCA-492A-AE9C-1ECB011810EE}" type="presParOf" srcId="{69328FFC-4A81-4CF5-B0F0-8CBFEE821DBE}" destId="{6928BB86-1042-4DC6-BC0F-EBFC8B243912}" srcOrd="2" destOrd="0" presId="urn:microsoft.com/office/officeart/2018/2/layout/IconVerticalSolidList"/>
    <dgm:cxn modelId="{D6B30BC0-EE04-4F5A-B4A0-70BA6AE1A2CB}" type="presParOf" srcId="{69328FFC-4A81-4CF5-B0F0-8CBFEE821DBE}" destId="{C010C654-3FF3-4A47-96B8-6ACF615666C6}" srcOrd="3" destOrd="0" presId="urn:microsoft.com/office/officeart/2018/2/layout/IconVerticalSolidList"/>
    <dgm:cxn modelId="{2D5ABB92-A911-48E1-A146-AB29BDCC91B9}" type="presParOf" srcId="{A5CE4A17-836F-4341-A3D1-6F59A2BE7CF7}" destId="{15B19B01-800D-4E62-9988-F156F5E63955}" srcOrd="1" destOrd="0" presId="urn:microsoft.com/office/officeart/2018/2/layout/IconVerticalSolidList"/>
    <dgm:cxn modelId="{57987235-ACE3-4AA6-BC6D-6CE359B23FFB}" type="presParOf" srcId="{A5CE4A17-836F-4341-A3D1-6F59A2BE7CF7}" destId="{5E58D71E-9058-4ED9-8E65-686D8AA1F17D}" srcOrd="2" destOrd="0" presId="urn:microsoft.com/office/officeart/2018/2/layout/IconVerticalSolidList"/>
    <dgm:cxn modelId="{A3563E39-C490-4E16-A194-3A9C3F332039}" type="presParOf" srcId="{5E58D71E-9058-4ED9-8E65-686D8AA1F17D}" destId="{B0B60992-77A2-4CDE-BAF4-98D748A0BED0}" srcOrd="0" destOrd="0" presId="urn:microsoft.com/office/officeart/2018/2/layout/IconVerticalSolidList"/>
    <dgm:cxn modelId="{96703F27-456E-4D74-A764-C45CA5DE4EC9}" type="presParOf" srcId="{5E58D71E-9058-4ED9-8E65-686D8AA1F17D}" destId="{A11A599B-8483-4BAD-B256-808725FEB33D}" srcOrd="1" destOrd="0" presId="urn:microsoft.com/office/officeart/2018/2/layout/IconVerticalSolidList"/>
    <dgm:cxn modelId="{8B5E959D-84EE-4D28-8F06-4FF8C86FE029}" type="presParOf" srcId="{5E58D71E-9058-4ED9-8E65-686D8AA1F17D}" destId="{04F89A20-7D36-4B27-90C3-4A7DD31564D5}" srcOrd="2" destOrd="0" presId="urn:microsoft.com/office/officeart/2018/2/layout/IconVerticalSolidList"/>
    <dgm:cxn modelId="{DA127C88-C1F2-42C3-B9A3-635845FA0D3D}" type="presParOf" srcId="{5E58D71E-9058-4ED9-8E65-686D8AA1F17D}" destId="{74D569C7-CE93-4F21-A40D-B9934FEBE046}" srcOrd="3" destOrd="0" presId="urn:microsoft.com/office/officeart/2018/2/layout/IconVerticalSolidList"/>
    <dgm:cxn modelId="{6939125B-910B-43BE-8B34-A31569283FA8}" type="presParOf" srcId="{A5CE4A17-836F-4341-A3D1-6F59A2BE7CF7}" destId="{D93F67D6-FED9-47DE-A801-06B61A2EF8DD}" srcOrd="3" destOrd="0" presId="urn:microsoft.com/office/officeart/2018/2/layout/IconVerticalSolidList"/>
    <dgm:cxn modelId="{F2127DCA-C29F-4288-A271-5F6E9524EF83}" type="presParOf" srcId="{A5CE4A17-836F-4341-A3D1-6F59A2BE7CF7}" destId="{90DE7C14-5474-49CC-AC39-9DB8ECD075F6}" srcOrd="4" destOrd="0" presId="urn:microsoft.com/office/officeart/2018/2/layout/IconVerticalSolidList"/>
    <dgm:cxn modelId="{49ED76F7-4ED0-47AC-9B5E-0887DCF313C2}" type="presParOf" srcId="{90DE7C14-5474-49CC-AC39-9DB8ECD075F6}" destId="{F6360106-5A38-47F5-8871-2758B7D05354}" srcOrd="0" destOrd="0" presId="urn:microsoft.com/office/officeart/2018/2/layout/IconVerticalSolidList"/>
    <dgm:cxn modelId="{3301293A-CD74-476D-89F5-CE5F7D283403}" type="presParOf" srcId="{90DE7C14-5474-49CC-AC39-9DB8ECD075F6}" destId="{85AE8EFA-5354-4981-B723-4701236D4C93}" srcOrd="1" destOrd="0" presId="urn:microsoft.com/office/officeart/2018/2/layout/IconVerticalSolidList"/>
    <dgm:cxn modelId="{57E59B40-FA99-4CE8-9663-81A4EF9E52FA}" type="presParOf" srcId="{90DE7C14-5474-49CC-AC39-9DB8ECD075F6}" destId="{0C7957EE-34D5-47C2-B1F6-9DA153307A16}" srcOrd="2" destOrd="0" presId="urn:microsoft.com/office/officeart/2018/2/layout/IconVerticalSolidList"/>
    <dgm:cxn modelId="{D0954573-2A96-4927-990D-6D045323D56E}" type="presParOf" srcId="{90DE7C14-5474-49CC-AC39-9DB8ECD075F6}" destId="{5CACEDF5-302E-4901-9F84-FBAA2F23B8E6}" srcOrd="3" destOrd="0" presId="urn:microsoft.com/office/officeart/2018/2/layout/IconVerticalSolidList"/>
    <dgm:cxn modelId="{091A759E-3463-47DF-A066-22A26D4FBC6E}" type="presParOf" srcId="{A5CE4A17-836F-4341-A3D1-6F59A2BE7CF7}" destId="{F29F543D-0535-4021-AC79-F209C00AD660}" srcOrd="5" destOrd="0" presId="urn:microsoft.com/office/officeart/2018/2/layout/IconVerticalSolidList"/>
    <dgm:cxn modelId="{2E733B7E-C06A-4B61-9895-7830CFEF392D}" type="presParOf" srcId="{A5CE4A17-836F-4341-A3D1-6F59A2BE7CF7}" destId="{A110966F-D60E-4BC6-9384-638321904664}" srcOrd="6" destOrd="0" presId="urn:microsoft.com/office/officeart/2018/2/layout/IconVerticalSolidList"/>
    <dgm:cxn modelId="{06674A98-C39A-42C7-9C8E-7E550815D452}" type="presParOf" srcId="{A110966F-D60E-4BC6-9384-638321904664}" destId="{EF5803D5-F461-4210-B092-36AAC34346E2}" srcOrd="0" destOrd="0" presId="urn:microsoft.com/office/officeart/2018/2/layout/IconVerticalSolidList"/>
    <dgm:cxn modelId="{649F4088-7E2D-498A-BB16-D908D5AD57B2}" type="presParOf" srcId="{A110966F-D60E-4BC6-9384-638321904664}" destId="{17296FA6-70DD-41A4-9314-C3068B99B749}" srcOrd="1" destOrd="0" presId="urn:microsoft.com/office/officeart/2018/2/layout/IconVerticalSolidList"/>
    <dgm:cxn modelId="{1DD553B8-1C32-41A5-B16E-F85F6A9F916B}" type="presParOf" srcId="{A110966F-D60E-4BC6-9384-638321904664}" destId="{FFC8CDA9-ADBA-497E-A9AB-567F9C5E054E}" srcOrd="2" destOrd="0" presId="urn:microsoft.com/office/officeart/2018/2/layout/IconVerticalSolidList"/>
    <dgm:cxn modelId="{5DE43A32-1749-42F4-A40E-CCEA372878BF}" type="presParOf" srcId="{A110966F-D60E-4BC6-9384-638321904664}" destId="{3D701E25-3C02-4750-81A4-B7BC3B1D8D03}" srcOrd="3" destOrd="0" presId="urn:microsoft.com/office/officeart/2018/2/layout/IconVerticalSolidList"/>
    <dgm:cxn modelId="{BD000E69-195C-411C-AE52-F90A0F451C9F}" type="presParOf" srcId="{A5CE4A17-836F-4341-A3D1-6F59A2BE7CF7}" destId="{2418C44E-E545-4C5B-9A53-99B564C84DED}" srcOrd="7" destOrd="0" presId="urn:microsoft.com/office/officeart/2018/2/layout/IconVerticalSolidList"/>
    <dgm:cxn modelId="{C1CEB2AD-1CF2-413C-9DC5-C8D26D39E2DE}" type="presParOf" srcId="{A5CE4A17-836F-4341-A3D1-6F59A2BE7CF7}" destId="{D6C97D1A-4EB8-4258-B1A0-EEC62FD1C021}" srcOrd="8" destOrd="0" presId="urn:microsoft.com/office/officeart/2018/2/layout/IconVerticalSolidList"/>
    <dgm:cxn modelId="{619717F3-FD93-4B6B-BAB7-857401A8A00F}" type="presParOf" srcId="{D6C97D1A-4EB8-4258-B1A0-EEC62FD1C021}" destId="{1F09D6E5-C265-4F06-BC6E-99A779FBC7FA}" srcOrd="0" destOrd="0" presId="urn:microsoft.com/office/officeart/2018/2/layout/IconVerticalSolidList"/>
    <dgm:cxn modelId="{5930E867-2DBD-43F7-AB38-4C215D7EAF62}" type="presParOf" srcId="{D6C97D1A-4EB8-4258-B1A0-EEC62FD1C021}" destId="{1B51EE93-94B1-477E-9F5C-2D6FD667427F}" srcOrd="1" destOrd="0" presId="urn:microsoft.com/office/officeart/2018/2/layout/IconVerticalSolidList"/>
    <dgm:cxn modelId="{09C3029F-DB0E-4D1D-BC2D-3D986C39A14F}" type="presParOf" srcId="{D6C97D1A-4EB8-4258-B1A0-EEC62FD1C021}" destId="{0186592E-CE5E-45C8-88E2-EB3E41B409BF}" srcOrd="2" destOrd="0" presId="urn:microsoft.com/office/officeart/2018/2/layout/IconVerticalSolidList"/>
    <dgm:cxn modelId="{81710248-A309-46E3-A230-BE630D5EB1EE}" type="presParOf" srcId="{D6C97D1A-4EB8-4258-B1A0-EEC62FD1C021}" destId="{6B8F2E83-BE06-4E7C-A008-B353BFEE379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56620C-B5C7-4C76-8F4F-895BCE7693FC}" type="doc">
      <dgm:prSet loTypeId="urn:microsoft.com/office/officeart/2005/8/layout/hList1" loCatId="list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7E6A545-77F1-4652-9155-9C70B5EE53DA}">
      <dgm:prSet/>
      <dgm:spPr/>
      <dgm:t>
        <a:bodyPr/>
        <a:lstStyle/>
        <a:p>
          <a:r>
            <a:rPr lang="en-US"/>
            <a:t>Low intensity (LI) – &lt;30%</a:t>
          </a:r>
        </a:p>
      </dgm:t>
    </dgm:pt>
    <dgm:pt modelId="{C8BCCF7E-6589-4291-9F5F-1C848386A3C0}" type="parTrans" cxnId="{E0E08100-31D3-4529-986F-37A8CDCC7E2C}">
      <dgm:prSet/>
      <dgm:spPr/>
      <dgm:t>
        <a:bodyPr/>
        <a:lstStyle/>
        <a:p>
          <a:endParaRPr lang="en-US"/>
        </a:p>
      </dgm:t>
    </dgm:pt>
    <dgm:pt modelId="{F9E63BE5-F484-40B0-9506-8B41A6493743}" type="sibTrans" cxnId="{E0E08100-31D3-4529-986F-37A8CDCC7E2C}">
      <dgm:prSet/>
      <dgm:spPr/>
      <dgm:t>
        <a:bodyPr/>
        <a:lstStyle/>
        <a:p>
          <a:endParaRPr lang="en-US"/>
        </a:p>
      </dgm:t>
    </dgm:pt>
    <dgm:pt modelId="{0AEB16EE-9DB6-4CA0-9A8E-5BB04186AB15}">
      <dgm:prSet/>
      <dgm:spPr/>
      <dgm:t>
        <a:bodyPr/>
        <a:lstStyle/>
        <a:p>
          <a:r>
            <a:rPr lang="en-US"/>
            <a:t>Lova 20</a:t>
          </a:r>
        </a:p>
      </dgm:t>
    </dgm:pt>
    <dgm:pt modelId="{A8590C80-7E2F-4E56-867B-6508D2670BB3}" type="parTrans" cxnId="{4F45B0D6-966B-4B05-8C2A-A09F5D414F86}">
      <dgm:prSet/>
      <dgm:spPr/>
      <dgm:t>
        <a:bodyPr/>
        <a:lstStyle/>
        <a:p>
          <a:endParaRPr lang="en-US"/>
        </a:p>
      </dgm:t>
    </dgm:pt>
    <dgm:pt modelId="{ECCE7700-C310-429D-933C-850ACCEC1C1F}" type="sibTrans" cxnId="{4F45B0D6-966B-4B05-8C2A-A09F5D414F86}">
      <dgm:prSet/>
      <dgm:spPr/>
      <dgm:t>
        <a:bodyPr/>
        <a:lstStyle/>
        <a:p>
          <a:endParaRPr lang="en-US"/>
        </a:p>
      </dgm:t>
    </dgm:pt>
    <dgm:pt modelId="{D771A9C6-1D22-4823-BBDE-2F171DB909D0}">
      <dgm:prSet/>
      <dgm:spPr/>
      <dgm:t>
        <a:bodyPr/>
        <a:lstStyle/>
        <a:p>
          <a:r>
            <a:rPr lang="en-US"/>
            <a:t>Simva 10</a:t>
          </a:r>
        </a:p>
      </dgm:t>
    </dgm:pt>
    <dgm:pt modelId="{A414A954-4822-4CBF-AD1C-DCDF307C2BD9}" type="parTrans" cxnId="{AC556627-17CA-4AB2-9D0C-497A3A6F6BD1}">
      <dgm:prSet/>
      <dgm:spPr/>
      <dgm:t>
        <a:bodyPr/>
        <a:lstStyle/>
        <a:p>
          <a:endParaRPr lang="en-US"/>
        </a:p>
      </dgm:t>
    </dgm:pt>
    <dgm:pt modelId="{0E0B08A8-7029-4339-B474-8D11ADEA4968}" type="sibTrans" cxnId="{AC556627-17CA-4AB2-9D0C-497A3A6F6BD1}">
      <dgm:prSet/>
      <dgm:spPr/>
      <dgm:t>
        <a:bodyPr/>
        <a:lstStyle/>
        <a:p>
          <a:endParaRPr lang="en-US"/>
        </a:p>
      </dgm:t>
    </dgm:pt>
    <dgm:pt modelId="{ED158E0B-CB35-416C-A610-3BB27B293827}">
      <dgm:prSet/>
      <dgm:spPr/>
      <dgm:t>
        <a:bodyPr/>
        <a:lstStyle/>
        <a:p>
          <a:r>
            <a:rPr lang="en-US"/>
            <a:t>Prava 10-20</a:t>
          </a:r>
        </a:p>
      </dgm:t>
    </dgm:pt>
    <dgm:pt modelId="{0C68ECE3-7739-4787-A30E-DF0AE395A903}" type="parTrans" cxnId="{5F35B56A-1558-4C26-B808-3649187D268E}">
      <dgm:prSet/>
      <dgm:spPr/>
      <dgm:t>
        <a:bodyPr/>
        <a:lstStyle/>
        <a:p>
          <a:endParaRPr lang="en-US"/>
        </a:p>
      </dgm:t>
    </dgm:pt>
    <dgm:pt modelId="{FA3689DC-076B-450C-8792-6EF033BD33DA}" type="sibTrans" cxnId="{5F35B56A-1558-4C26-B808-3649187D268E}">
      <dgm:prSet/>
      <dgm:spPr/>
      <dgm:t>
        <a:bodyPr/>
        <a:lstStyle/>
        <a:p>
          <a:endParaRPr lang="en-US"/>
        </a:p>
      </dgm:t>
    </dgm:pt>
    <dgm:pt modelId="{FAC41D45-3EB8-449A-B073-36EB7A0E1E6E}">
      <dgm:prSet/>
      <dgm:spPr/>
      <dgm:t>
        <a:bodyPr/>
        <a:lstStyle/>
        <a:p>
          <a:r>
            <a:rPr lang="en-US"/>
            <a:t>Fluva 20-40</a:t>
          </a:r>
        </a:p>
      </dgm:t>
    </dgm:pt>
    <dgm:pt modelId="{65C015C9-8F4E-423E-802F-69757BA1DA42}" type="parTrans" cxnId="{3253CCD7-6FBD-41FE-9DD9-C17048E03436}">
      <dgm:prSet/>
      <dgm:spPr/>
      <dgm:t>
        <a:bodyPr/>
        <a:lstStyle/>
        <a:p>
          <a:endParaRPr lang="en-US"/>
        </a:p>
      </dgm:t>
    </dgm:pt>
    <dgm:pt modelId="{362EA813-DBD8-4655-8CFC-C624BB4C436E}" type="sibTrans" cxnId="{3253CCD7-6FBD-41FE-9DD9-C17048E03436}">
      <dgm:prSet/>
      <dgm:spPr/>
      <dgm:t>
        <a:bodyPr/>
        <a:lstStyle/>
        <a:p>
          <a:endParaRPr lang="en-US"/>
        </a:p>
      </dgm:t>
    </dgm:pt>
    <dgm:pt modelId="{E6F802C9-A372-4EDA-A37A-4A14FA1D5D09}">
      <dgm:prSet/>
      <dgm:spPr/>
      <dgm:t>
        <a:bodyPr/>
        <a:lstStyle/>
        <a:p>
          <a:r>
            <a:rPr lang="en-US"/>
            <a:t>Moderate intensity (MI)- 30-49%</a:t>
          </a:r>
        </a:p>
      </dgm:t>
    </dgm:pt>
    <dgm:pt modelId="{19B1CEE9-A446-4BD1-A6B8-5A9E661DCE50}" type="parTrans" cxnId="{E4802890-2291-46A7-838B-6919E3F230F3}">
      <dgm:prSet/>
      <dgm:spPr/>
      <dgm:t>
        <a:bodyPr/>
        <a:lstStyle/>
        <a:p>
          <a:endParaRPr lang="en-US"/>
        </a:p>
      </dgm:t>
    </dgm:pt>
    <dgm:pt modelId="{E4BDB587-0971-4A6E-9FBC-88E3F6CB460D}" type="sibTrans" cxnId="{E4802890-2291-46A7-838B-6919E3F230F3}">
      <dgm:prSet/>
      <dgm:spPr/>
      <dgm:t>
        <a:bodyPr/>
        <a:lstStyle/>
        <a:p>
          <a:endParaRPr lang="en-US"/>
        </a:p>
      </dgm:t>
    </dgm:pt>
    <dgm:pt modelId="{4F7E76C8-683F-4354-8189-195AA41A1474}">
      <dgm:prSet/>
      <dgm:spPr/>
      <dgm:t>
        <a:bodyPr/>
        <a:lstStyle/>
        <a:p>
          <a:r>
            <a:rPr lang="en-US"/>
            <a:t>Atorva 10-20</a:t>
          </a:r>
        </a:p>
      </dgm:t>
    </dgm:pt>
    <dgm:pt modelId="{A884A029-51E9-4051-81D8-F14E804777E7}" type="parTrans" cxnId="{F70169D4-416E-4D0A-9C3B-B07D3EE3AFB8}">
      <dgm:prSet/>
      <dgm:spPr/>
      <dgm:t>
        <a:bodyPr/>
        <a:lstStyle/>
        <a:p>
          <a:endParaRPr lang="en-US"/>
        </a:p>
      </dgm:t>
    </dgm:pt>
    <dgm:pt modelId="{BDCB8CCD-8E8F-4230-8697-094DDF1B92B5}" type="sibTrans" cxnId="{F70169D4-416E-4D0A-9C3B-B07D3EE3AFB8}">
      <dgm:prSet/>
      <dgm:spPr/>
      <dgm:t>
        <a:bodyPr/>
        <a:lstStyle/>
        <a:p>
          <a:endParaRPr lang="en-US"/>
        </a:p>
      </dgm:t>
    </dgm:pt>
    <dgm:pt modelId="{809D76A5-7A0C-48B0-9767-9E6413DF644E}">
      <dgm:prSet/>
      <dgm:spPr/>
      <dgm:t>
        <a:bodyPr/>
        <a:lstStyle/>
        <a:p>
          <a:r>
            <a:rPr lang="en-US"/>
            <a:t>Rosuva 5-10</a:t>
          </a:r>
        </a:p>
      </dgm:t>
    </dgm:pt>
    <dgm:pt modelId="{D116C8C1-9742-495E-B093-DDC2046F0734}" type="parTrans" cxnId="{2773389D-B6D0-4B6B-B84A-5C3DBB634EF5}">
      <dgm:prSet/>
      <dgm:spPr/>
      <dgm:t>
        <a:bodyPr/>
        <a:lstStyle/>
        <a:p>
          <a:endParaRPr lang="en-US"/>
        </a:p>
      </dgm:t>
    </dgm:pt>
    <dgm:pt modelId="{EC69A83B-2486-4D07-9C35-87515F339015}" type="sibTrans" cxnId="{2773389D-B6D0-4B6B-B84A-5C3DBB634EF5}">
      <dgm:prSet/>
      <dgm:spPr/>
      <dgm:t>
        <a:bodyPr/>
        <a:lstStyle/>
        <a:p>
          <a:endParaRPr lang="en-US"/>
        </a:p>
      </dgm:t>
    </dgm:pt>
    <dgm:pt modelId="{E7C2E481-3E58-4445-BE15-8393146517C2}">
      <dgm:prSet/>
      <dgm:spPr/>
      <dgm:t>
        <a:bodyPr/>
        <a:lstStyle/>
        <a:p>
          <a:r>
            <a:rPr lang="en-US"/>
            <a:t>Prava 40-80</a:t>
          </a:r>
        </a:p>
      </dgm:t>
    </dgm:pt>
    <dgm:pt modelId="{0082A7F8-366B-40C4-8F29-165CD1607511}" type="parTrans" cxnId="{E5E1D9D4-D98A-478F-8625-B244C923AA72}">
      <dgm:prSet/>
      <dgm:spPr/>
      <dgm:t>
        <a:bodyPr/>
        <a:lstStyle/>
        <a:p>
          <a:endParaRPr lang="en-US"/>
        </a:p>
      </dgm:t>
    </dgm:pt>
    <dgm:pt modelId="{B417449D-8901-40CD-BC70-DDC7679E444B}" type="sibTrans" cxnId="{E5E1D9D4-D98A-478F-8625-B244C923AA72}">
      <dgm:prSet/>
      <dgm:spPr/>
      <dgm:t>
        <a:bodyPr/>
        <a:lstStyle/>
        <a:p>
          <a:endParaRPr lang="en-US"/>
        </a:p>
      </dgm:t>
    </dgm:pt>
    <dgm:pt modelId="{7B961631-F3C0-4ECD-BEBE-9A0A224796B2}">
      <dgm:prSet/>
      <dgm:spPr/>
      <dgm:t>
        <a:bodyPr/>
        <a:lstStyle/>
        <a:p>
          <a:r>
            <a:rPr lang="en-US"/>
            <a:t>Lova 40-80</a:t>
          </a:r>
        </a:p>
      </dgm:t>
    </dgm:pt>
    <dgm:pt modelId="{D83755AA-59D4-416F-BA61-065C2CFCB722}" type="parTrans" cxnId="{BD7A2757-E937-481C-BE92-131278A4181B}">
      <dgm:prSet/>
      <dgm:spPr/>
      <dgm:t>
        <a:bodyPr/>
        <a:lstStyle/>
        <a:p>
          <a:endParaRPr lang="en-US"/>
        </a:p>
      </dgm:t>
    </dgm:pt>
    <dgm:pt modelId="{D7C99FF4-2A68-496B-A768-80625CD24B35}" type="sibTrans" cxnId="{BD7A2757-E937-481C-BE92-131278A4181B}">
      <dgm:prSet/>
      <dgm:spPr/>
      <dgm:t>
        <a:bodyPr/>
        <a:lstStyle/>
        <a:p>
          <a:endParaRPr lang="en-US"/>
        </a:p>
      </dgm:t>
    </dgm:pt>
    <dgm:pt modelId="{DE201A01-E9FB-4387-A6A2-14A5BBAED1C2}">
      <dgm:prSet/>
      <dgm:spPr/>
      <dgm:t>
        <a:bodyPr/>
        <a:lstStyle/>
        <a:p>
          <a:r>
            <a:rPr lang="en-US"/>
            <a:t>High intensity (HI)- &gt;/=50%</a:t>
          </a:r>
        </a:p>
      </dgm:t>
    </dgm:pt>
    <dgm:pt modelId="{FA66F6DC-C3E6-45D4-8AFE-C23D389D2697}" type="parTrans" cxnId="{F180ACDF-C2A8-4B15-99FF-D58E828776D9}">
      <dgm:prSet/>
      <dgm:spPr/>
      <dgm:t>
        <a:bodyPr/>
        <a:lstStyle/>
        <a:p>
          <a:endParaRPr lang="en-US"/>
        </a:p>
      </dgm:t>
    </dgm:pt>
    <dgm:pt modelId="{0541D766-ABC0-49FC-B812-82B4EB9B9D71}" type="sibTrans" cxnId="{F180ACDF-C2A8-4B15-99FF-D58E828776D9}">
      <dgm:prSet/>
      <dgm:spPr/>
      <dgm:t>
        <a:bodyPr/>
        <a:lstStyle/>
        <a:p>
          <a:endParaRPr lang="en-US"/>
        </a:p>
      </dgm:t>
    </dgm:pt>
    <dgm:pt modelId="{673CC0ED-AF1C-45B1-ACED-958554086DA6}">
      <dgm:prSet/>
      <dgm:spPr/>
      <dgm:t>
        <a:bodyPr/>
        <a:lstStyle/>
        <a:p>
          <a:r>
            <a:rPr lang="en-US" dirty="0" err="1"/>
            <a:t>Atorva</a:t>
          </a:r>
          <a:r>
            <a:rPr lang="en-US" dirty="0"/>
            <a:t> 80 (may </a:t>
          </a:r>
          <a:r>
            <a:rPr lang="en-US" dirty="0" err="1"/>
            <a:t>dec</a:t>
          </a:r>
          <a:r>
            <a:rPr lang="en-US" dirty="0"/>
            <a:t> to 40)</a:t>
          </a:r>
        </a:p>
      </dgm:t>
    </dgm:pt>
    <dgm:pt modelId="{1BDDF48A-83F6-4288-B2DA-9E014379F947}" type="parTrans" cxnId="{B545AF0B-7220-4C30-8669-5D18C8AF1DAA}">
      <dgm:prSet/>
      <dgm:spPr/>
      <dgm:t>
        <a:bodyPr/>
        <a:lstStyle/>
        <a:p>
          <a:endParaRPr lang="en-US"/>
        </a:p>
      </dgm:t>
    </dgm:pt>
    <dgm:pt modelId="{4E9D661D-C76A-44AC-BD0C-059B2B5D741D}" type="sibTrans" cxnId="{B545AF0B-7220-4C30-8669-5D18C8AF1DAA}">
      <dgm:prSet/>
      <dgm:spPr/>
      <dgm:t>
        <a:bodyPr/>
        <a:lstStyle/>
        <a:p>
          <a:endParaRPr lang="en-US"/>
        </a:p>
      </dgm:t>
    </dgm:pt>
    <dgm:pt modelId="{BF466A26-88F0-494F-B504-86EB7F4D762D}">
      <dgm:prSet/>
      <dgm:spPr/>
      <dgm:t>
        <a:bodyPr/>
        <a:lstStyle/>
        <a:p>
          <a:r>
            <a:rPr lang="en-US"/>
            <a:t>Rosuva 20</a:t>
          </a:r>
        </a:p>
      </dgm:t>
    </dgm:pt>
    <dgm:pt modelId="{015BA43E-9AEC-460D-994C-8D7E647C42F5}" type="parTrans" cxnId="{AC527E83-D62C-41F5-A5EC-FB328611606C}">
      <dgm:prSet/>
      <dgm:spPr/>
      <dgm:t>
        <a:bodyPr/>
        <a:lstStyle/>
        <a:p>
          <a:endParaRPr lang="en-US"/>
        </a:p>
      </dgm:t>
    </dgm:pt>
    <dgm:pt modelId="{6C8F6601-3F78-495D-9B34-80D6E14BB76E}" type="sibTrans" cxnId="{AC527E83-D62C-41F5-A5EC-FB328611606C}">
      <dgm:prSet/>
      <dgm:spPr/>
      <dgm:t>
        <a:bodyPr/>
        <a:lstStyle/>
        <a:p>
          <a:endParaRPr lang="en-US"/>
        </a:p>
      </dgm:t>
    </dgm:pt>
    <dgm:pt modelId="{95897FCD-FBCE-42A0-A19B-4B120BD15838}" type="pres">
      <dgm:prSet presAssocID="{AD56620C-B5C7-4C76-8F4F-895BCE7693FC}" presName="Name0" presStyleCnt="0">
        <dgm:presLayoutVars>
          <dgm:dir/>
          <dgm:animLvl val="lvl"/>
          <dgm:resizeHandles val="exact"/>
        </dgm:presLayoutVars>
      </dgm:prSet>
      <dgm:spPr/>
    </dgm:pt>
    <dgm:pt modelId="{51D0F745-85C3-49C2-A108-267BE3145C9B}" type="pres">
      <dgm:prSet presAssocID="{57E6A545-77F1-4652-9155-9C70B5EE53DA}" presName="composite" presStyleCnt="0"/>
      <dgm:spPr/>
    </dgm:pt>
    <dgm:pt modelId="{3F7F27BC-F893-4D26-B7B0-BB4EE9D3566B}" type="pres">
      <dgm:prSet presAssocID="{57E6A545-77F1-4652-9155-9C70B5EE53D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9023DA27-046E-4ABB-B314-CC17CC3F3CBC}" type="pres">
      <dgm:prSet presAssocID="{57E6A545-77F1-4652-9155-9C70B5EE53DA}" presName="desTx" presStyleLbl="alignAccFollowNode1" presStyleIdx="0" presStyleCnt="3">
        <dgm:presLayoutVars>
          <dgm:bulletEnabled val="1"/>
        </dgm:presLayoutVars>
      </dgm:prSet>
      <dgm:spPr/>
    </dgm:pt>
    <dgm:pt modelId="{88075795-5580-4144-82B8-703A34119797}" type="pres">
      <dgm:prSet presAssocID="{F9E63BE5-F484-40B0-9506-8B41A6493743}" presName="space" presStyleCnt="0"/>
      <dgm:spPr/>
    </dgm:pt>
    <dgm:pt modelId="{F5BCE0B2-D01C-4DCE-9E8A-8CFFDABAB530}" type="pres">
      <dgm:prSet presAssocID="{E6F802C9-A372-4EDA-A37A-4A14FA1D5D09}" presName="composite" presStyleCnt="0"/>
      <dgm:spPr/>
    </dgm:pt>
    <dgm:pt modelId="{B454D0FA-0262-48DA-BAA2-F0A2870A99B0}" type="pres">
      <dgm:prSet presAssocID="{E6F802C9-A372-4EDA-A37A-4A14FA1D5D0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CC751070-A47D-44B6-BD7D-F17C360EA958}" type="pres">
      <dgm:prSet presAssocID="{E6F802C9-A372-4EDA-A37A-4A14FA1D5D09}" presName="desTx" presStyleLbl="alignAccFollowNode1" presStyleIdx="1" presStyleCnt="3">
        <dgm:presLayoutVars>
          <dgm:bulletEnabled val="1"/>
        </dgm:presLayoutVars>
      </dgm:prSet>
      <dgm:spPr/>
    </dgm:pt>
    <dgm:pt modelId="{AA2798AE-EEC3-44DF-A3FF-FBD3092024E9}" type="pres">
      <dgm:prSet presAssocID="{E4BDB587-0971-4A6E-9FBC-88E3F6CB460D}" presName="space" presStyleCnt="0"/>
      <dgm:spPr/>
    </dgm:pt>
    <dgm:pt modelId="{58F81094-7BD7-492B-998F-B0E946B974AA}" type="pres">
      <dgm:prSet presAssocID="{DE201A01-E9FB-4387-A6A2-14A5BBAED1C2}" presName="composite" presStyleCnt="0"/>
      <dgm:spPr/>
    </dgm:pt>
    <dgm:pt modelId="{A5B0C9F1-B1A0-40D8-AFC8-A189CBE0B8CA}" type="pres">
      <dgm:prSet presAssocID="{DE201A01-E9FB-4387-A6A2-14A5BBAED1C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50333D96-0427-4AA3-9B4C-99E5FB27A9F2}" type="pres">
      <dgm:prSet presAssocID="{DE201A01-E9FB-4387-A6A2-14A5BBAED1C2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E0E08100-31D3-4529-986F-37A8CDCC7E2C}" srcId="{AD56620C-B5C7-4C76-8F4F-895BCE7693FC}" destId="{57E6A545-77F1-4652-9155-9C70B5EE53DA}" srcOrd="0" destOrd="0" parTransId="{C8BCCF7E-6589-4291-9F5F-1C848386A3C0}" sibTransId="{F9E63BE5-F484-40B0-9506-8B41A6493743}"/>
    <dgm:cxn modelId="{B545AF0B-7220-4C30-8669-5D18C8AF1DAA}" srcId="{DE201A01-E9FB-4387-A6A2-14A5BBAED1C2}" destId="{673CC0ED-AF1C-45B1-ACED-958554086DA6}" srcOrd="0" destOrd="0" parTransId="{1BDDF48A-83F6-4288-B2DA-9E014379F947}" sibTransId="{4E9D661D-C76A-44AC-BD0C-059B2B5D741D}"/>
    <dgm:cxn modelId="{EAE44623-B024-4365-ACFC-88B845285EB9}" type="presOf" srcId="{809D76A5-7A0C-48B0-9767-9E6413DF644E}" destId="{CC751070-A47D-44B6-BD7D-F17C360EA958}" srcOrd="0" destOrd="1" presId="urn:microsoft.com/office/officeart/2005/8/layout/hList1"/>
    <dgm:cxn modelId="{AC556627-17CA-4AB2-9D0C-497A3A6F6BD1}" srcId="{57E6A545-77F1-4652-9155-9C70B5EE53DA}" destId="{D771A9C6-1D22-4823-BBDE-2F171DB909D0}" srcOrd="1" destOrd="0" parTransId="{A414A954-4822-4CBF-AD1C-DCDF307C2BD9}" sibTransId="{0E0B08A8-7029-4339-B474-8D11ADEA4968}"/>
    <dgm:cxn modelId="{C6158F29-B8EC-4F10-BB8D-03D7AFBEE895}" type="presOf" srcId="{7B961631-F3C0-4ECD-BEBE-9A0A224796B2}" destId="{CC751070-A47D-44B6-BD7D-F17C360EA958}" srcOrd="0" destOrd="3" presId="urn:microsoft.com/office/officeart/2005/8/layout/hList1"/>
    <dgm:cxn modelId="{563FD93B-A0BB-42EC-9D84-687E0C97D3FE}" type="presOf" srcId="{ED158E0B-CB35-416C-A610-3BB27B293827}" destId="{9023DA27-046E-4ABB-B314-CC17CC3F3CBC}" srcOrd="0" destOrd="2" presId="urn:microsoft.com/office/officeart/2005/8/layout/hList1"/>
    <dgm:cxn modelId="{E9A7B041-F349-40B4-8D71-D9A6BBA913A9}" type="presOf" srcId="{AD56620C-B5C7-4C76-8F4F-895BCE7693FC}" destId="{95897FCD-FBCE-42A0-A19B-4B120BD15838}" srcOrd="0" destOrd="0" presId="urn:microsoft.com/office/officeart/2005/8/layout/hList1"/>
    <dgm:cxn modelId="{5F35B56A-1558-4C26-B808-3649187D268E}" srcId="{57E6A545-77F1-4652-9155-9C70B5EE53DA}" destId="{ED158E0B-CB35-416C-A610-3BB27B293827}" srcOrd="2" destOrd="0" parTransId="{0C68ECE3-7739-4787-A30E-DF0AE395A903}" sibTransId="{FA3689DC-076B-450C-8792-6EF033BD33DA}"/>
    <dgm:cxn modelId="{DD39696B-F05A-43B0-9C7B-9C4C6D432C4B}" type="presOf" srcId="{E7C2E481-3E58-4445-BE15-8393146517C2}" destId="{CC751070-A47D-44B6-BD7D-F17C360EA958}" srcOrd="0" destOrd="2" presId="urn:microsoft.com/office/officeart/2005/8/layout/hList1"/>
    <dgm:cxn modelId="{BA294772-8C6B-4531-9CB5-D93D4A514EB4}" type="presOf" srcId="{D771A9C6-1D22-4823-BBDE-2F171DB909D0}" destId="{9023DA27-046E-4ABB-B314-CC17CC3F3CBC}" srcOrd="0" destOrd="1" presId="urn:microsoft.com/office/officeart/2005/8/layout/hList1"/>
    <dgm:cxn modelId="{BD7A2757-E937-481C-BE92-131278A4181B}" srcId="{E6F802C9-A372-4EDA-A37A-4A14FA1D5D09}" destId="{7B961631-F3C0-4ECD-BEBE-9A0A224796B2}" srcOrd="3" destOrd="0" parTransId="{D83755AA-59D4-416F-BA61-065C2CFCB722}" sibTransId="{D7C99FF4-2A68-496B-A768-80625CD24B35}"/>
    <dgm:cxn modelId="{D8277B7A-4836-47D3-AAE6-339CDD779FC2}" type="presOf" srcId="{E6F802C9-A372-4EDA-A37A-4A14FA1D5D09}" destId="{B454D0FA-0262-48DA-BAA2-F0A2870A99B0}" srcOrd="0" destOrd="0" presId="urn:microsoft.com/office/officeart/2005/8/layout/hList1"/>
    <dgm:cxn modelId="{261F0A83-D983-4CEA-BF4B-5E78D9FE535F}" type="presOf" srcId="{DE201A01-E9FB-4387-A6A2-14A5BBAED1C2}" destId="{A5B0C9F1-B1A0-40D8-AFC8-A189CBE0B8CA}" srcOrd="0" destOrd="0" presId="urn:microsoft.com/office/officeart/2005/8/layout/hList1"/>
    <dgm:cxn modelId="{AC527E83-D62C-41F5-A5EC-FB328611606C}" srcId="{DE201A01-E9FB-4387-A6A2-14A5BBAED1C2}" destId="{BF466A26-88F0-494F-B504-86EB7F4D762D}" srcOrd="1" destOrd="0" parTransId="{015BA43E-9AEC-460D-994C-8D7E647C42F5}" sibTransId="{6C8F6601-3F78-495D-9B34-80D6E14BB76E}"/>
    <dgm:cxn modelId="{E4802890-2291-46A7-838B-6919E3F230F3}" srcId="{AD56620C-B5C7-4C76-8F4F-895BCE7693FC}" destId="{E6F802C9-A372-4EDA-A37A-4A14FA1D5D09}" srcOrd="1" destOrd="0" parTransId="{19B1CEE9-A446-4BD1-A6B8-5A9E661DCE50}" sibTransId="{E4BDB587-0971-4A6E-9FBC-88E3F6CB460D}"/>
    <dgm:cxn modelId="{E9A8DF90-A3C4-433B-ACDB-DFB2D115C213}" type="presOf" srcId="{0AEB16EE-9DB6-4CA0-9A8E-5BB04186AB15}" destId="{9023DA27-046E-4ABB-B314-CC17CC3F3CBC}" srcOrd="0" destOrd="0" presId="urn:microsoft.com/office/officeart/2005/8/layout/hList1"/>
    <dgm:cxn modelId="{2773389D-B6D0-4B6B-B84A-5C3DBB634EF5}" srcId="{E6F802C9-A372-4EDA-A37A-4A14FA1D5D09}" destId="{809D76A5-7A0C-48B0-9767-9E6413DF644E}" srcOrd="1" destOrd="0" parTransId="{D116C8C1-9742-495E-B093-DDC2046F0734}" sibTransId="{EC69A83B-2486-4D07-9C35-87515F339015}"/>
    <dgm:cxn modelId="{34DB84A6-E836-4A71-AF21-88FCA37CCCA6}" type="presOf" srcId="{57E6A545-77F1-4652-9155-9C70B5EE53DA}" destId="{3F7F27BC-F893-4D26-B7B0-BB4EE9D3566B}" srcOrd="0" destOrd="0" presId="urn:microsoft.com/office/officeart/2005/8/layout/hList1"/>
    <dgm:cxn modelId="{1142C0AC-3B22-49A1-B7D6-150A3EBD0A41}" type="presOf" srcId="{BF466A26-88F0-494F-B504-86EB7F4D762D}" destId="{50333D96-0427-4AA3-9B4C-99E5FB27A9F2}" srcOrd="0" destOrd="1" presId="urn:microsoft.com/office/officeart/2005/8/layout/hList1"/>
    <dgm:cxn modelId="{C95BAABA-6F91-4DA0-97A3-2B632A1D3C3E}" type="presOf" srcId="{4F7E76C8-683F-4354-8189-195AA41A1474}" destId="{CC751070-A47D-44B6-BD7D-F17C360EA958}" srcOrd="0" destOrd="0" presId="urn:microsoft.com/office/officeart/2005/8/layout/hList1"/>
    <dgm:cxn modelId="{F70169D4-416E-4D0A-9C3B-B07D3EE3AFB8}" srcId="{E6F802C9-A372-4EDA-A37A-4A14FA1D5D09}" destId="{4F7E76C8-683F-4354-8189-195AA41A1474}" srcOrd="0" destOrd="0" parTransId="{A884A029-51E9-4051-81D8-F14E804777E7}" sibTransId="{BDCB8CCD-8E8F-4230-8697-094DDF1B92B5}"/>
    <dgm:cxn modelId="{E5E1D9D4-D98A-478F-8625-B244C923AA72}" srcId="{E6F802C9-A372-4EDA-A37A-4A14FA1D5D09}" destId="{E7C2E481-3E58-4445-BE15-8393146517C2}" srcOrd="2" destOrd="0" parTransId="{0082A7F8-366B-40C4-8F29-165CD1607511}" sibTransId="{B417449D-8901-40CD-BC70-DDC7679E444B}"/>
    <dgm:cxn modelId="{4F45B0D6-966B-4B05-8C2A-A09F5D414F86}" srcId="{57E6A545-77F1-4652-9155-9C70B5EE53DA}" destId="{0AEB16EE-9DB6-4CA0-9A8E-5BB04186AB15}" srcOrd="0" destOrd="0" parTransId="{A8590C80-7E2F-4E56-867B-6508D2670BB3}" sibTransId="{ECCE7700-C310-429D-933C-850ACCEC1C1F}"/>
    <dgm:cxn modelId="{3253CCD7-6FBD-41FE-9DD9-C17048E03436}" srcId="{57E6A545-77F1-4652-9155-9C70B5EE53DA}" destId="{FAC41D45-3EB8-449A-B073-36EB7A0E1E6E}" srcOrd="3" destOrd="0" parTransId="{65C015C9-8F4E-423E-802F-69757BA1DA42}" sibTransId="{362EA813-DBD8-4655-8CFC-C624BB4C436E}"/>
    <dgm:cxn modelId="{F180ACDF-C2A8-4B15-99FF-D58E828776D9}" srcId="{AD56620C-B5C7-4C76-8F4F-895BCE7693FC}" destId="{DE201A01-E9FB-4387-A6A2-14A5BBAED1C2}" srcOrd="2" destOrd="0" parTransId="{FA66F6DC-C3E6-45D4-8AFE-C23D389D2697}" sibTransId="{0541D766-ABC0-49FC-B812-82B4EB9B9D71}"/>
    <dgm:cxn modelId="{DA3977E6-CADB-4579-8F57-1BA09690692B}" type="presOf" srcId="{673CC0ED-AF1C-45B1-ACED-958554086DA6}" destId="{50333D96-0427-4AA3-9B4C-99E5FB27A9F2}" srcOrd="0" destOrd="0" presId="urn:microsoft.com/office/officeart/2005/8/layout/hList1"/>
    <dgm:cxn modelId="{9AA025F6-5F5C-44C4-ADA9-568BD69690E3}" type="presOf" srcId="{FAC41D45-3EB8-449A-B073-36EB7A0E1E6E}" destId="{9023DA27-046E-4ABB-B314-CC17CC3F3CBC}" srcOrd="0" destOrd="3" presId="urn:microsoft.com/office/officeart/2005/8/layout/hList1"/>
    <dgm:cxn modelId="{7D99DDA1-4A8F-4959-812D-ACB64CCC8016}" type="presParOf" srcId="{95897FCD-FBCE-42A0-A19B-4B120BD15838}" destId="{51D0F745-85C3-49C2-A108-267BE3145C9B}" srcOrd="0" destOrd="0" presId="urn:microsoft.com/office/officeart/2005/8/layout/hList1"/>
    <dgm:cxn modelId="{610A5E6D-5E54-4730-80CD-80D4DFAF2389}" type="presParOf" srcId="{51D0F745-85C3-49C2-A108-267BE3145C9B}" destId="{3F7F27BC-F893-4D26-B7B0-BB4EE9D3566B}" srcOrd="0" destOrd="0" presId="urn:microsoft.com/office/officeart/2005/8/layout/hList1"/>
    <dgm:cxn modelId="{41A2254F-11A6-47F7-AD71-E164B04007D6}" type="presParOf" srcId="{51D0F745-85C3-49C2-A108-267BE3145C9B}" destId="{9023DA27-046E-4ABB-B314-CC17CC3F3CBC}" srcOrd="1" destOrd="0" presId="urn:microsoft.com/office/officeart/2005/8/layout/hList1"/>
    <dgm:cxn modelId="{818469DB-4456-473F-B9E9-179E25671410}" type="presParOf" srcId="{95897FCD-FBCE-42A0-A19B-4B120BD15838}" destId="{88075795-5580-4144-82B8-703A34119797}" srcOrd="1" destOrd="0" presId="urn:microsoft.com/office/officeart/2005/8/layout/hList1"/>
    <dgm:cxn modelId="{4ADFC01F-EC7E-471D-B854-F6D0CA8FCC3A}" type="presParOf" srcId="{95897FCD-FBCE-42A0-A19B-4B120BD15838}" destId="{F5BCE0B2-D01C-4DCE-9E8A-8CFFDABAB530}" srcOrd="2" destOrd="0" presId="urn:microsoft.com/office/officeart/2005/8/layout/hList1"/>
    <dgm:cxn modelId="{84E9893E-AFBB-4983-81FF-E4456344203D}" type="presParOf" srcId="{F5BCE0B2-D01C-4DCE-9E8A-8CFFDABAB530}" destId="{B454D0FA-0262-48DA-BAA2-F0A2870A99B0}" srcOrd="0" destOrd="0" presId="urn:microsoft.com/office/officeart/2005/8/layout/hList1"/>
    <dgm:cxn modelId="{4F2B7876-0BBC-4634-BA8E-C63F455F5EBE}" type="presParOf" srcId="{F5BCE0B2-D01C-4DCE-9E8A-8CFFDABAB530}" destId="{CC751070-A47D-44B6-BD7D-F17C360EA958}" srcOrd="1" destOrd="0" presId="urn:microsoft.com/office/officeart/2005/8/layout/hList1"/>
    <dgm:cxn modelId="{8789B567-FC63-4746-AA9A-0F1E8131948B}" type="presParOf" srcId="{95897FCD-FBCE-42A0-A19B-4B120BD15838}" destId="{AA2798AE-EEC3-44DF-A3FF-FBD3092024E9}" srcOrd="3" destOrd="0" presId="urn:microsoft.com/office/officeart/2005/8/layout/hList1"/>
    <dgm:cxn modelId="{4F90755E-BF95-4BD2-A526-8C2DEC99A882}" type="presParOf" srcId="{95897FCD-FBCE-42A0-A19B-4B120BD15838}" destId="{58F81094-7BD7-492B-998F-B0E946B974AA}" srcOrd="4" destOrd="0" presId="urn:microsoft.com/office/officeart/2005/8/layout/hList1"/>
    <dgm:cxn modelId="{49F4DE68-1885-44F0-B0A5-DF30D654509D}" type="presParOf" srcId="{58F81094-7BD7-492B-998F-B0E946B974AA}" destId="{A5B0C9F1-B1A0-40D8-AFC8-A189CBE0B8CA}" srcOrd="0" destOrd="0" presId="urn:microsoft.com/office/officeart/2005/8/layout/hList1"/>
    <dgm:cxn modelId="{E78C6479-1164-40E7-BABF-8B960C038684}" type="presParOf" srcId="{58F81094-7BD7-492B-998F-B0E946B974AA}" destId="{50333D96-0427-4AA3-9B4C-99E5FB27A9F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739A62-4539-4CDA-B5C2-8611C0521DD9}" type="doc">
      <dgm:prSet loTypeId="urn:microsoft.com/office/officeart/2018/5/layout/CenteredIconLabelDescriptionList" loCatId="icon" qsTypeId="urn:microsoft.com/office/officeart/2005/8/quickstyle/simple4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247B1BB6-36A8-49EB-AB66-1F4143B0511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ASCVD</a:t>
          </a:r>
        </a:p>
      </dgm:t>
    </dgm:pt>
    <dgm:pt modelId="{3207EFB9-A4FE-4E9A-8AAA-AB5BA42B404A}" type="parTrans" cxnId="{FD9DB817-4D8B-4C32-9831-FDC17D6444A7}">
      <dgm:prSet/>
      <dgm:spPr/>
      <dgm:t>
        <a:bodyPr/>
        <a:lstStyle/>
        <a:p>
          <a:endParaRPr lang="en-US"/>
        </a:p>
      </dgm:t>
    </dgm:pt>
    <dgm:pt modelId="{D789B8E1-D343-49AA-8518-1FECB23597B0}" type="sibTrans" cxnId="{FD9DB817-4D8B-4C32-9831-FDC17D6444A7}">
      <dgm:prSet/>
      <dgm:spPr/>
      <dgm:t>
        <a:bodyPr/>
        <a:lstStyle/>
        <a:p>
          <a:endParaRPr lang="en-US"/>
        </a:p>
      </dgm:t>
    </dgm:pt>
    <dgm:pt modelId="{C2DA7325-742B-4403-9514-CE482A14984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ACS (MI, UA, stable angina)</a:t>
          </a:r>
        </a:p>
      </dgm:t>
    </dgm:pt>
    <dgm:pt modelId="{BDB570B1-B3F5-4D01-803E-1C05CC49F0A9}" type="parTrans" cxnId="{C095D414-F937-45E9-8FEC-4D32265A67AB}">
      <dgm:prSet/>
      <dgm:spPr/>
      <dgm:t>
        <a:bodyPr/>
        <a:lstStyle/>
        <a:p>
          <a:endParaRPr lang="en-US"/>
        </a:p>
      </dgm:t>
    </dgm:pt>
    <dgm:pt modelId="{034497F4-AAA0-4533-85F4-A2B6EED902E4}" type="sibTrans" cxnId="{C095D414-F937-45E9-8FEC-4D32265A67AB}">
      <dgm:prSet/>
      <dgm:spPr/>
      <dgm:t>
        <a:bodyPr/>
        <a:lstStyle/>
        <a:p>
          <a:endParaRPr lang="en-US"/>
        </a:p>
      </dgm:t>
    </dgm:pt>
    <dgm:pt modelId="{F91F01DB-C092-4BEB-9E9C-3AFA7458B56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Coronary or Arterial revascularization </a:t>
          </a:r>
        </a:p>
      </dgm:t>
    </dgm:pt>
    <dgm:pt modelId="{B81AB400-9347-4FE8-B141-31DFF3C6DF3B}" type="parTrans" cxnId="{626FF7F8-B6EA-4C34-A7FA-14A244737F3B}">
      <dgm:prSet/>
      <dgm:spPr/>
      <dgm:t>
        <a:bodyPr/>
        <a:lstStyle/>
        <a:p>
          <a:endParaRPr lang="en-US"/>
        </a:p>
      </dgm:t>
    </dgm:pt>
    <dgm:pt modelId="{BE8C3A18-6964-4635-8C13-ABD1DF8D1100}" type="sibTrans" cxnId="{626FF7F8-B6EA-4C34-A7FA-14A244737F3B}">
      <dgm:prSet/>
      <dgm:spPr/>
      <dgm:t>
        <a:bodyPr/>
        <a:lstStyle/>
        <a:p>
          <a:endParaRPr lang="en-US"/>
        </a:p>
      </dgm:t>
    </dgm:pt>
    <dgm:pt modelId="{A6EDCFCF-54B5-4257-8AE5-B8AAB093B6E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PAD, including aortic aneurysm, all of atherosclerotic origin</a:t>
          </a:r>
        </a:p>
      </dgm:t>
    </dgm:pt>
    <dgm:pt modelId="{4FEFD14D-F39E-4DD0-84ED-16EA0DE97936}" type="parTrans" cxnId="{172B74C1-2C8A-4710-9FAE-BCC6A78D06D5}">
      <dgm:prSet/>
      <dgm:spPr/>
      <dgm:t>
        <a:bodyPr/>
        <a:lstStyle/>
        <a:p>
          <a:endParaRPr lang="en-US"/>
        </a:p>
      </dgm:t>
    </dgm:pt>
    <dgm:pt modelId="{155B5FC7-929A-4047-9B38-460D7B6942B9}" type="sibTrans" cxnId="{172B74C1-2C8A-4710-9FAE-BCC6A78D06D5}">
      <dgm:prSet/>
      <dgm:spPr/>
      <dgm:t>
        <a:bodyPr/>
        <a:lstStyle/>
        <a:p>
          <a:endParaRPr lang="en-US"/>
        </a:p>
      </dgm:t>
    </dgm:pt>
    <dgm:pt modelId="{1D4B43D2-AD4D-4943-AE24-99B12916822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HR-ASCVD</a:t>
          </a:r>
        </a:p>
      </dgm:t>
    </dgm:pt>
    <dgm:pt modelId="{1A8210BD-1CE5-46B2-A924-26A1D9F197D7}" type="parTrans" cxnId="{7185F1CD-AD69-4263-82F7-8E56446615C1}">
      <dgm:prSet/>
      <dgm:spPr/>
      <dgm:t>
        <a:bodyPr/>
        <a:lstStyle/>
        <a:p>
          <a:endParaRPr lang="en-US"/>
        </a:p>
      </dgm:t>
    </dgm:pt>
    <dgm:pt modelId="{79013328-6584-43A8-8A6C-94A6BC99BBBA}" type="sibTrans" cxnId="{7185F1CD-AD69-4263-82F7-8E56446615C1}">
      <dgm:prSet/>
      <dgm:spPr/>
      <dgm:t>
        <a:bodyPr/>
        <a:lstStyle/>
        <a:p>
          <a:endParaRPr lang="en-US"/>
        </a:p>
      </dgm:t>
    </dgm:pt>
    <dgm:pt modelId="{DA4AD807-B200-4277-8AE7-E0B5F06F8E9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Multiple ASCVD events </a:t>
          </a:r>
        </a:p>
      </dgm:t>
    </dgm:pt>
    <dgm:pt modelId="{B43D2E68-CABD-4174-B70A-123D18D1237E}" type="parTrans" cxnId="{5C240684-7B7F-49DD-9861-F654615F6228}">
      <dgm:prSet/>
      <dgm:spPr/>
      <dgm:t>
        <a:bodyPr/>
        <a:lstStyle/>
        <a:p>
          <a:endParaRPr lang="en-US"/>
        </a:p>
      </dgm:t>
    </dgm:pt>
    <dgm:pt modelId="{6545C0CB-5CF1-4F99-A347-20E13A56CDD9}" type="sibTrans" cxnId="{5C240684-7B7F-49DD-9861-F654615F6228}">
      <dgm:prSet/>
      <dgm:spPr/>
      <dgm:t>
        <a:bodyPr/>
        <a:lstStyle/>
        <a:p>
          <a:endParaRPr lang="en-US"/>
        </a:p>
      </dgm:t>
    </dgm:pt>
    <dgm:pt modelId="{C81CC1F2-DF05-4A32-AAC0-B9CC85F14E74}">
      <dgm:prSet/>
      <dgm:spPr/>
      <dgm:t>
        <a:bodyPr/>
        <a:lstStyle/>
        <a:p>
          <a:r>
            <a:rPr lang="en-US"/>
            <a:t>h/o ACS w/in 12 months</a:t>
          </a:r>
        </a:p>
      </dgm:t>
    </dgm:pt>
    <dgm:pt modelId="{EC1F38E3-0860-4DEA-B000-12D956A9ECB2}" type="parTrans" cxnId="{EFB7A2EC-96F7-464F-8BCA-E3F4A7E70CF9}">
      <dgm:prSet/>
      <dgm:spPr/>
      <dgm:t>
        <a:bodyPr/>
        <a:lstStyle/>
        <a:p>
          <a:endParaRPr lang="en-US"/>
        </a:p>
      </dgm:t>
    </dgm:pt>
    <dgm:pt modelId="{679C0642-26A4-4EAA-A19A-1B9DC59628DA}" type="sibTrans" cxnId="{EFB7A2EC-96F7-464F-8BCA-E3F4A7E70CF9}">
      <dgm:prSet/>
      <dgm:spPr/>
      <dgm:t>
        <a:bodyPr/>
        <a:lstStyle/>
        <a:p>
          <a:endParaRPr lang="en-US"/>
        </a:p>
      </dgm:t>
    </dgm:pt>
    <dgm:pt modelId="{82121C55-E678-4D12-9C30-90E0C4D2FC1C}">
      <dgm:prSet/>
      <dgm:spPr/>
      <dgm:t>
        <a:bodyPr/>
        <a:lstStyle/>
        <a:p>
          <a:r>
            <a:rPr lang="en-US"/>
            <a:t>h/o MI</a:t>
          </a:r>
        </a:p>
      </dgm:t>
    </dgm:pt>
    <dgm:pt modelId="{7202D578-0755-455C-AC47-7AC269AD5E7F}" type="parTrans" cxnId="{1D4FDB0C-44B4-48A0-83F0-E964250598EB}">
      <dgm:prSet/>
      <dgm:spPr/>
      <dgm:t>
        <a:bodyPr/>
        <a:lstStyle/>
        <a:p>
          <a:endParaRPr lang="en-US"/>
        </a:p>
      </dgm:t>
    </dgm:pt>
    <dgm:pt modelId="{D3E4D849-9BD5-421A-A272-7CDFBFB84732}" type="sibTrans" cxnId="{1D4FDB0C-44B4-48A0-83F0-E964250598EB}">
      <dgm:prSet/>
      <dgm:spPr/>
      <dgm:t>
        <a:bodyPr/>
        <a:lstStyle/>
        <a:p>
          <a:endParaRPr lang="en-US"/>
        </a:p>
      </dgm:t>
    </dgm:pt>
    <dgm:pt modelId="{27BD9014-9D62-4566-A43B-5EDB0333C10E}">
      <dgm:prSet/>
      <dgm:spPr/>
      <dgm:t>
        <a:bodyPr/>
        <a:lstStyle/>
        <a:p>
          <a:r>
            <a:rPr lang="en-US"/>
            <a:t>h/o CVA or TIA</a:t>
          </a:r>
        </a:p>
      </dgm:t>
    </dgm:pt>
    <dgm:pt modelId="{68928122-DAAF-4EB6-B234-75F1F491A6E5}" type="parTrans" cxnId="{F7B1B981-9B4F-45E1-BA6E-F6D8B6A27150}">
      <dgm:prSet/>
      <dgm:spPr/>
      <dgm:t>
        <a:bodyPr/>
        <a:lstStyle/>
        <a:p>
          <a:endParaRPr lang="en-US"/>
        </a:p>
      </dgm:t>
    </dgm:pt>
    <dgm:pt modelId="{1A6E5409-3BEE-45B6-9FBA-BD1ABD763BCC}" type="sibTrans" cxnId="{F7B1B981-9B4F-45E1-BA6E-F6D8B6A27150}">
      <dgm:prSet/>
      <dgm:spPr/>
      <dgm:t>
        <a:bodyPr/>
        <a:lstStyle/>
        <a:p>
          <a:endParaRPr lang="en-US"/>
        </a:p>
      </dgm:t>
    </dgm:pt>
    <dgm:pt modelId="{662F335F-2F35-4C4E-B6E3-C61268E1BE40}">
      <dgm:prSet/>
      <dgm:spPr/>
      <dgm:t>
        <a:bodyPr/>
        <a:lstStyle/>
        <a:p>
          <a:r>
            <a:rPr lang="en-US" dirty="0"/>
            <a:t>Sx PAD (claudication </a:t>
          </a:r>
        </a:p>
      </dgm:t>
    </dgm:pt>
    <dgm:pt modelId="{08B509D7-58C5-4F84-9085-267D497FDC1F}" type="parTrans" cxnId="{65FE548F-959E-4F02-9458-9748F1D42805}">
      <dgm:prSet/>
      <dgm:spPr/>
      <dgm:t>
        <a:bodyPr/>
        <a:lstStyle/>
        <a:p>
          <a:endParaRPr lang="en-US"/>
        </a:p>
      </dgm:t>
    </dgm:pt>
    <dgm:pt modelId="{B1D83281-9F54-483C-A2F0-801AA559585C}" type="sibTrans" cxnId="{65FE548F-959E-4F02-9458-9748F1D42805}">
      <dgm:prSet/>
      <dgm:spPr/>
      <dgm:t>
        <a:bodyPr/>
        <a:lstStyle/>
        <a:p>
          <a:endParaRPr lang="en-US"/>
        </a:p>
      </dgm:t>
    </dgm:pt>
    <dgm:pt modelId="{CF94CC1A-F1F2-46BB-B19D-E8D5C377685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1 ASCVD + HR conditions)</a:t>
          </a:r>
        </a:p>
      </dgm:t>
    </dgm:pt>
    <dgm:pt modelId="{0FDF2A94-7B02-48D3-BF82-6DB3939318A6}" type="parTrans" cxnId="{74C1BDCC-D6CA-4974-B754-EA66410AD37E}">
      <dgm:prSet/>
      <dgm:spPr/>
      <dgm:t>
        <a:bodyPr/>
        <a:lstStyle/>
        <a:p>
          <a:endParaRPr lang="en-US"/>
        </a:p>
      </dgm:t>
    </dgm:pt>
    <dgm:pt modelId="{29867D03-CE34-491A-B241-D91022770AFE}" type="sibTrans" cxnId="{74C1BDCC-D6CA-4974-B754-EA66410AD37E}">
      <dgm:prSet/>
      <dgm:spPr/>
      <dgm:t>
        <a:bodyPr/>
        <a:lstStyle/>
        <a:p>
          <a:endParaRPr lang="en-US"/>
        </a:p>
      </dgm:t>
    </dgm:pt>
    <dgm:pt modelId="{B7F7D7E3-0B6D-45E3-AA9D-C7C602F3C2ED}" type="pres">
      <dgm:prSet presAssocID="{82739A62-4539-4CDA-B5C2-8611C0521DD9}" presName="root" presStyleCnt="0">
        <dgm:presLayoutVars>
          <dgm:dir/>
          <dgm:resizeHandles val="exact"/>
        </dgm:presLayoutVars>
      </dgm:prSet>
      <dgm:spPr/>
    </dgm:pt>
    <dgm:pt modelId="{DEB96F3F-B4F9-441B-BF83-C5C8E7FC80F4}" type="pres">
      <dgm:prSet presAssocID="{247B1BB6-36A8-49EB-AB66-1F4143B05112}" presName="compNode" presStyleCnt="0"/>
      <dgm:spPr/>
    </dgm:pt>
    <dgm:pt modelId="{15B6A45C-2371-4C30-BB78-B60014591387}" type="pres">
      <dgm:prSet presAssocID="{247B1BB6-36A8-49EB-AB66-1F4143B0511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beat"/>
        </a:ext>
      </dgm:extLst>
    </dgm:pt>
    <dgm:pt modelId="{FF941C3B-34FB-498B-8F41-8B16CBF30AA5}" type="pres">
      <dgm:prSet presAssocID="{247B1BB6-36A8-49EB-AB66-1F4143B05112}" presName="iconSpace" presStyleCnt="0"/>
      <dgm:spPr/>
    </dgm:pt>
    <dgm:pt modelId="{81CA8814-A575-4175-8A8C-0F3798BA5776}" type="pres">
      <dgm:prSet presAssocID="{247B1BB6-36A8-49EB-AB66-1F4143B05112}" presName="parTx" presStyleLbl="revTx" presStyleIdx="0" presStyleCnt="4">
        <dgm:presLayoutVars>
          <dgm:chMax val="0"/>
          <dgm:chPref val="0"/>
        </dgm:presLayoutVars>
      </dgm:prSet>
      <dgm:spPr/>
    </dgm:pt>
    <dgm:pt modelId="{4D88222C-A994-48F6-B060-54F01DA41108}" type="pres">
      <dgm:prSet presAssocID="{247B1BB6-36A8-49EB-AB66-1F4143B05112}" presName="txSpace" presStyleCnt="0"/>
      <dgm:spPr/>
    </dgm:pt>
    <dgm:pt modelId="{7B92343E-AB99-4F6D-9ADA-C67BD6AFE96A}" type="pres">
      <dgm:prSet presAssocID="{247B1BB6-36A8-49EB-AB66-1F4143B05112}" presName="desTx" presStyleLbl="revTx" presStyleIdx="1" presStyleCnt="4">
        <dgm:presLayoutVars/>
      </dgm:prSet>
      <dgm:spPr/>
    </dgm:pt>
    <dgm:pt modelId="{5D8A3475-DB97-44A7-9487-CB9F2101AE1F}" type="pres">
      <dgm:prSet presAssocID="{D789B8E1-D343-49AA-8518-1FECB23597B0}" presName="sibTrans" presStyleCnt="0"/>
      <dgm:spPr/>
    </dgm:pt>
    <dgm:pt modelId="{472E270E-E048-4A62-A5EC-229610F881EB}" type="pres">
      <dgm:prSet presAssocID="{1D4B43D2-AD4D-4943-AE24-99B129168224}" presName="compNode" presStyleCnt="0"/>
      <dgm:spPr/>
    </dgm:pt>
    <dgm:pt modelId="{346C16CA-9C79-4AAD-B9BA-8D33910E605C}" type="pres">
      <dgm:prSet presAssocID="{1D4B43D2-AD4D-4943-AE24-99B12916822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2BB1278-39E3-4B28-95DE-F82D7BD896FA}" type="pres">
      <dgm:prSet presAssocID="{1D4B43D2-AD4D-4943-AE24-99B129168224}" presName="iconSpace" presStyleCnt="0"/>
      <dgm:spPr/>
    </dgm:pt>
    <dgm:pt modelId="{91E45F0C-88EE-44E0-8BC6-550404BBA118}" type="pres">
      <dgm:prSet presAssocID="{1D4B43D2-AD4D-4943-AE24-99B129168224}" presName="parTx" presStyleLbl="revTx" presStyleIdx="2" presStyleCnt="4">
        <dgm:presLayoutVars>
          <dgm:chMax val="0"/>
          <dgm:chPref val="0"/>
        </dgm:presLayoutVars>
      </dgm:prSet>
      <dgm:spPr/>
    </dgm:pt>
    <dgm:pt modelId="{40EE81CF-F171-453D-8734-98AAB17C7D40}" type="pres">
      <dgm:prSet presAssocID="{1D4B43D2-AD4D-4943-AE24-99B129168224}" presName="txSpace" presStyleCnt="0"/>
      <dgm:spPr/>
    </dgm:pt>
    <dgm:pt modelId="{D531111B-D4FD-41B1-A305-555F3C84C530}" type="pres">
      <dgm:prSet presAssocID="{1D4B43D2-AD4D-4943-AE24-99B129168224}" presName="desTx" presStyleLbl="revTx" presStyleIdx="3" presStyleCnt="4">
        <dgm:presLayoutVars/>
      </dgm:prSet>
      <dgm:spPr/>
    </dgm:pt>
  </dgm:ptLst>
  <dgm:cxnLst>
    <dgm:cxn modelId="{90B4A604-668D-43AC-8430-A7B725FA5C67}" type="presOf" srcId="{662F335F-2F35-4C4E-B6E3-C61268E1BE40}" destId="{D531111B-D4FD-41B1-A305-555F3C84C530}" srcOrd="0" destOrd="4" presId="urn:microsoft.com/office/officeart/2018/5/layout/CenteredIconLabelDescriptionList"/>
    <dgm:cxn modelId="{1D4FDB0C-44B4-48A0-83F0-E964250598EB}" srcId="{DA4AD807-B200-4277-8AE7-E0B5F06F8E9F}" destId="{82121C55-E678-4D12-9C30-90E0C4D2FC1C}" srcOrd="1" destOrd="0" parTransId="{7202D578-0755-455C-AC47-7AC269AD5E7F}" sibTransId="{D3E4D849-9BD5-421A-A272-7CDFBFB84732}"/>
    <dgm:cxn modelId="{FAB35A0F-9E60-4FA3-B7CB-12C34AA42718}" type="presOf" srcId="{82121C55-E678-4D12-9C30-90E0C4D2FC1C}" destId="{D531111B-D4FD-41B1-A305-555F3C84C530}" srcOrd="0" destOrd="2" presId="urn:microsoft.com/office/officeart/2018/5/layout/CenteredIconLabelDescriptionList"/>
    <dgm:cxn modelId="{C095D414-F937-45E9-8FEC-4D32265A67AB}" srcId="{247B1BB6-36A8-49EB-AB66-1F4143B05112}" destId="{C2DA7325-742B-4403-9514-CE482A149848}" srcOrd="0" destOrd="0" parTransId="{BDB570B1-B3F5-4D01-803E-1C05CC49F0A9}" sibTransId="{034497F4-AAA0-4533-85F4-A2B6EED902E4}"/>
    <dgm:cxn modelId="{8CB52615-7E74-43C7-BCE2-73D9C1B4471D}" type="presOf" srcId="{DA4AD807-B200-4277-8AE7-E0B5F06F8E9F}" destId="{D531111B-D4FD-41B1-A305-555F3C84C530}" srcOrd="0" destOrd="0" presId="urn:microsoft.com/office/officeart/2018/5/layout/CenteredIconLabelDescriptionList"/>
    <dgm:cxn modelId="{FD9DB817-4D8B-4C32-9831-FDC17D6444A7}" srcId="{82739A62-4539-4CDA-B5C2-8611C0521DD9}" destId="{247B1BB6-36A8-49EB-AB66-1F4143B05112}" srcOrd="0" destOrd="0" parTransId="{3207EFB9-A4FE-4E9A-8AAA-AB5BA42B404A}" sibTransId="{D789B8E1-D343-49AA-8518-1FECB23597B0}"/>
    <dgm:cxn modelId="{C3F10528-446D-4D4C-9D1B-283E94653F75}" type="presOf" srcId="{CF94CC1A-F1F2-46BB-B19D-E8D5C3776850}" destId="{D531111B-D4FD-41B1-A305-555F3C84C530}" srcOrd="0" destOrd="5" presId="urn:microsoft.com/office/officeart/2018/5/layout/CenteredIconLabelDescriptionList"/>
    <dgm:cxn modelId="{C1119931-2435-49E3-B9C4-46FDF157E164}" type="presOf" srcId="{82739A62-4539-4CDA-B5C2-8611C0521DD9}" destId="{B7F7D7E3-0B6D-45E3-AA9D-C7C602F3C2ED}" srcOrd="0" destOrd="0" presId="urn:microsoft.com/office/officeart/2018/5/layout/CenteredIconLabelDescriptionList"/>
    <dgm:cxn modelId="{4DAD8B37-ECBD-48CA-AA9D-49093B53315D}" type="presOf" srcId="{247B1BB6-36A8-49EB-AB66-1F4143B05112}" destId="{81CA8814-A575-4175-8A8C-0F3798BA5776}" srcOrd="0" destOrd="0" presId="urn:microsoft.com/office/officeart/2018/5/layout/CenteredIconLabelDescriptionList"/>
    <dgm:cxn modelId="{81926048-9A35-4E5F-8FF1-C3C2E4B1DB1B}" type="presOf" srcId="{27BD9014-9D62-4566-A43B-5EDB0333C10E}" destId="{D531111B-D4FD-41B1-A305-555F3C84C530}" srcOrd="0" destOrd="3" presId="urn:microsoft.com/office/officeart/2018/5/layout/CenteredIconLabelDescriptionList"/>
    <dgm:cxn modelId="{4233E04A-71BC-47AD-B944-FF2356E44B40}" type="presOf" srcId="{F91F01DB-C092-4BEB-9E9C-3AFA7458B56E}" destId="{7B92343E-AB99-4F6D-9ADA-C67BD6AFE96A}" srcOrd="0" destOrd="1" presId="urn:microsoft.com/office/officeart/2018/5/layout/CenteredIconLabelDescriptionList"/>
    <dgm:cxn modelId="{DA75D080-2E80-4A44-9F1C-F1889C9F816E}" type="presOf" srcId="{A6EDCFCF-54B5-4257-8AE5-B8AAB093B6ED}" destId="{7B92343E-AB99-4F6D-9ADA-C67BD6AFE96A}" srcOrd="0" destOrd="2" presId="urn:microsoft.com/office/officeart/2018/5/layout/CenteredIconLabelDescriptionList"/>
    <dgm:cxn modelId="{F7B1B981-9B4F-45E1-BA6E-F6D8B6A27150}" srcId="{DA4AD807-B200-4277-8AE7-E0B5F06F8E9F}" destId="{27BD9014-9D62-4566-A43B-5EDB0333C10E}" srcOrd="2" destOrd="0" parTransId="{68928122-DAAF-4EB6-B234-75F1F491A6E5}" sibTransId="{1A6E5409-3BEE-45B6-9FBA-BD1ABD763BCC}"/>
    <dgm:cxn modelId="{5C240684-7B7F-49DD-9861-F654615F6228}" srcId="{1D4B43D2-AD4D-4943-AE24-99B129168224}" destId="{DA4AD807-B200-4277-8AE7-E0B5F06F8E9F}" srcOrd="0" destOrd="0" parTransId="{B43D2E68-CABD-4174-B70A-123D18D1237E}" sibTransId="{6545C0CB-5CF1-4F99-A347-20E13A56CDD9}"/>
    <dgm:cxn modelId="{65FE548F-959E-4F02-9458-9748F1D42805}" srcId="{DA4AD807-B200-4277-8AE7-E0B5F06F8E9F}" destId="{662F335F-2F35-4C4E-B6E3-C61268E1BE40}" srcOrd="3" destOrd="0" parTransId="{08B509D7-58C5-4F84-9085-267D497FDC1F}" sibTransId="{B1D83281-9F54-483C-A2F0-801AA559585C}"/>
    <dgm:cxn modelId="{4DC0B0AD-84D9-462A-990E-9D2A3CCD3FD6}" type="presOf" srcId="{C81CC1F2-DF05-4A32-AAC0-B9CC85F14E74}" destId="{D531111B-D4FD-41B1-A305-555F3C84C530}" srcOrd="0" destOrd="1" presId="urn:microsoft.com/office/officeart/2018/5/layout/CenteredIconLabelDescriptionList"/>
    <dgm:cxn modelId="{966F6CAE-05FD-46FF-B07B-0BACE90B517B}" type="presOf" srcId="{C2DA7325-742B-4403-9514-CE482A149848}" destId="{7B92343E-AB99-4F6D-9ADA-C67BD6AFE96A}" srcOrd="0" destOrd="0" presId="urn:microsoft.com/office/officeart/2018/5/layout/CenteredIconLabelDescriptionList"/>
    <dgm:cxn modelId="{1E6F2DB0-D35D-4777-8DFE-494B6E2AB292}" type="presOf" srcId="{1D4B43D2-AD4D-4943-AE24-99B129168224}" destId="{91E45F0C-88EE-44E0-8BC6-550404BBA118}" srcOrd="0" destOrd="0" presId="urn:microsoft.com/office/officeart/2018/5/layout/CenteredIconLabelDescriptionList"/>
    <dgm:cxn modelId="{172B74C1-2C8A-4710-9FAE-BCC6A78D06D5}" srcId="{247B1BB6-36A8-49EB-AB66-1F4143B05112}" destId="{A6EDCFCF-54B5-4257-8AE5-B8AAB093B6ED}" srcOrd="2" destOrd="0" parTransId="{4FEFD14D-F39E-4DD0-84ED-16EA0DE97936}" sibTransId="{155B5FC7-929A-4047-9B38-460D7B6942B9}"/>
    <dgm:cxn modelId="{74C1BDCC-D6CA-4974-B754-EA66410AD37E}" srcId="{1D4B43D2-AD4D-4943-AE24-99B129168224}" destId="{CF94CC1A-F1F2-46BB-B19D-E8D5C3776850}" srcOrd="1" destOrd="0" parTransId="{0FDF2A94-7B02-48D3-BF82-6DB3939318A6}" sibTransId="{29867D03-CE34-491A-B241-D91022770AFE}"/>
    <dgm:cxn modelId="{7185F1CD-AD69-4263-82F7-8E56446615C1}" srcId="{82739A62-4539-4CDA-B5C2-8611C0521DD9}" destId="{1D4B43D2-AD4D-4943-AE24-99B129168224}" srcOrd="1" destOrd="0" parTransId="{1A8210BD-1CE5-46B2-A924-26A1D9F197D7}" sibTransId="{79013328-6584-43A8-8A6C-94A6BC99BBBA}"/>
    <dgm:cxn modelId="{EFB7A2EC-96F7-464F-8BCA-E3F4A7E70CF9}" srcId="{DA4AD807-B200-4277-8AE7-E0B5F06F8E9F}" destId="{C81CC1F2-DF05-4A32-AAC0-B9CC85F14E74}" srcOrd="0" destOrd="0" parTransId="{EC1F38E3-0860-4DEA-B000-12D956A9ECB2}" sibTransId="{679C0642-26A4-4EAA-A19A-1B9DC59628DA}"/>
    <dgm:cxn modelId="{626FF7F8-B6EA-4C34-A7FA-14A244737F3B}" srcId="{247B1BB6-36A8-49EB-AB66-1F4143B05112}" destId="{F91F01DB-C092-4BEB-9E9C-3AFA7458B56E}" srcOrd="1" destOrd="0" parTransId="{B81AB400-9347-4FE8-B141-31DFF3C6DF3B}" sibTransId="{BE8C3A18-6964-4635-8C13-ABD1DF8D1100}"/>
    <dgm:cxn modelId="{79676669-B176-4B82-8FA9-0F2837A96815}" type="presParOf" srcId="{B7F7D7E3-0B6D-45E3-AA9D-C7C602F3C2ED}" destId="{DEB96F3F-B4F9-441B-BF83-C5C8E7FC80F4}" srcOrd="0" destOrd="0" presId="urn:microsoft.com/office/officeart/2018/5/layout/CenteredIconLabelDescriptionList"/>
    <dgm:cxn modelId="{0F4AA1A7-0B98-406F-ABA9-CDC46D275FEB}" type="presParOf" srcId="{DEB96F3F-B4F9-441B-BF83-C5C8E7FC80F4}" destId="{15B6A45C-2371-4C30-BB78-B60014591387}" srcOrd="0" destOrd="0" presId="urn:microsoft.com/office/officeart/2018/5/layout/CenteredIconLabelDescriptionList"/>
    <dgm:cxn modelId="{85E22D4C-4D21-4D09-B1CC-B023D96458BA}" type="presParOf" srcId="{DEB96F3F-B4F9-441B-BF83-C5C8E7FC80F4}" destId="{FF941C3B-34FB-498B-8F41-8B16CBF30AA5}" srcOrd="1" destOrd="0" presId="urn:microsoft.com/office/officeart/2018/5/layout/CenteredIconLabelDescriptionList"/>
    <dgm:cxn modelId="{76948163-DA64-4D6B-BB6E-BF4D56F63EB8}" type="presParOf" srcId="{DEB96F3F-B4F9-441B-BF83-C5C8E7FC80F4}" destId="{81CA8814-A575-4175-8A8C-0F3798BA5776}" srcOrd="2" destOrd="0" presId="urn:microsoft.com/office/officeart/2018/5/layout/CenteredIconLabelDescriptionList"/>
    <dgm:cxn modelId="{37BA6F96-165E-4F1B-AA32-27270184289D}" type="presParOf" srcId="{DEB96F3F-B4F9-441B-BF83-C5C8E7FC80F4}" destId="{4D88222C-A994-48F6-B060-54F01DA41108}" srcOrd="3" destOrd="0" presId="urn:microsoft.com/office/officeart/2018/5/layout/CenteredIconLabelDescriptionList"/>
    <dgm:cxn modelId="{A489F03F-E022-404D-ACAF-477233BAE7CF}" type="presParOf" srcId="{DEB96F3F-B4F9-441B-BF83-C5C8E7FC80F4}" destId="{7B92343E-AB99-4F6D-9ADA-C67BD6AFE96A}" srcOrd="4" destOrd="0" presId="urn:microsoft.com/office/officeart/2018/5/layout/CenteredIconLabelDescriptionList"/>
    <dgm:cxn modelId="{E95DD6FE-07B0-46A4-ACB0-D4DE51D71DA2}" type="presParOf" srcId="{B7F7D7E3-0B6D-45E3-AA9D-C7C602F3C2ED}" destId="{5D8A3475-DB97-44A7-9487-CB9F2101AE1F}" srcOrd="1" destOrd="0" presId="urn:microsoft.com/office/officeart/2018/5/layout/CenteredIconLabelDescriptionList"/>
    <dgm:cxn modelId="{F16281E2-05CE-4EEE-854A-5E97063F5A9F}" type="presParOf" srcId="{B7F7D7E3-0B6D-45E3-AA9D-C7C602F3C2ED}" destId="{472E270E-E048-4A62-A5EC-229610F881EB}" srcOrd="2" destOrd="0" presId="urn:microsoft.com/office/officeart/2018/5/layout/CenteredIconLabelDescriptionList"/>
    <dgm:cxn modelId="{0E43214D-705C-4369-B852-8D7D1B53B2BE}" type="presParOf" srcId="{472E270E-E048-4A62-A5EC-229610F881EB}" destId="{346C16CA-9C79-4AAD-B9BA-8D33910E605C}" srcOrd="0" destOrd="0" presId="urn:microsoft.com/office/officeart/2018/5/layout/CenteredIconLabelDescriptionList"/>
    <dgm:cxn modelId="{8D7AA5A5-050B-4865-BBC8-6F87983DCC14}" type="presParOf" srcId="{472E270E-E048-4A62-A5EC-229610F881EB}" destId="{12BB1278-39E3-4B28-95DE-F82D7BD896FA}" srcOrd="1" destOrd="0" presId="urn:microsoft.com/office/officeart/2018/5/layout/CenteredIconLabelDescriptionList"/>
    <dgm:cxn modelId="{C402FFA2-E884-40F1-8D18-A89C0F119FCC}" type="presParOf" srcId="{472E270E-E048-4A62-A5EC-229610F881EB}" destId="{91E45F0C-88EE-44E0-8BC6-550404BBA118}" srcOrd="2" destOrd="0" presId="urn:microsoft.com/office/officeart/2018/5/layout/CenteredIconLabelDescriptionList"/>
    <dgm:cxn modelId="{E58EF7A1-F47E-4B2F-B49E-51D134DF28BA}" type="presParOf" srcId="{472E270E-E048-4A62-A5EC-229610F881EB}" destId="{40EE81CF-F171-453D-8734-98AAB17C7D40}" srcOrd="3" destOrd="0" presId="urn:microsoft.com/office/officeart/2018/5/layout/CenteredIconLabelDescriptionList"/>
    <dgm:cxn modelId="{A96CBA7E-7DD2-47F0-8F65-A5CEFE8D870F}" type="presParOf" srcId="{472E270E-E048-4A62-A5EC-229610F881EB}" destId="{D531111B-D4FD-41B1-A305-555F3C84C530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14B8EA-755F-42DB-AE33-DAF5EFCFF730}" type="doc">
      <dgm:prSet loTypeId="urn:microsoft.com/office/officeart/2016/7/layout/LinearArrowProcessNumbered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1121CE7-FC33-433B-AEE3-EC12D72BE2B5}">
      <dgm:prSet/>
      <dgm:spPr/>
      <dgm:t>
        <a:bodyPr/>
        <a:lstStyle/>
        <a:p>
          <a:r>
            <a:rPr lang="en-US"/>
            <a:t>Secondary Prevention in Patients with Clinical ASCVD</a:t>
          </a:r>
        </a:p>
      </dgm:t>
    </dgm:pt>
    <dgm:pt modelId="{E6B6FCE9-2B2D-4B48-B5E8-031CB89FF5FC}" type="parTrans" cxnId="{F1FEAA3B-CC2F-4585-AC3C-23BD4A57C01D}">
      <dgm:prSet/>
      <dgm:spPr/>
      <dgm:t>
        <a:bodyPr/>
        <a:lstStyle/>
        <a:p>
          <a:endParaRPr lang="en-US"/>
        </a:p>
      </dgm:t>
    </dgm:pt>
    <dgm:pt modelId="{74539E84-8621-4DA5-8B98-FBA514B8C1B1}" type="sibTrans" cxnId="{F1FEAA3B-CC2F-4585-AC3C-23BD4A57C01D}">
      <dgm:prSet phldrT="1"/>
      <dgm:spPr/>
      <dgm:t>
        <a:bodyPr/>
        <a:lstStyle/>
        <a:p>
          <a:r>
            <a:rPr lang="en-US"/>
            <a:t>1</a:t>
          </a:r>
        </a:p>
      </dgm:t>
    </dgm:pt>
    <dgm:pt modelId="{87AC4025-3784-4369-980C-A5A77E67F2AA}">
      <dgm:prSet/>
      <dgm:spPr/>
      <dgm:t>
        <a:bodyPr/>
        <a:lstStyle/>
        <a:p>
          <a:r>
            <a:rPr lang="en-US" u="sng"/>
            <a:t>&gt;</a:t>
          </a:r>
          <a:r>
            <a:rPr lang="en-US"/>
            <a:t>75</a:t>
          </a:r>
        </a:p>
      </dgm:t>
    </dgm:pt>
    <dgm:pt modelId="{8EB2FA27-D44A-4C76-893F-CDDA94DDBE0A}" type="parTrans" cxnId="{89A69DE0-7E52-48A4-9100-FFF6F097D302}">
      <dgm:prSet/>
      <dgm:spPr/>
      <dgm:t>
        <a:bodyPr/>
        <a:lstStyle/>
        <a:p>
          <a:endParaRPr lang="en-US"/>
        </a:p>
      </dgm:t>
    </dgm:pt>
    <dgm:pt modelId="{C1F398B1-8F74-4029-AD03-7C8E3147C9F7}" type="sibTrans" cxnId="{89A69DE0-7E52-48A4-9100-FFF6F097D302}">
      <dgm:prSet/>
      <dgm:spPr/>
      <dgm:t>
        <a:bodyPr/>
        <a:lstStyle/>
        <a:p>
          <a:endParaRPr lang="en-US"/>
        </a:p>
      </dgm:t>
    </dgm:pt>
    <dgm:pt modelId="{81357CE9-E57D-43FC-A6F9-15D643B21BF0}">
      <dgm:prSet/>
      <dgm:spPr/>
      <dgm:t>
        <a:bodyPr/>
        <a:lstStyle/>
        <a:p>
          <a:r>
            <a:rPr lang="en-US"/>
            <a:t>&lt; 75</a:t>
          </a:r>
        </a:p>
      </dgm:t>
    </dgm:pt>
    <dgm:pt modelId="{15DB7710-B958-4CC2-9781-7087DA8DD46C}" type="parTrans" cxnId="{0D6763B6-DAE9-4B2F-B18C-4EFC57390173}">
      <dgm:prSet/>
      <dgm:spPr/>
      <dgm:t>
        <a:bodyPr/>
        <a:lstStyle/>
        <a:p>
          <a:endParaRPr lang="en-US"/>
        </a:p>
      </dgm:t>
    </dgm:pt>
    <dgm:pt modelId="{497BC7F6-9650-4A2B-B9B9-4479C47CCAB4}" type="sibTrans" cxnId="{0D6763B6-DAE9-4B2F-B18C-4EFC57390173}">
      <dgm:prSet/>
      <dgm:spPr/>
      <dgm:t>
        <a:bodyPr/>
        <a:lstStyle/>
        <a:p>
          <a:endParaRPr lang="en-US"/>
        </a:p>
      </dgm:t>
    </dgm:pt>
    <dgm:pt modelId="{451B7532-2036-40FC-B932-142078549909}">
      <dgm:prSet/>
      <dgm:spPr/>
      <dgm:t>
        <a:bodyPr/>
        <a:lstStyle/>
        <a:p>
          <a:r>
            <a:rPr lang="en-US"/>
            <a:t>Very HR ASCVD</a:t>
          </a:r>
        </a:p>
      </dgm:t>
    </dgm:pt>
    <dgm:pt modelId="{62E07AF6-60CC-486B-B77E-381AE154FF63}" type="parTrans" cxnId="{FBF70238-6B26-42E1-A7EB-8A6972537107}">
      <dgm:prSet/>
      <dgm:spPr/>
      <dgm:t>
        <a:bodyPr/>
        <a:lstStyle/>
        <a:p>
          <a:endParaRPr lang="en-US"/>
        </a:p>
      </dgm:t>
    </dgm:pt>
    <dgm:pt modelId="{11713313-4208-4363-B0AC-A592FDC07B75}" type="sibTrans" cxnId="{FBF70238-6B26-42E1-A7EB-8A6972537107}">
      <dgm:prSet/>
      <dgm:spPr/>
      <dgm:t>
        <a:bodyPr/>
        <a:lstStyle/>
        <a:p>
          <a:endParaRPr lang="en-US"/>
        </a:p>
      </dgm:t>
    </dgm:pt>
    <dgm:pt modelId="{825B94FA-33E5-4C76-A55D-7394375BFE96}">
      <dgm:prSet/>
      <dgm:spPr/>
      <dgm:t>
        <a:bodyPr/>
        <a:lstStyle/>
        <a:p>
          <a:r>
            <a:rPr lang="en-US"/>
            <a:t>Severe Hypercholesterolemia </a:t>
          </a:r>
        </a:p>
      </dgm:t>
    </dgm:pt>
    <dgm:pt modelId="{97DD1CA0-D593-4A4F-BA66-F453EAD1CAAD}" type="parTrans" cxnId="{72D9941B-8B0A-48DF-A96A-8057F6FA1DFE}">
      <dgm:prSet/>
      <dgm:spPr/>
      <dgm:t>
        <a:bodyPr/>
        <a:lstStyle/>
        <a:p>
          <a:endParaRPr lang="en-US"/>
        </a:p>
      </dgm:t>
    </dgm:pt>
    <dgm:pt modelId="{3A36B38D-03CA-4CF9-99E7-73A8E6C204A3}" type="sibTrans" cxnId="{72D9941B-8B0A-48DF-A96A-8057F6FA1DFE}">
      <dgm:prSet phldrT="2"/>
      <dgm:spPr/>
      <dgm:t>
        <a:bodyPr/>
        <a:lstStyle/>
        <a:p>
          <a:r>
            <a:rPr lang="en-US"/>
            <a:t>2</a:t>
          </a:r>
        </a:p>
      </dgm:t>
    </dgm:pt>
    <dgm:pt modelId="{480EAAB0-4908-4163-ABB2-CCFE003B9E2B}">
      <dgm:prSet/>
      <dgm:spPr/>
      <dgm:t>
        <a:bodyPr/>
        <a:lstStyle/>
        <a:p>
          <a:r>
            <a:rPr lang="en-US"/>
            <a:t>LDL </a:t>
          </a:r>
          <a:r>
            <a:rPr lang="en-US" u="sng"/>
            <a:t>&gt;</a:t>
          </a:r>
          <a:r>
            <a:rPr lang="en-US"/>
            <a:t> 190</a:t>
          </a:r>
        </a:p>
      </dgm:t>
    </dgm:pt>
    <dgm:pt modelId="{AC5F2B3C-90A6-489A-9895-366E236D7082}" type="parTrans" cxnId="{39C6849E-19D2-43DC-958B-1496EF37A76E}">
      <dgm:prSet/>
      <dgm:spPr/>
      <dgm:t>
        <a:bodyPr/>
        <a:lstStyle/>
        <a:p>
          <a:endParaRPr lang="en-US"/>
        </a:p>
      </dgm:t>
    </dgm:pt>
    <dgm:pt modelId="{D413AD7B-D151-49BD-BBD7-DC77BB6DCEF8}" type="sibTrans" cxnId="{39C6849E-19D2-43DC-958B-1496EF37A76E}">
      <dgm:prSet/>
      <dgm:spPr/>
      <dgm:t>
        <a:bodyPr/>
        <a:lstStyle/>
        <a:p>
          <a:endParaRPr lang="en-US"/>
        </a:p>
      </dgm:t>
    </dgm:pt>
    <dgm:pt modelId="{D637DA3A-7CE3-443B-8405-1BECE6F7C14F}">
      <dgm:prSet/>
      <dgm:spPr/>
      <dgm:t>
        <a:bodyPr/>
        <a:lstStyle/>
        <a:p>
          <a:r>
            <a:rPr lang="en-US"/>
            <a:t>LDL </a:t>
          </a:r>
          <a:r>
            <a:rPr lang="en-US" u="sng"/>
            <a:t>&gt;</a:t>
          </a:r>
          <a:r>
            <a:rPr lang="en-US"/>
            <a:t>100 on tx</a:t>
          </a:r>
        </a:p>
      </dgm:t>
    </dgm:pt>
    <dgm:pt modelId="{061122A1-AF35-49D9-B669-6D7A3D8A8D53}" type="parTrans" cxnId="{FBDA4A50-4E53-42AA-B01B-B4BEAD625DF1}">
      <dgm:prSet/>
      <dgm:spPr/>
      <dgm:t>
        <a:bodyPr/>
        <a:lstStyle/>
        <a:p>
          <a:endParaRPr lang="en-US"/>
        </a:p>
      </dgm:t>
    </dgm:pt>
    <dgm:pt modelId="{33D6F441-711F-4268-B666-58E9ADCA089B}" type="sibTrans" cxnId="{FBDA4A50-4E53-42AA-B01B-B4BEAD625DF1}">
      <dgm:prSet/>
      <dgm:spPr/>
      <dgm:t>
        <a:bodyPr/>
        <a:lstStyle/>
        <a:p>
          <a:endParaRPr lang="en-US"/>
        </a:p>
      </dgm:t>
    </dgm:pt>
    <dgm:pt modelId="{25BAC252-063F-471B-A7F1-2B59D0369DDC}">
      <dgm:prSet/>
      <dgm:spPr/>
      <dgm:t>
        <a:bodyPr/>
        <a:lstStyle/>
        <a:p>
          <a:r>
            <a:rPr lang="en-US"/>
            <a:t>FH</a:t>
          </a:r>
        </a:p>
      </dgm:t>
    </dgm:pt>
    <dgm:pt modelId="{4A1FB1AC-323F-4B2A-B935-7620D6F98CCB}" type="parTrans" cxnId="{550EE800-3E79-4BFD-9B63-8890535C3B69}">
      <dgm:prSet/>
      <dgm:spPr/>
      <dgm:t>
        <a:bodyPr/>
        <a:lstStyle/>
        <a:p>
          <a:endParaRPr lang="en-US"/>
        </a:p>
      </dgm:t>
    </dgm:pt>
    <dgm:pt modelId="{15A790F1-D547-4309-B0E8-4D5E7D7C80DC}" type="sibTrans" cxnId="{550EE800-3E79-4BFD-9B63-8890535C3B69}">
      <dgm:prSet/>
      <dgm:spPr/>
      <dgm:t>
        <a:bodyPr/>
        <a:lstStyle/>
        <a:p>
          <a:endParaRPr lang="en-US"/>
        </a:p>
      </dgm:t>
    </dgm:pt>
    <dgm:pt modelId="{51DAF0B4-CF0D-41E5-8648-73C88C1E8207}">
      <dgm:prSet/>
      <dgm:spPr/>
      <dgm:t>
        <a:bodyPr/>
        <a:lstStyle/>
        <a:p>
          <a:r>
            <a:rPr lang="en-US"/>
            <a:t>Diabetes Mellitus</a:t>
          </a:r>
        </a:p>
      </dgm:t>
    </dgm:pt>
    <dgm:pt modelId="{8CEDBC31-A77B-4CD7-8BFB-533D13082C25}" type="parTrans" cxnId="{B6736F4D-9D91-43DC-9C59-84A22561D00A}">
      <dgm:prSet/>
      <dgm:spPr/>
      <dgm:t>
        <a:bodyPr/>
        <a:lstStyle/>
        <a:p>
          <a:endParaRPr lang="en-US"/>
        </a:p>
      </dgm:t>
    </dgm:pt>
    <dgm:pt modelId="{F437665C-273C-4A64-BAD6-876EC4E9DA8D}" type="sibTrans" cxnId="{B6736F4D-9D91-43DC-9C59-84A22561D00A}">
      <dgm:prSet phldrT="3"/>
      <dgm:spPr/>
      <dgm:t>
        <a:bodyPr/>
        <a:lstStyle/>
        <a:p>
          <a:r>
            <a:rPr lang="en-US"/>
            <a:t>3</a:t>
          </a:r>
        </a:p>
      </dgm:t>
    </dgm:pt>
    <dgm:pt modelId="{1D195B9D-3103-4C6E-AA0F-AFC4F9265ABB}">
      <dgm:prSet/>
      <dgm:spPr/>
      <dgm:t>
        <a:bodyPr/>
        <a:lstStyle/>
        <a:p>
          <a:r>
            <a:rPr lang="en-US"/>
            <a:t>DM-Specific REFs</a:t>
          </a:r>
        </a:p>
      </dgm:t>
    </dgm:pt>
    <dgm:pt modelId="{71FC6A4C-15C3-48C3-BD26-97FC8AE6667A}" type="parTrans" cxnId="{783BDDC6-026B-4285-B07D-A3395E3FBE87}">
      <dgm:prSet/>
      <dgm:spPr/>
      <dgm:t>
        <a:bodyPr/>
        <a:lstStyle/>
        <a:p>
          <a:endParaRPr lang="en-US"/>
        </a:p>
      </dgm:t>
    </dgm:pt>
    <dgm:pt modelId="{0DFBE260-5169-4C51-A5F2-236A6D8C9BCA}" type="sibTrans" cxnId="{783BDDC6-026B-4285-B07D-A3395E3FBE87}">
      <dgm:prSet/>
      <dgm:spPr/>
      <dgm:t>
        <a:bodyPr/>
        <a:lstStyle/>
        <a:p>
          <a:endParaRPr lang="en-US"/>
        </a:p>
      </dgm:t>
    </dgm:pt>
    <dgm:pt modelId="{7A0190E0-11C0-49D8-A190-E2C779F56D3C}">
      <dgm:prSet/>
      <dgm:spPr/>
      <dgm:t>
        <a:bodyPr/>
        <a:lstStyle/>
        <a:p>
          <a:r>
            <a:rPr lang="en-US"/>
            <a:t>Primary Prevention Over Lifespan</a:t>
          </a:r>
        </a:p>
      </dgm:t>
    </dgm:pt>
    <dgm:pt modelId="{6499AA56-21FB-482B-BFAA-4192BB7D8F76}" type="parTrans" cxnId="{4CB9DAED-7E6B-488B-B1DA-0F28323CAB3E}">
      <dgm:prSet/>
      <dgm:spPr/>
      <dgm:t>
        <a:bodyPr/>
        <a:lstStyle/>
        <a:p>
          <a:endParaRPr lang="en-US"/>
        </a:p>
      </dgm:t>
    </dgm:pt>
    <dgm:pt modelId="{83F85478-ABC7-4BAD-9010-5B5B1DE47672}" type="sibTrans" cxnId="{4CB9DAED-7E6B-488B-B1DA-0F28323CAB3E}">
      <dgm:prSet phldrT="4"/>
      <dgm:spPr/>
      <dgm:t>
        <a:bodyPr/>
        <a:lstStyle/>
        <a:p>
          <a:r>
            <a:rPr lang="en-US"/>
            <a:t>4</a:t>
          </a:r>
        </a:p>
      </dgm:t>
    </dgm:pt>
    <dgm:pt modelId="{3C254DDE-534F-4085-893B-507FFB2BCA07}">
      <dgm:prSet/>
      <dgm:spPr/>
      <dgm:t>
        <a:bodyPr/>
        <a:lstStyle/>
        <a:p>
          <a:r>
            <a:rPr lang="en-US"/>
            <a:t>PCE (40-75)</a:t>
          </a:r>
        </a:p>
      </dgm:t>
    </dgm:pt>
    <dgm:pt modelId="{CA12E81E-92FD-416E-9E9F-47464F1E9370}" type="parTrans" cxnId="{1E40F916-7748-4297-BFA9-CE8A7A027C9D}">
      <dgm:prSet/>
      <dgm:spPr/>
      <dgm:t>
        <a:bodyPr/>
        <a:lstStyle/>
        <a:p>
          <a:endParaRPr lang="en-US"/>
        </a:p>
      </dgm:t>
    </dgm:pt>
    <dgm:pt modelId="{8693BB43-068B-4B7C-90A8-AD9AB6B8FBE4}" type="sibTrans" cxnId="{1E40F916-7748-4297-BFA9-CE8A7A027C9D}">
      <dgm:prSet/>
      <dgm:spPr/>
      <dgm:t>
        <a:bodyPr/>
        <a:lstStyle/>
        <a:p>
          <a:endParaRPr lang="en-US"/>
        </a:p>
      </dgm:t>
    </dgm:pt>
    <dgm:pt modelId="{599B8121-8E52-405D-B2C1-890582506207}">
      <dgm:prSet/>
      <dgm:spPr/>
      <dgm:t>
        <a:bodyPr/>
        <a:lstStyle/>
        <a:p>
          <a:r>
            <a:rPr lang="en-US"/>
            <a:t>ASCVD REFs</a:t>
          </a:r>
        </a:p>
      </dgm:t>
    </dgm:pt>
    <dgm:pt modelId="{FA6064A9-F41E-4093-BFA8-35BCD4715978}" type="parTrans" cxnId="{6AFD5615-886C-419B-8AD7-EFD8B28D63FA}">
      <dgm:prSet/>
      <dgm:spPr/>
      <dgm:t>
        <a:bodyPr/>
        <a:lstStyle/>
        <a:p>
          <a:endParaRPr lang="en-US"/>
        </a:p>
      </dgm:t>
    </dgm:pt>
    <dgm:pt modelId="{DDF607DE-6580-4FE0-83AA-E86A7452A162}" type="sibTrans" cxnId="{6AFD5615-886C-419B-8AD7-EFD8B28D63FA}">
      <dgm:prSet/>
      <dgm:spPr/>
      <dgm:t>
        <a:bodyPr/>
        <a:lstStyle/>
        <a:p>
          <a:endParaRPr lang="en-US"/>
        </a:p>
      </dgm:t>
    </dgm:pt>
    <dgm:pt modelId="{A6351706-6CF1-4465-BEF8-BEC099120ADF}">
      <dgm:prSet/>
      <dgm:spPr/>
      <dgm:t>
        <a:bodyPr/>
        <a:lstStyle/>
        <a:p>
          <a:r>
            <a:rPr lang="en-US"/>
            <a:t>CAC</a:t>
          </a:r>
        </a:p>
      </dgm:t>
    </dgm:pt>
    <dgm:pt modelId="{52FA352E-44CF-43F0-AB4E-F61BDE4D46C0}" type="parTrans" cxnId="{5800EAFE-3818-4BA6-B13C-419226355CB1}">
      <dgm:prSet/>
      <dgm:spPr/>
      <dgm:t>
        <a:bodyPr/>
        <a:lstStyle/>
        <a:p>
          <a:endParaRPr lang="en-US"/>
        </a:p>
      </dgm:t>
    </dgm:pt>
    <dgm:pt modelId="{48CC1571-D122-4983-91BC-5FE184475210}" type="sibTrans" cxnId="{5800EAFE-3818-4BA6-B13C-419226355CB1}">
      <dgm:prSet/>
      <dgm:spPr/>
      <dgm:t>
        <a:bodyPr/>
        <a:lstStyle/>
        <a:p>
          <a:endParaRPr lang="en-US"/>
        </a:p>
      </dgm:t>
    </dgm:pt>
    <dgm:pt modelId="{61AA18E7-4AE2-42DE-AE9F-83657F226D52}" type="pres">
      <dgm:prSet presAssocID="{8B14B8EA-755F-42DB-AE33-DAF5EFCFF730}" presName="linearFlow" presStyleCnt="0">
        <dgm:presLayoutVars>
          <dgm:dir/>
          <dgm:animLvl val="lvl"/>
          <dgm:resizeHandles val="exact"/>
        </dgm:presLayoutVars>
      </dgm:prSet>
      <dgm:spPr/>
    </dgm:pt>
    <dgm:pt modelId="{127A27AC-DA91-48A2-A67C-3015E5C38690}" type="pres">
      <dgm:prSet presAssocID="{D1121CE7-FC33-433B-AEE3-EC12D72BE2B5}" presName="compositeNode" presStyleCnt="0"/>
      <dgm:spPr/>
    </dgm:pt>
    <dgm:pt modelId="{66C23E5F-F188-45DF-A968-D652BB41B16B}" type="pres">
      <dgm:prSet presAssocID="{D1121CE7-FC33-433B-AEE3-EC12D72BE2B5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D8568EC9-D1CF-450D-9E98-23E8290BF080}" type="pres">
      <dgm:prSet presAssocID="{D1121CE7-FC33-433B-AEE3-EC12D72BE2B5}" presName="parSh" presStyleCnt="0"/>
      <dgm:spPr/>
    </dgm:pt>
    <dgm:pt modelId="{E7F75FD3-71A1-4CC6-9F25-5637DA50EA9F}" type="pres">
      <dgm:prSet presAssocID="{D1121CE7-FC33-433B-AEE3-EC12D72BE2B5}" presName="lineNode" presStyleLbl="alignAccFollowNode1" presStyleIdx="0" presStyleCnt="12"/>
      <dgm:spPr/>
    </dgm:pt>
    <dgm:pt modelId="{005C80B3-8B90-491A-8466-211F66B9544F}" type="pres">
      <dgm:prSet presAssocID="{D1121CE7-FC33-433B-AEE3-EC12D72BE2B5}" presName="lineArrowNode" presStyleLbl="alignAccFollowNode1" presStyleIdx="1" presStyleCnt="12"/>
      <dgm:spPr/>
    </dgm:pt>
    <dgm:pt modelId="{C41F9C44-94E7-4BA3-AFF3-8FD0C7AF82DC}" type="pres">
      <dgm:prSet presAssocID="{74539E84-8621-4DA5-8B98-FBA514B8C1B1}" presName="sibTransNodeCircle" presStyleLbl="alignNode1" presStyleIdx="0" presStyleCnt="4">
        <dgm:presLayoutVars>
          <dgm:chMax val="0"/>
          <dgm:bulletEnabled/>
        </dgm:presLayoutVars>
      </dgm:prSet>
      <dgm:spPr/>
    </dgm:pt>
    <dgm:pt modelId="{5D39E7FC-A024-48AC-9805-F2CE032CD4DA}" type="pres">
      <dgm:prSet presAssocID="{74539E84-8621-4DA5-8B98-FBA514B8C1B1}" presName="spacerBetweenCircleAndCallout" presStyleCnt="0">
        <dgm:presLayoutVars/>
      </dgm:prSet>
      <dgm:spPr/>
    </dgm:pt>
    <dgm:pt modelId="{BE252F23-36B1-4CA4-AABD-C817EF12BD90}" type="pres">
      <dgm:prSet presAssocID="{D1121CE7-FC33-433B-AEE3-EC12D72BE2B5}" presName="nodeText" presStyleLbl="alignAccFollowNode1" presStyleIdx="2" presStyleCnt="12">
        <dgm:presLayoutVars>
          <dgm:bulletEnabled val="1"/>
        </dgm:presLayoutVars>
      </dgm:prSet>
      <dgm:spPr/>
    </dgm:pt>
    <dgm:pt modelId="{AA7814FB-8824-4894-96A7-892663091376}" type="pres">
      <dgm:prSet presAssocID="{74539E84-8621-4DA5-8B98-FBA514B8C1B1}" presName="sibTransComposite" presStyleCnt="0"/>
      <dgm:spPr/>
    </dgm:pt>
    <dgm:pt modelId="{CAA6558C-91CC-403D-8D30-859A82CE9FF7}" type="pres">
      <dgm:prSet presAssocID="{825B94FA-33E5-4C76-A55D-7394375BFE96}" presName="compositeNode" presStyleCnt="0"/>
      <dgm:spPr/>
    </dgm:pt>
    <dgm:pt modelId="{87581FC0-DB05-475A-8733-F51B80A76BB8}" type="pres">
      <dgm:prSet presAssocID="{825B94FA-33E5-4C76-A55D-7394375BFE96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38676947-0C3A-48B5-9060-B9DA84A70C75}" type="pres">
      <dgm:prSet presAssocID="{825B94FA-33E5-4C76-A55D-7394375BFE96}" presName="parSh" presStyleCnt="0"/>
      <dgm:spPr/>
    </dgm:pt>
    <dgm:pt modelId="{847704DC-92A2-494E-B692-45079740AE72}" type="pres">
      <dgm:prSet presAssocID="{825B94FA-33E5-4C76-A55D-7394375BFE96}" presName="lineNode" presStyleLbl="alignAccFollowNode1" presStyleIdx="3" presStyleCnt="12"/>
      <dgm:spPr/>
    </dgm:pt>
    <dgm:pt modelId="{6C1586AB-89A7-46A3-884E-A101ED15CE97}" type="pres">
      <dgm:prSet presAssocID="{825B94FA-33E5-4C76-A55D-7394375BFE96}" presName="lineArrowNode" presStyleLbl="alignAccFollowNode1" presStyleIdx="4" presStyleCnt="12"/>
      <dgm:spPr/>
    </dgm:pt>
    <dgm:pt modelId="{8A577A1C-4F91-441A-B39A-35D856841F10}" type="pres">
      <dgm:prSet presAssocID="{3A36B38D-03CA-4CF9-99E7-73A8E6C204A3}" presName="sibTransNodeCircle" presStyleLbl="alignNode1" presStyleIdx="1" presStyleCnt="4">
        <dgm:presLayoutVars>
          <dgm:chMax val="0"/>
          <dgm:bulletEnabled/>
        </dgm:presLayoutVars>
      </dgm:prSet>
      <dgm:spPr/>
    </dgm:pt>
    <dgm:pt modelId="{3C15BCA1-1886-46AC-BB42-68B7D0478E8E}" type="pres">
      <dgm:prSet presAssocID="{3A36B38D-03CA-4CF9-99E7-73A8E6C204A3}" presName="spacerBetweenCircleAndCallout" presStyleCnt="0">
        <dgm:presLayoutVars/>
      </dgm:prSet>
      <dgm:spPr/>
    </dgm:pt>
    <dgm:pt modelId="{5608903F-2BDF-4568-A944-023AC45EB249}" type="pres">
      <dgm:prSet presAssocID="{825B94FA-33E5-4C76-A55D-7394375BFE96}" presName="nodeText" presStyleLbl="alignAccFollowNode1" presStyleIdx="5" presStyleCnt="12">
        <dgm:presLayoutVars>
          <dgm:bulletEnabled val="1"/>
        </dgm:presLayoutVars>
      </dgm:prSet>
      <dgm:spPr/>
    </dgm:pt>
    <dgm:pt modelId="{BBEAA733-E5C7-4F0D-8B91-B623B10868D1}" type="pres">
      <dgm:prSet presAssocID="{3A36B38D-03CA-4CF9-99E7-73A8E6C204A3}" presName="sibTransComposite" presStyleCnt="0"/>
      <dgm:spPr/>
    </dgm:pt>
    <dgm:pt modelId="{B1712F2D-1652-44E9-9669-8C8624E82A5F}" type="pres">
      <dgm:prSet presAssocID="{51DAF0B4-CF0D-41E5-8648-73C88C1E8207}" presName="compositeNode" presStyleCnt="0"/>
      <dgm:spPr/>
    </dgm:pt>
    <dgm:pt modelId="{83F1B96B-A84A-46C6-AE1C-E8009EA41B4E}" type="pres">
      <dgm:prSet presAssocID="{51DAF0B4-CF0D-41E5-8648-73C88C1E8207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B2717A6-0E7E-4FAC-9736-DE6EF6EE0453}" type="pres">
      <dgm:prSet presAssocID="{51DAF0B4-CF0D-41E5-8648-73C88C1E8207}" presName="parSh" presStyleCnt="0"/>
      <dgm:spPr/>
    </dgm:pt>
    <dgm:pt modelId="{472DE401-954E-4C2D-B193-D30FD0BECACE}" type="pres">
      <dgm:prSet presAssocID="{51DAF0B4-CF0D-41E5-8648-73C88C1E8207}" presName="lineNode" presStyleLbl="alignAccFollowNode1" presStyleIdx="6" presStyleCnt="12"/>
      <dgm:spPr/>
    </dgm:pt>
    <dgm:pt modelId="{506559B8-4762-43C8-B6DB-F5CBB23BDF8E}" type="pres">
      <dgm:prSet presAssocID="{51DAF0B4-CF0D-41E5-8648-73C88C1E8207}" presName="lineArrowNode" presStyleLbl="alignAccFollowNode1" presStyleIdx="7" presStyleCnt="12"/>
      <dgm:spPr/>
    </dgm:pt>
    <dgm:pt modelId="{9ECE0C4B-16D7-4CCB-AA20-66673EE8047C}" type="pres">
      <dgm:prSet presAssocID="{F437665C-273C-4A64-BAD6-876EC4E9DA8D}" presName="sibTransNodeCircle" presStyleLbl="alignNode1" presStyleIdx="2" presStyleCnt="4">
        <dgm:presLayoutVars>
          <dgm:chMax val="0"/>
          <dgm:bulletEnabled/>
        </dgm:presLayoutVars>
      </dgm:prSet>
      <dgm:spPr/>
    </dgm:pt>
    <dgm:pt modelId="{E07591BA-6C14-4D6C-961C-6F0254B6F6C4}" type="pres">
      <dgm:prSet presAssocID="{F437665C-273C-4A64-BAD6-876EC4E9DA8D}" presName="spacerBetweenCircleAndCallout" presStyleCnt="0">
        <dgm:presLayoutVars/>
      </dgm:prSet>
      <dgm:spPr/>
    </dgm:pt>
    <dgm:pt modelId="{C6CE0848-5B89-490E-B0B2-B35C7DB8D252}" type="pres">
      <dgm:prSet presAssocID="{51DAF0B4-CF0D-41E5-8648-73C88C1E8207}" presName="nodeText" presStyleLbl="alignAccFollowNode1" presStyleIdx="8" presStyleCnt="12">
        <dgm:presLayoutVars>
          <dgm:bulletEnabled val="1"/>
        </dgm:presLayoutVars>
      </dgm:prSet>
      <dgm:spPr/>
    </dgm:pt>
    <dgm:pt modelId="{2566237B-25EC-4FD8-AAA0-34514DDD55B2}" type="pres">
      <dgm:prSet presAssocID="{F437665C-273C-4A64-BAD6-876EC4E9DA8D}" presName="sibTransComposite" presStyleCnt="0"/>
      <dgm:spPr/>
    </dgm:pt>
    <dgm:pt modelId="{9A9572B9-7EE0-4AE7-9E43-B64CBE50F379}" type="pres">
      <dgm:prSet presAssocID="{7A0190E0-11C0-49D8-A190-E2C779F56D3C}" presName="compositeNode" presStyleCnt="0"/>
      <dgm:spPr/>
    </dgm:pt>
    <dgm:pt modelId="{E8FAB804-B791-4F1E-BD30-04ED946D33A4}" type="pres">
      <dgm:prSet presAssocID="{7A0190E0-11C0-49D8-A190-E2C779F56D3C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3C1913C-413C-4423-A267-673A7860CED4}" type="pres">
      <dgm:prSet presAssocID="{7A0190E0-11C0-49D8-A190-E2C779F56D3C}" presName="parSh" presStyleCnt="0"/>
      <dgm:spPr/>
    </dgm:pt>
    <dgm:pt modelId="{5DA78C40-29C6-460D-92DE-3F64803B273E}" type="pres">
      <dgm:prSet presAssocID="{7A0190E0-11C0-49D8-A190-E2C779F56D3C}" presName="lineNode" presStyleLbl="alignAccFollowNode1" presStyleIdx="9" presStyleCnt="12"/>
      <dgm:spPr/>
    </dgm:pt>
    <dgm:pt modelId="{77AC00F0-BB7F-475A-AD1E-F7F0A00E2DEC}" type="pres">
      <dgm:prSet presAssocID="{7A0190E0-11C0-49D8-A190-E2C779F56D3C}" presName="lineArrowNode" presStyleLbl="alignAccFollowNode1" presStyleIdx="10" presStyleCnt="12"/>
      <dgm:spPr/>
    </dgm:pt>
    <dgm:pt modelId="{B1E9A45C-D27E-46AC-9474-7066B46D8D54}" type="pres">
      <dgm:prSet presAssocID="{83F85478-ABC7-4BAD-9010-5B5B1DE47672}" presName="sibTransNodeCircle" presStyleLbl="alignNode1" presStyleIdx="3" presStyleCnt="4">
        <dgm:presLayoutVars>
          <dgm:chMax val="0"/>
          <dgm:bulletEnabled/>
        </dgm:presLayoutVars>
      </dgm:prSet>
      <dgm:spPr/>
    </dgm:pt>
    <dgm:pt modelId="{81F08713-2DCC-4A4E-8306-A5A7282350C2}" type="pres">
      <dgm:prSet presAssocID="{83F85478-ABC7-4BAD-9010-5B5B1DE47672}" presName="spacerBetweenCircleAndCallout" presStyleCnt="0">
        <dgm:presLayoutVars/>
      </dgm:prSet>
      <dgm:spPr/>
    </dgm:pt>
    <dgm:pt modelId="{E1934EA2-FA3E-40ED-AE94-CB7356B2CB2C}" type="pres">
      <dgm:prSet presAssocID="{7A0190E0-11C0-49D8-A190-E2C779F56D3C}" presName="nodeText" presStyleLbl="alignAccFollowNode1" presStyleIdx="11" presStyleCnt="12">
        <dgm:presLayoutVars>
          <dgm:bulletEnabled val="1"/>
        </dgm:presLayoutVars>
      </dgm:prSet>
      <dgm:spPr/>
    </dgm:pt>
  </dgm:ptLst>
  <dgm:cxnLst>
    <dgm:cxn modelId="{550EE800-3E79-4BFD-9B63-8890535C3B69}" srcId="{825B94FA-33E5-4C76-A55D-7394375BFE96}" destId="{25BAC252-063F-471B-A7F1-2B59D0369DDC}" srcOrd="2" destOrd="0" parTransId="{4A1FB1AC-323F-4B2A-B935-7620D6F98CCB}" sibTransId="{15A790F1-D547-4309-B0E8-4D5E7D7C80DC}"/>
    <dgm:cxn modelId="{6AFD5615-886C-419B-8AD7-EFD8B28D63FA}" srcId="{7A0190E0-11C0-49D8-A190-E2C779F56D3C}" destId="{599B8121-8E52-405D-B2C1-890582506207}" srcOrd="1" destOrd="0" parTransId="{FA6064A9-F41E-4093-BFA8-35BCD4715978}" sibTransId="{DDF607DE-6580-4FE0-83AA-E86A7452A162}"/>
    <dgm:cxn modelId="{1E40F916-7748-4297-BFA9-CE8A7A027C9D}" srcId="{7A0190E0-11C0-49D8-A190-E2C779F56D3C}" destId="{3C254DDE-534F-4085-893B-507FFB2BCA07}" srcOrd="0" destOrd="0" parTransId="{CA12E81E-92FD-416E-9E9F-47464F1E9370}" sibTransId="{8693BB43-068B-4B7C-90A8-AD9AB6B8FBE4}"/>
    <dgm:cxn modelId="{72D9941B-8B0A-48DF-A96A-8057F6FA1DFE}" srcId="{8B14B8EA-755F-42DB-AE33-DAF5EFCFF730}" destId="{825B94FA-33E5-4C76-A55D-7394375BFE96}" srcOrd="1" destOrd="0" parTransId="{97DD1CA0-D593-4A4F-BA66-F453EAD1CAAD}" sibTransId="{3A36B38D-03CA-4CF9-99E7-73A8E6C204A3}"/>
    <dgm:cxn modelId="{DA960523-B16E-435B-B30D-7CB448ED8D01}" type="presOf" srcId="{8B14B8EA-755F-42DB-AE33-DAF5EFCFF730}" destId="{61AA18E7-4AE2-42DE-AE9F-83657F226D52}" srcOrd="0" destOrd="0" presId="urn:microsoft.com/office/officeart/2016/7/layout/LinearArrowProcessNumbered"/>
    <dgm:cxn modelId="{5A1DD827-1F04-4573-BF1F-579659516A22}" type="presOf" srcId="{3C254DDE-534F-4085-893B-507FFB2BCA07}" destId="{E1934EA2-FA3E-40ED-AE94-CB7356B2CB2C}" srcOrd="0" destOrd="1" presId="urn:microsoft.com/office/officeart/2016/7/layout/LinearArrowProcessNumbered"/>
    <dgm:cxn modelId="{FBF70238-6B26-42E1-A7EB-8A6972537107}" srcId="{D1121CE7-FC33-433B-AEE3-EC12D72BE2B5}" destId="{451B7532-2036-40FC-B932-142078549909}" srcOrd="2" destOrd="0" parTransId="{62E07AF6-60CC-486B-B77E-381AE154FF63}" sibTransId="{11713313-4208-4363-B0AC-A592FDC07B75}"/>
    <dgm:cxn modelId="{F1FEAA3B-CC2F-4585-AC3C-23BD4A57C01D}" srcId="{8B14B8EA-755F-42DB-AE33-DAF5EFCFF730}" destId="{D1121CE7-FC33-433B-AEE3-EC12D72BE2B5}" srcOrd="0" destOrd="0" parTransId="{E6B6FCE9-2B2D-4B48-B5E8-031CB89FF5FC}" sibTransId="{74539E84-8621-4DA5-8B98-FBA514B8C1B1}"/>
    <dgm:cxn modelId="{C479213E-5215-4853-99BB-D4493AE8E590}" type="presOf" srcId="{451B7532-2036-40FC-B932-142078549909}" destId="{BE252F23-36B1-4CA4-AABD-C817EF12BD90}" srcOrd="0" destOrd="3" presId="urn:microsoft.com/office/officeart/2016/7/layout/LinearArrowProcessNumbered"/>
    <dgm:cxn modelId="{C8DEAE66-FDD8-4BE6-94E5-AB20783A3F05}" type="presOf" srcId="{81357CE9-E57D-43FC-A6F9-15D643B21BF0}" destId="{BE252F23-36B1-4CA4-AABD-C817EF12BD90}" srcOrd="0" destOrd="2" presId="urn:microsoft.com/office/officeart/2016/7/layout/LinearArrowProcessNumbered"/>
    <dgm:cxn modelId="{B6736F4D-9D91-43DC-9C59-84A22561D00A}" srcId="{8B14B8EA-755F-42DB-AE33-DAF5EFCFF730}" destId="{51DAF0B4-CF0D-41E5-8648-73C88C1E8207}" srcOrd="2" destOrd="0" parTransId="{8CEDBC31-A77B-4CD7-8BFB-533D13082C25}" sibTransId="{F437665C-273C-4A64-BAD6-876EC4E9DA8D}"/>
    <dgm:cxn modelId="{FBDA4A50-4E53-42AA-B01B-B4BEAD625DF1}" srcId="{825B94FA-33E5-4C76-A55D-7394375BFE96}" destId="{D637DA3A-7CE3-443B-8405-1BECE6F7C14F}" srcOrd="1" destOrd="0" parTransId="{061122A1-AF35-49D9-B669-6D7A3D8A8D53}" sibTransId="{33D6F441-711F-4268-B666-58E9ADCA089B}"/>
    <dgm:cxn modelId="{0E86AC8E-6EC5-4C55-BFB7-08615A5BE7E6}" type="presOf" srcId="{74539E84-8621-4DA5-8B98-FBA514B8C1B1}" destId="{C41F9C44-94E7-4BA3-AFF3-8FD0C7AF82DC}" srcOrd="0" destOrd="0" presId="urn:microsoft.com/office/officeart/2016/7/layout/LinearArrowProcessNumbered"/>
    <dgm:cxn modelId="{8A3B629D-A5C5-4D94-9E51-0191DD00A53A}" type="presOf" srcId="{87AC4025-3784-4369-980C-A5A77E67F2AA}" destId="{BE252F23-36B1-4CA4-AABD-C817EF12BD90}" srcOrd="0" destOrd="1" presId="urn:microsoft.com/office/officeart/2016/7/layout/LinearArrowProcessNumbered"/>
    <dgm:cxn modelId="{39C6849E-19D2-43DC-958B-1496EF37A76E}" srcId="{825B94FA-33E5-4C76-A55D-7394375BFE96}" destId="{480EAAB0-4908-4163-ABB2-CCFE003B9E2B}" srcOrd="0" destOrd="0" parTransId="{AC5F2B3C-90A6-489A-9895-366E236D7082}" sibTransId="{D413AD7B-D151-49BD-BBD7-DC77BB6DCEF8}"/>
    <dgm:cxn modelId="{7314959E-159A-4E47-A1C2-540880316F5D}" type="presOf" srcId="{3A36B38D-03CA-4CF9-99E7-73A8E6C204A3}" destId="{8A577A1C-4F91-441A-B39A-35D856841F10}" srcOrd="0" destOrd="0" presId="urn:microsoft.com/office/officeart/2016/7/layout/LinearArrowProcessNumbered"/>
    <dgm:cxn modelId="{8A5A24A0-0115-4372-8AFA-A2BC17C27F0F}" type="presOf" srcId="{599B8121-8E52-405D-B2C1-890582506207}" destId="{E1934EA2-FA3E-40ED-AE94-CB7356B2CB2C}" srcOrd="0" destOrd="2" presId="urn:microsoft.com/office/officeart/2016/7/layout/LinearArrowProcessNumbered"/>
    <dgm:cxn modelId="{0D6763B6-DAE9-4B2F-B18C-4EFC57390173}" srcId="{D1121CE7-FC33-433B-AEE3-EC12D72BE2B5}" destId="{81357CE9-E57D-43FC-A6F9-15D643B21BF0}" srcOrd="1" destOrd="0" parTransId="{15DB7710-B958-4CC2-9781-7087DA8DD46C}" sibTransId="{497BC7F6-9650-4A2B-B9B9-4479C47CCAB4}"/>
    <dgm:cxn modelId="{4B5207C5-E13F-4035-917E-D86578E7A68F}" type="presOf" srcId="{F437665C-273C-4A64-BAD6-876EC4E9DA8D}" destId="{9ECE0C4B-16D7-4CCB-AA20-66673EE8047C}" srcOrd="0" destOrd="0" presId="urn:microsoft.com/office/officeart/2016/7/layout/LinearArrowProcessNumbered"/>
    <dgm:cxn modelId="{783BDDC6-026B-4285-B07D-A3395E3FBE87}" srcId="{51DAF0B4-CF0D-41E5-8648-73C88C1E8207}" destId="{1D195B9D-3103-4C6E-AA0F-AFC4F9265ABB}" srcOrd="0" destOrd="0" parTransId="{71FC6A4C-15C3-48C3-BD26-97FC8AE6667A}" sibTransId="{0DFBE260-5169-4C51-A5F2-236A6D8C9BCA}"/>
    <dgm:cxn modelId="{013968CB-19C6-4A01-8554-1E7F366E8B9C}" type="presOf" srcId="{D637DA3A-7CE3-443B-8405-1BECE6F7C14F}" destId="{5608903F-2BDF-4568-A944-023AC45EB249}" srcOrd="0" destOrd="2" presId="urn:microsoft.com/office/officeart/2016/7/layout/LinearArrowProcessNumbered"/>
    <dgm:cxn modelId="{91F291CB-D8C1-4C89-AA3A-A10BF8620F2A}" type="presOf" srcId="{480EAAB0-4908-4163-ABB2-CCFE003B9E2B}" destId="{5608903F-2BDF-4568-A944-023AC45EB249}" srcOrd="0" destOrd="1" presId="urn:microsoft.com/office/officeart/2016/7/layout/LinearArrowProcessNumbered"/>
    <dgm:cxn modelId="{D52176CD-361C-47B0-812E-8D50A6B183D5}" type="presOf" srcId="{7A0190E0-11C0-49D8-A190-E2C779F56D3C}" destId="{E1934EA2-FA3E-40ED-AE94-CB7356B2CB2C}" srcOrd="0" destOrd="0" presId="urn:microsoft.com/office/officeart/2016/7/layout/LinearArrowProcessNumbered"/>
    <dgm:cxn modelId="{F18BB5D8-C066-40D8-A1CD-7E1218F06479}" type="presOf" srcId="{83F85478-ABC7-4BAD-9010-5B5B1DE47672}" destId="{B1E9A45C-D27E-46AC-9474-7066B46D8D54}" srcOrd="0" destOrd="0" presId="urn:microsoft.com/office/officeart/2016/7/layout/LinearArrowProcessNumbered"/>
    <dgm:cxn modelId="{89A69DE0-7E52-48A4-9100-FFF6F097D302}" srcId="{D1121CE7-FC33-433B-AEE3-EC12D72BE2B5}" destId="{87AC4025-3784-4369-980C-A5A77E67F2AA}" srcOrd="0" destOrd="0" parTransId="{8EB2FA27-D44A-4C76-893F-CDDA94DDBE0A}" sibTransId="{C1F398B1-8F74-4029-AD03-7C8E3147C9F7}"/>
    <dgm:cxn modelId="{EF2D46E6-5353-4C8D-AEC8-5E7E8CF6AC14}" type="presOf" srcId="{825B94FA-33E5-4C76-A55D-7394375BFE96}" destId="{5608903F-2BDF-4568-A944-023AC45EB249}" srcOrd="0" destOrd="0" presId="urn:microsoft.com/office/officeart/2016/7/layout/LinearArrowProcessNumbered"/>
    <dgm:cxn modelId="{FF3202E7-B319-458B-ABA4-7CBE9F21E422}" type="presOf" srcId="{D1121CE7-FC33-433B-AEE3-EC12D72BE2B5}" destId="{BE252F23-36B1-4CA4-AABD-C817EF12BD90}" srcOrd="0" destOrd="0" presId="urn:microsoft.com/office/officeart/2016/7/layout/LinearArrowProcessNumbered"/>
    <dgm:cxn modelId="{3E2CDBE7-D352-4B23-934F-07CC2AEEA759}" type="presOf" srcId="{51DAF0B4-CF0D-41E5-8648-73C88C1E8207}" destId="{C6CE0848-5B89-490E-B0B2-B35C7DB8D252}" srcOrd="0" destOrd="0" presId="urn:microsoft.com/office/officeart/2016/7/layout/LinearArrowProcessNumbered"/>
    <dgm:cxn modelId="{8EAFACEC-7CF0-42D5-A9D9-4D70AC10785C}" type="presOf" srcId="{25BAC252-063F-471B-A7F1-2B59D0369DDC}" destId="{5608903F-2BDF-4568-A944-023AC45EB249}" srcOrd="0" destOrd="3" presId="urn:microsoft.com/office/officeart/2016/7/layout/LinearArrowProcessNumbered"/>
    <dgm:cxn modelId="{34F7BBED-EE76-44C7-81D3-91342F228C6F}" type="presOf" srcId="{1D195B9D-3103-4C6E-AA0F-AFC4F9265ABB}" destId="{C6CE0848-5B89-490E-B0B2-B35C7DB8D252}" srcOrd="0" destOrd="1" presId="urn:microsoft.com/office/officeart/2016/7/layout/LinearArrowProcessNumbered"/>
    <dgm:cxn modelId="{4CB9DAED-7E6B-488B-B1DA-0F28323CAB3E}" srcId="{8B14B8EA-755F-42DB-AE33-DAF5EFCFF730}" destId="{7A0190E0-11C0-49D8-A190-E2C779F56D3C}" srcOrd="3" destOrd="0" parTransId="{6499AA56-21FB-482B-BFAA-4192BB7D8F76}" sibTransId="{83F85478-ABC7-4BAD-9010-5B5B1DE47672}"/>
    <dgm:cxn modelId="{41B5ABFB-FC9F-4C36-AA15-590D835A1052}" type="presOf" srcId="{A6351706-6CF1-4465-BEF8-BEC099120ADF}" destId="{E1934EA2-FA3E-40ED-AE94-CB7356B2CB2C}" srcOrd="0" destOrd="3" presId="urn:microsoft.com/office/officeart/2016/7/layout/LinearArrowProcessNumbered"/>
    <dgm:cxn modelId="{5800EAFE-3818-4BA6-B13C-419226355CB1}" srcId="{7A0190E0-11C0-49D8-A190-E2C779F56D3C}" destId="{A6351706-6CF1-4465-BEF8-BEC099120ADF}" srcOrd="2" destOrd="0" parTransId="{52FA352E-44CF-43F0-AB4E-F61BDE4D46C0}" sibTransId="{48CC1571-D122-4983-91BC-5FE184475210}"/>
    <dgm:cxn modelId="{0ED62C76-8A87-4675-8C5D-8E7F52A4CF16}" type="presParOf" srcId="{61AA18E7-4AE2-42DE-AE9F-83657F226D52}" destId="{127A27AC-DA91-48A2-A67C-3015E5C38690}" srcOrd="0" destOrd="0" presId="urn:microsoft.com/office/officeart/2016/7/layout/LinearArrowProcessNumbered"/>
    <dgm:cxn modelId="{411351C9-407C-4323-95D4-8DBB5E874B1A}" type="presParOf" srcId="{127A27AC-DA91-48A2-A67C-3015E5C38690}" destId="{66C23E5F-F188-45DF-A968-D652BB41B16B}" srcOrd="0" destOrd="0" presId="urn:microsoft.com/office/officeart/2016/7/layout/LinearArrowProcessNumbered"/>
    <dgm:cxn modelId="{AE76FBAC-855F-4459-9427-85415120F96E}" type="presParOf" srcId="{127A27AC-DA91-48A2-A67C-3015E5C38690}" destId="{D8568EC9-D1CF-450D-9E98-23E8290BF080}" srcOrd="1" destOrd="0" presId="urn:microsoft.com/office/officeart/2016/7/layout/LinearArrowProcessNumbered"/>
    <dgm:cxn modelId="{B8F7157D-541D-43D7-B1C1-A2CF3DF605FB}" type="presParOf" srcId="{D8568EC9-D1CF-450D-9E98-23E8290BF080}" destId="{E7F75FD3-71A1-4CC6-9F25-5637DA50EA9F}" srcOrd="0" destOrd="0" presId="urn:microsoft.com/office/officeart/2016/7/layout/LinearArrowProcessNumbered"/>
    <dgm:cxn modelId="{54DCE403-16FB-4DAD-8295-4732DB36B679}" type="presParOf" srcId="{D8568EC9-D1CF-450D-9E98-23E8290BF080}" destId="{005C80B3-8B90-491A-8466-211F66B9544F}" srcOrd="1" destOrd="0" presId="urn:microsoft.com/office/officeart/2016/7/layout/LinearArrowProcessNumbered"/>
    <dgm:cxn modelId="{163C5383-EA59-4AC6-A4A8-9674DD946614}" type="presParOf" srcId="{D8568EC9-D1CF-450D-9E98-23E8290BF080}" destId="{C41F9C44-94E7-4BA3-AFF3-8FD0C7AF82DC}" srcOrd="2" destOrd="0" presId="urn:microsoft.com/office/officeart/2016/7/layout/LinearArrowProcessNumbered"/>
    <dgm:cxn modelId="{2A0C96A2-D84B-408A-A047-918E5CA18BC9}" type="presParOf" srcId="{D8568EC9-D1CF-450D-9E98-23E8290BF080}" destId="{5D39E7FC-A024-48AC-9805-F2CE032CD4DA}" srcOrd="3" destOrd="0" presId="urn:microsoft.com/office/officeart/2016/7/layout/LinearArrowProcessNumbered"/>
    <dgm:cxn modelId="{E906DB64-A1DA-4533-AC44-4B9A927AFBDD}" type="presParOf" srcId="{127A27AC-DA91-48A2-A67C-3015E5C38690}" destId="{BE252F23-36B1-4CA4-AABD-C817EF12BD90}" srcOrd="2" destOrd="0" presId="urn:microsoft.com/office/officeart/2016/7/layout/LinearArrowProcessNumbered"/>
    <dgm:cxn modelId="{5B50D28B-B77A-4B50-8680-DB96458FE5A2}" type="presParOf" srcId="{61AA18E7-4AE2-42DE-AE9F-83657F226D52}" destId="{AA7814FB-8824-4894-96A7-892663091376}" srcOrd="1" destOrd="0" presId="urn:microsoft.com/office/officeart/2016/7/layout/LinearArrowProcessNumbered"/>
    <dgm:cxn modelId="{00BC53D9-6E81-45CE-A222-99E4CBC44360}" type="presParOf" srcId="{61AA18E7-4AE2-42DE-AE9F-83657F226D52}" destId="{CAA6558C-91CC-403D-8D30-859A82CE9FF7}" srcOrd="2" destOrd="0" presId="urn:microsoft.com/office/officeart/2016/7/layout/LinearArrowProcessNumbered"/>
    <dgm:cxn modelId="{3B0D1F65-3C90-42C6-B95D-F4078AD6E344}" type="presParOf" srcId="{CAA6558C-91CC-403D-8D30-859A82CE9FF7}" destId="{87581FC0-DB05-475A-8733-F51B80A76BB8}" srcOrd="0" destOrd="0" presId="urn:microsoft.com/office/officeart/2016/7/layout/LinearArrowProcessNumbered"/>
    <dgm:cxn modelId="{DCAA7255-02F1-4590-BFE7-AF7F441AC516}" type="presParOf" srcId="{CAA6558C-91CC-403D-8D30-859A82CE9FF7}" destId="{38676947-0C3A-48B5-9060-B9DA84A70C75}" srcOrd="1" destOrd="0" presId="urn:microsoft.com/office/officeart/2016/7/layout/LinearArrowProcessNumbered"/>
    <dgm:cxn modelId="{71605B14-A0DA-4DBF-A2C7-5231D50F245E}" type="presParOf" srcId="{38676947-0C3A-48B5-9060-B9DA84A70C75}" destId="{847704DC-92A2-494E-B692-45079740AE72}" srcOrd="0" destOrd="0" presId="urn:microsoft.com/office/officeart/2016/7/layout/LinearArrowProcessNumbered"/>
    <dgm:cxn modelId="{22E221C3-C5FA-422D-9778-04936FA0C205}" type="presParOf" srcId="{38676947-0C3A-48B5-9060-B9DA84A70C75}" destId="{6C1586AB-89A7-46A3-884E-A101ED15CE97}" srcOrd="1" destOrd="0" presId="urn:microsoft.com/office/officeart/2016/7/layout/LinearArrowProcessNumbered"/>
    <dgm:cxn modelId="{53E99BDF-7806-4029-AB04-1E29F5D93530}" type="presParOf" srcId="{38676947-0C3A-48B5-9060-B9DA84A70C75}" destId="{8A577A1C-4F91-441A-B39A-35D856841F10}" srcOrd="2" destOrd="0" presId="urn:microsoft.com/office/officeart/2016/7/layout/LinearArrowProcessNumbered"/>
    <dgm:cxn modelId="{7EB52FCD-D1AD-4889-A262-0C238225E9AB}" type="presParOf" srcId="{38676947-0C3A-48B5-9060-B9DA84A70C75}" destId="{3C15BCA1-1886-46AC-BB42-68B7D0478E8E}" srcOrd="3" destOrd="0" presId="urn:microsoft.com/office/officeart/2016/7/layout/LinearArrowProcessNumbered"/>
    <dgm:cxn modelId="{EF8B8A21-B80E-4622-B32E-F747B87433B7}" type="presParOf" srcId="{CAA6558C-91CC-403D-8D30-859A82CE9FF7}" destId="{5608903F-2BDF-4568-A944-023AC45EB249}" srcOrd="2" destOrd="0" presId="urn:microsoft.com/office/officeart/2016/7/layout/LinearArrowProcessNumbered"/>
    <dgm:cxn modelId="{F5B004B8-1108-4808-9FC1-F7C3404D7F41}" type="presParOf" srcId="{61AA18E7-4AE2-42DE-AE9F-83657F226D52}" destId="{BBEAA733-E5C7-4F0D-8B91-B623B10868D1}" srcOrd="3" destOrd="0" presId="urn:microsoft.com/office/officeart/2016/7/layout/LinearArrowProcessNumbered"/>
    <dgm:cxn modelId="{47A82990-7734-47BC-B8AE-623A9D9FDEE0}" type="presParOf" srcId="{61AA18E7-4AE2-42DE-AE9F-83657F226D52}" destId="{B1712F2D-1652-44E9-9669-8C8624E82A5F}" srcOrd="4" destOrd="0" presId="urn:microsoft.com/office/officeart/2016/7/layout/LinearArrowProcessNumbered"/>
    <dgm:cxn modelId="{D3559F79-8C59-4937-83DA-6E603820450B}" type="presParOf" srcId="{B1712F2D-1652-44E9-9669-8C8624E82A5F}" destId="{83F1B96B-A84A-46C6-AE1C-E8009EA41B4E}" srcOrd="0" destOrd="0" presId="urn:microsoft.com/office/officeart/2016/7/layout/LinearArrowProcessNumbered"/>
    <dgm:cxn modelId="{5DCEBD6D-1131-4A0F-B4ED-634375E04486}" type="presParOf" srcId="{B1712F2D-1652-44E9-9669-8C8624E82A5F}" destId="{FB2717A6-0E7E-4FAC-9736-DE6EF6EE0453}" srcOrd="1" destOrd="0" presId="urn:microsoft.com/office/officeart/2016/7/layout/LinearArrowProcessNumbered"/>
    <dgm:cxn modelId="{A741B9DB-E211-4936-A91A-415527312AFF}" type="presParOf" srcId="{FB2717A6-0E7E-4FAC-9736-DE6EF6EE0453}" destId="{472DE401-954E-4C2D-B193-D30FD0BECACE}" srcOrd="0" destOrd="0" presId="urn:microsoft.com/office/officeart/2016/7/layout/LinearArrowProcessNumbered"/>
    <dgm:cxn modelId="{659214A1-118F-4712-8481-69B30EAB0CBA}" type="presParOf" srcId="{FB2717A6-0E7E-4FAC-9736-DE6EF6EE0453}" destId="{506559B8-4762-43C8-B6DB-F5CBB23BDF8E}" srcOrd="1" destOrd="0" presId="urn:microsoft.com/office/officeart/2016/7/layout/LinearArrowProcessNumbered"/>
    <dgm:cxn modelId="{FEFC7554-7B46-4CC0-8727-06EE746A5070}" type="presParOf" srcId="{FB2717A6-0E7E-4FAC-9736-DE6EF6EE0453}" destId="{9ECE0C4B-16D7-4CCB-AA20-66673EE8047C}" srcOrd="2" destOrd="0" presId="urn:microsoft.com/office/officeart/2016/7/layout/LinearArrowProcessNumbered"/>
    <dgm:cxn modelId="{B29D7F78-AAAB-4B9E-8504-14BCDB8E8F0E}" type="presParOf" srcId="{FB2717A6-0E7E-4FAC-9736-DE6EF6EE0453}" destId="{E07591BA-6C14-4D6C-961C-6F0254B6F6C4}" srcOrd="3" destOrd="0" presId="urn:microsoft.com/office/officeart/2016/7/layout/LinearArrowProcessNumbered"/>
    <dgm:cxn modelId="{EFC95050-11CC-4C01-AF72-10CFD9C89187}" type="presParOf" srcId="{B1712F2D-1652-44E9-9669-8C8624E82A5F}" destId="{C6CE0848-5B89-490E-B0B2-B35C7DB8D252}" srcOrd="2" destOrd="0" presId="urn:microsoft.com/office/officeart/2016/7/layout/LinearArrowProcessNumbered"/>
    <dgm:cxn modelId="{B82A63C1-2882-4463-9C0A-CFDF32160012}" type="presParOf" srcId="{61AA18E7-4AE2-42DE-AE9F-83657F226D52}" destId="{2566237B-25EC-4FD8-AAA0-34514DDD55B2}" srcOrd="5" destOrd="0" presId="urn:microsoft.com/office/officeart/2016/7/layout/LinearArrowProcessNumbered"/>
    <dgm:cxn modelId="{2674E534-659D-4218-A950-C8811A53E0C3}" type="presParOf" srcId="{61AA18E7-4AE2-42DE-AE9F-83657F226D52}" destId="{9A9572B9-7EE0-4AE7-9E43-B64CBE50F379}" srcOrd="6" destOrd="0" presId="urn:microsoft.com/office/officeart/2016/7/layout/LinearArrowProcessNumbered"/>
    <dgm:cxn modelId="{7242AE3C-3093-4451-8788-98BEF20E9A81}" type="presParOf" srcId="{9A9572B9-7EE0-4AE7-9E43-B64CBE50F379}" destId="{E8FAB804-B791-4F1E-BD30-04ED946D33A4}" srcOrd="0" destOrd="0" presId="urn:microsoft.com/office/officeart/2016/7/layout/LinearArrowProcessNumbered"/>
    <dgm:cxn modelId="{DFA1AB09-7213-4DBB-B5D5-07542251089B}" type="presParOf" srcId="{9A9572B9-7EE0-4AE7-9E43-B64CBE50F379}" destId="{F3C1913C-413C-4423-A267-673A7860CED4}" srcOrd="1" destOrd="0" presId="urn:microsoft.com/office/officeart/2016/7/layout/LinearArrowProcessNumbered"/>
    <dgm:cxn modelId="{C845E993-54D2-4EF0-9A20-5D406D75B37C}" type="presParOf" srcId="{F3C1913C-413C-4423-A267-673A7860CED4}" destId="{5DA78C40-29C6-460D-92DE-3F64803B273E}" srcOrd="0" destOrd="0" presId="urn:microsoft.com/office/officeart/2016/7/layout/LinearArrowProcessNumbered"/>
    <dgm:cxn modelId="{DA3A83C6-E2AE-49F8-B355-242E1125767F}" type="presParOf" srcId="{F3C1913C-413C-4423-A267-673A7860CED4}" destId="{77AC00F0-BB7F-475A-AD1E-F7F0A00E2DEC}" srcOrd="1" destOrd="0" presId="urn:microsoft.com/office/officeart/2016/7/layout/LinearArrowProcessNumbered"/>
    <dgm:cxn modelId="{DE9F56DF-CC45-43FC-BE74-084BBFF2F05E}" type="presParOf" srcId="{F3C1913C-413C-4423-A267-673A7860CED4}" destId="{B1E9A45C-D27E-46AC-9474-7066B46D8D54}" srcOrd="2" destOrd="0" presId="urn:microsoft.com/office/officeart/2016/7/layout/LinearArrowProcessNumbered"/>
    <dgm:cxn modelId="{9AEF84FA-A164-4189-A87C-138DBCD98D49}" type="presParOf" srcId="{F3C1913C-413C-4423-A267-673A7860CED4}" destId="{81F08713-2DCC-4A4E-8306-A5A7282350C2}" srcOrd="3" destOrd="0" presId="urn:microsoft.com/office/officeart/2016/7/layout/LinearArrowProcessNumbered"/>
    <dgm:cxn modelId="{40F8E283-97AA-4ADD-8C99-35D403791AF9}" type="presParOf" srcId="{9A9572B9-7EE0-4AE7-9E43-B64CBE50F379}" destId="{E1934EA2-FA3E-40ED-AE94-CB7356B2CB2C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AF352A-72EE-428A-8CA7-A1E4AD993C47}" type="doc">
      <dgm:prSet loTypeId="urn:microsoft.com/office/officeart/2016/7/layout/BasicLinearProcessNumbered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2B989E5-12DD-45F4-9600-0CCC811E0BF2}">
      <dgm:prSet custT="1"/>
      <dgm:spPr/>
      <dgm:t>
        <a:bodyPr/>
        <a:lstStyle/>
        <a:p>
          <a:r>
            <a:rPr lang="en-US" sz="1800" dirty="0"/>
            <a:t>1 Endpoint- </a:t>
          </a:r>
        </a:p>
        <a:p>
          <a:r>
            <a:rPr lang="en-US" sz="1800" dirty="0"/>
            <a:t>Composite of death from CHD, NF MI, fatal or NF ischemic stroke, or UA requiring hospitalization</a:t>
          </a:r>
        </a:p>
      </dgm:t>
    </dgm:pt>
    <dgm:pt modelId="{7536325F-EA3C-4970-9270-159B03D519F8}" type="parTrans" cxnId="{84CF4C81-BB8F-4D06-9331-008519DA3793}">
      <dgm:prSet/>
      <dgm:spPr/>
      <dgm:t>
        <a:bodyPr/>
        <a:lstStyle/>
        <a:p>
          <a:endParaRPr lang="en-US"/>
        </a:p>
      </dgm:t>
    </dgm:pt>
    <dgm:pt modelId="{E2F88811-6F66-430A-BE7D-6AE8DAA7536D}" type="sibTrans" cxnId="{84CF4C81-BB8F-4D06-9331-008519DA3793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AB77008C-C036-4195-8F5B-59B74109D731}">
      <dgm:prSet custT="1"/>
      <dgm:spPr/>
      <dgm:t>
        <a:bodyPr/>
        <a:lstStyle/>
        <a:p>
          <a:r>
            <a:rPr lang="en-US" sz="1800" dirty="0"/>
            <a:t>2 Endpoint- Pre-specified: </a:t>
          </a:r>
        </a:p>
      </dgm:t>
    </dgm:pt>
    <dgm:pt modelId="{9DC9D835-0262-4BCD-8D4C-2ED6F467AF5B}" type="parTrans" cxnId="{B677F6E4-2C98-4DDF-98D2-C901753FD480}">
      <dgm:prSet/>
      <dgm:spPr/>
      <dgm:t>
        <a:bodyPr/>
        <a:lstStyle/>
        <a:p>
          <a:endParaRPr lang="en-US"/>
        </a:p>
      </dgm:t>
    </dgm:pt>
    <dgm:pt modelId="{90A37E4A-FA34-4E85-89DE-FEBCEBBFE210}" type="sibTrans" cxnId="{B677F6E4-2C98-4DDF-98D2-C901753FD480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294950D4-0F56-45B2-A7F3-C78F5D613760}">
      <dgm:prSet custT="1"/>
      <dgm:spPr/>
      <dgm:t>
        <a:bodyPr/>
        <a:lstStyle/>
        <a:p>
          <a:r>
            <a:rPr lang="en-US" sz="1200" dirty="0"/>
            <a:t>Any CHD event; Major CHD event; Any CV event; </a:t>
          </a:r>
        </a:p>
      </dgm:t>
    </dgm:pt>
    <dgm:pt modelId="{30A9F92D-CE2D-4664-BA3C-12ECD98224D3}" type="parTrans" cxnId="{877E00A2-E59C-43F4-9546-A86570535CCB}">
      <dgm:prSet/>
      <dgm:spPr/>
      <dgm:t>
        <a:bodyPr/>
        <a:lstStyle/>
        <a:p>
          <a:endParaRPr lang="en-US"/>
        </a:p>
      </dgm:t>
    </dgm:pt>
    <dgm:pt modelId="{6A006D35-BD01-4D92-B685-B7A286FBA8AE}" type="sibTrans" cxnId="{877E00A2-E59C-43F4-9546-A86570535CCB}">
      <dgm:prSet/>
      <dgm:spPr/>
      <dgm:t>
        <a:bodyPr/>
        <a:lstStyle/>
        <a:p>
          <a:endParaRPr lang="en-US"/>
        </a:p>
      </dgm:t>
    </dgm:pt>
    <dgm:pt modelId="{C7C447EB-775A-4A8B-B958-58FE1508D32B}">
      <dgm:prSet custT="1"/>
      <dgm:spPr/>
      <dgm:t>
        <a:bodyPr/>
        <a:lstStyle/>
        <a:p>
          <a:r>
            <a:rPr lang="en-US" sz="1200" dirty="0"/>
            <a:t>Composite of death from any cause, NF MI, or NF ischemic stroke; </a:t>
          </a:r>
        </a:p>
      </dgm:t>
    </dgm:pt>
    <dgm:pt modelId="{3FA5D255-CE2C-499E-9036-477AC640B0E0}" type="parTrans" cxnId="{85587D27-FFBB-447D-9365-626D62955FEA}">
      <dgm:prSet/>
      <dgm:spPr/>
      <dgm:t>
        <a:bodyPr/>
        <a:lstStyle/>
        <a:p>
          <a:endParaRPr lang="en-US"/>
        </a:p>
      </dgm:t>
    </dgm:pt>
    <dgm:pt modelId="{2407C00A-2AD8-4319-9517-A65E4120FA68}" type="sibTrans" cxnId="{85587D27-FFBB-447D-9365-626D62955FEA}">
      <dgm:prSet/>
      <dgm:spPr/>
      <dgm:t>
        <a:bodyPr/>
        <a:lstStyle/>
        <a:p>
          <a:endParaRPr lang="en-US"/>
        </a:p>
      </dgm:t>
    </dgm:pt>
    <dgm:pt modelId="{486C8029-9E4E-40F5-B456-D1D2BA4F5BAF}">
      <dgm:prSet custT="1"/>
      <dgm:spPr/>
      <dgm:t>
        <a:bodyPr/>
        <a:lstStyle/>
        <a:p>
          <a:r>
            <a:rPr lang="en-US" sz="1200" dirty="0"/>
            <a:t>Individual components of 1 endpoint; </a:t>
          </a:r>
        </a:p>
      </dgm:t>
    </dgm:pt>
    <dgm:pt modelId="{F4CFBF43-E809-415C-A475-D4AD6B8EF5D9}" type="parTrans" cxnId="{95E0078F-4816-4BBC-9EC2-1B32F065999E}">
      <dgm:prSet/>
      <dgm:spPr/>
      <dgm:t>
        <a:bodyPr/>
        <a:lstStyle/>
        <a:p>
          <a:endParaRPr lang="en-US"/>
        </a:p>
      </dgm:t>
    </dgm:pt>
    <dgm:pt modelId="{3D3B5E79-1090-43AA-8E44-D609BE6FA112}" type="sibTrans" cxnId="{95E0078F-4816-4BBC-9EC2-1B32F065999E}">
      <dgm:prSet/>
      <dgm:spPr/>
      <dgm:t>
        <a:bodyPr/>
        <a:lstStyle/>
        <a:p>
          <a:endParaRPr lang="en-US"/>
        </a:p>
      </dgm:t>
    </dgm:pt>
    <dgm:pt modelId="{F99AE542-62DD-4BF7-9BA1-4B2ABCB5C8AF}">
      <dgm:prSet custT="1"/>
      <dgm:spPr/>
      <dgm:t>
        <a:bodyPr/>
        <a:lstStyle/>
        <a:p>
          <a:r>
            <a:rPr lang="en-US" sz="1200" dirty="0"/>
            <a:t>Hospitalization for CHF</a:t>
          </a:r>
        </a:p>
      </dgm:t>
    </dgm:pt>
    <dgm:pt modelId="{2D7D8BE0-FBFA-4AAF-AD5F-AF9F447B805D}" type="parTrans" cxnId="{B6D7A53C-A031-4266-88DD-F126DDB937FB}">
      <dgm:prSet/>
      <dgm:spPr/>
      <dgm:t>
        <a:bodyPr/>
        <a:lstStyle/>
        <a:p>
          <a:endParaRPr lang="en-US"/>
        </a:p>
      </dgm:t>
    </dgm:pt>
    <dgm:pt modelId="{802D03A8-506C-493A-825D-493862BE0B1F}" type="sibTrans" cxnId="{B6D7A53C-A031-4266-88DD-F126DDB937FB}">
      <dgm:prSet/>
      <dgm:spPr/>
      <dgm:t>
        <a:bodyPr/>
        <a:lstStyle/>
        <a:p>
          <a:endParaRPr lang="en-US"/>
        </a:p>
      </dgm:t>
    </dgm:pt>
    <dgm:pt modelId="{F785DF46-2FFD-4AB9-9E45-D9783F35271F}">
      <dgm:prSet custT="1"/>
      <dgm:spPr/>
      <dgm:t>
        <a:bodyPr/>
        <a:lstStyle/>
        <a:p>
          <a:r>
            <a:rPr lang="en-US" sz="1200" dirty="0"/>
            <a:t>Death from, CHD; Death from CV causes; Death from any cause; </a:t>
          </a:r>
        </a:p>
      </dgm:t>
    </dgm:pt>
    <dgm:pt modelId="{272A6808-7858-4972-AF5E-5BA6ACD4A3C5}" type="parTrans" cxnId="{5B4FA1FF-98E2-4842-97AB-1BF88BA41365}">
      <dgm:prSet/>
      <dgm:spPr/>
    </dgm:pt>
    <dgm:pt modelId="{2D4D8BA3-E6BC-425D-B764-C31A3C1694DE}" type="sibTrans" cxnId="{5B4FA1FF-98E2-4842-97AB-1BF88BA41365}">
      <dgm:prSet/>
      <dgm:spPr/>
    </dgm:pt>
    <dgm:pt modelId="{E24924DA-F8D5-45CB-8D6E-0B318A125D3E}" type="pres">
      <dgm:prSet presAssocID="{25AF352A-72EE-428A-8CA7-A1E4AD993C47}" presName="Name0" presStyleCnt="0">
        <dgm:presLayoutVars>
          <dgm:animLvl val="lvl"/>
          <dgm:resizeHandles val="exact"/>
        </dgm:presLayoutVars>
      </dgm:prSet>
      <dgm:spPr/>
    </dgm:pt>
    <dgm:pt modelId="{981D7E46-B366-46B1-9D94-963D2A35EC7C}" type="pres">
      <dgm:prSet presAssocID="{A2B989E5-12DD-45F4-9600-0CCC811E0BF2}" presName="compositeNode" presStyleCnt="0">
        <dgm:presLayoutVars>
          <dgm:bulletEnabled val="1"/>
        </dgm:presLayoutVars>
      </dgm:prSet>
      <dgm:spPr/>
    </dgm:pt>
    <dgm:pt modelId="{C25A7A10-822C-4513-9E21-52EB6F712D31}" type="pres">
      <dgm:prSet presAssocID="{A2B989E5-12DD-45F4-9600-0CCC811E0BF2}" presName="bgRect" presStyleLbl="bgAccFollowNode1" presStyleIdx="0" presStyleCnt="2"/>
      <dgm:spPr/>
    </dgm:pt>
    <dgm:pt modelId="{4EA8AB0E-C06D-4D57-8753-3E797B591D9D}" type="pres">
      <dgm:prSet presAssocID="{E2F88811-6F66-430A-BE7D-6AE8DAA7536D}" presName="sibTransNodeCircle" presStyleLbl="alignNode1" presStyleIdx="0" presStyleCnt="4">
        <dgm:presLayoutVars>
          <dgm:chMax val="0"/>
          <dgm:bulletEnabled/>
        </dgm:presLayoutVars>
      </dgm:prSet>
      <dgm:spPr/>
    </dgm:pt>
    <dgm:pt modelId="{720A48C3-1A15-46DD-AC73-C1165B5598A7}" type="pres">
      <dgm:prSet presAssocID="{A2B989E5-12DD-45F4-9600-0CCC811E0BF2}" presName="bottomLine" presStyleLbl="alignNode1" presStyleIdx="1" presStyleCnt="4">
        <dgm:presLayoutVars/>
      </dgm:prSet>
      <dgm:spPr/>
    </dgm:pt>
    <dgm:pt modelId="{10D6FA94-C537-45E8-B835-50E7584787CD}" type="pres">
      <dgm:prSet presAssocID="{A2B989E5-12DD-45F4-9600-0CCC811E0BF2}" presName="nodeText" presStyleLbl="bgAccFollowNode1" presStyleIdx="0" presStyleCnt="2">
        <dgm:presLayoutVars>
          <dgm:bulletEnabled val="1"/>
        </dgm:presLayoutVars>
      </dgm:prSet>
      <dgm:spPr/>
    </dgm:pt>
    <dgm:pt modelId="{CE30E96B-DBB7-45E7-A21E-239B934B1C96}" type="pres">
      <dgm:prSet presAssocID="{E2F88811-6F66-430A-BE7D-6AE8DAA7536D}" presName="sibTrans" presStyleCnt="0"/>
      <dgm:spPr/>
    </dgm:pt>
    <dgm:pt modelId="{7F3455CE-3539-4374-B9AE-50C617F0C663}" type="pres">
      <dgm:prSet presAssocID="{AB77008C-C036-4195-8F5B-59B74109D731}" presName="compositeNode" presStyleCnt="0">
        <dgm:presLayoutVars>
          <dgm:bulletEnabled val="1"/>
        </dgm:presLayoutVars>
      </dgm:prSet>
      <dgm:spPr/>
    </dgm:pt>
    <dgm:pt modelId="{75D0A28E-1A2C-4757-9D04-1F9305981EF9}" type="pres">
      <dgm:prSet presAssocID="{AB77008C-C036-4195-8F5B-59B74109D731}" presName="bgRect" presStyleLbl="bgAccFollowNode1" presStyleIdx="1" presStyleCnt="2"/>
      <dgm:spPr/>
    </dgm:pt>
    <dgm:pt modelId="{C6485A74-D364-49B4-A126-B8ABE1323817}" type="pres">
      <dgm:prSet presAssocID="{90A37E4A-FA34-4E85-89DE-FEBCEBBFE210}" presName="sibTransNodeCircle" presStyleLbl="alignNode1" presStyleIdx="2" presStyleCnt="4">
        <dgm:presLayoutVars>
          <dgm:chMax val="0"/>
          <dgm:bulletEnabled/>
        </dgm:presLayoutVars>
      </dgm:prSet>
      <dgm:spPr/>
    </dgm:pt>
    <dgm:pt modelId="{ED619ED9-87F1-4FE2-953A-A94BC63F4C0E}" type="pres">
      <dgm:prSet presAssocID="{AB77008C-C036-4195-8F5B-59B74109D731}" presName="bottomLine" presStyleLbl="alignNode1" presStyleIdx="3" presStyleCnt="4">
        <dgm:presLayoutVars/>
      </dgm:prSet>
      <dgm:spPr/>
    </dgm:pt>
    <dgm:pt modelId="{D68DA72C-6D40-4B40-8A6E-EEC01D0AD9C1}" type="pres">
      <dgm:prSet presAssocID="{AB77008C-C036-4195-8F5B-59B74109D731}" presName="nodeText" presStyleLbl="bgAccFollowNode1" presStyleIdx="1" presStyleCnt="2">
        <dgm:presLayoutVars>
          <dgm:bulletEnabled val="1"/>
        </dgm:presLayoutVars>
      </dgm:prSet>
      <dgm:spPr/>
    </dgm:pt>
  </dgm:ptLst>
  <dgm:cxnLst>
    <dgm:cxn modelId="{9FC61E03-8832-452A-B166-FFEF6966A280}" type="presOf" srcId="{AB77008C-C036-4195-8F5B-59B74109D731}" destId="{D68DA72C-6D40-4B40-8A6E-EEC01D0AD9C1}" srcOrd="1" destOrd="0" presId="urn:microsoft.com/office/officeart/2016/7/layout/BasicLinearProcessNumbered"/>
    <dgm:cxn modelId="{E84E6508-05E2-4E67-A491-8B5EEFC0632B}" type="presOf" srcId="{F785DF46-2FFD-4AB9-9E45-D9783F35271F}" destId="{D68DA72C-6D40-4B40-8A6E-EEC01D0AD9C1}" srcOrd="0" destOrd="3" presId="urn:microsoft.com/office/officeart/2016/7/layout/BasicLinearProcessNumbered"/>
    <dgm:cxn modelId="{3052581D-D092-4666-AA33-1729C166210C}" type="presOf" srcId="{A2B989E5-12DD-45F4-9600-0CCC811E0BF2}" destId="{10D6FA94-C537-45E8-B835-50E7584787CD}" srcOrd="1" destOrd="0" presId="urn:microsoft.com/office/officeart/2016/7/layout/BasicLinearProcessNumbered"/>
    <dgm:cxn modelId="{4BE3CA1D-97A1-455C-A6AC-EBD13849A3B9}" type="presOf" srcId="{AB77008C-C036-4195-8F5B-59B74109D731}" destId="{75D0A28E-1A2C-4757-9D04-1F9305981EF9}" srcOrd="0" destOrd="0" presId="urn:microsoft.com/office/officeart/2016/7/layout/BasicLinearProcessNumbered"/>
    <dgm:cxn modelId="{6BCB141F-D651-4A4C-BF14-6AC85203F20E}" type="presOf" srcId="{E2F88811-6F66-430A-BE7D-6AE8DAA7536D}" destId="{4EA8AB0E-C06D-4D57-8753-3E797B591D9D}" srcOrd="0" destOrd="0" presId="urn:microsoft.com/office/officeart/2016/7/layout/BasicLinearProcessNumbered"/>
    <dgm:cxn modelId="{85587D27-FFBB-447D-9365-626D62955FEA}" srcId="{AB77008C-C036-4195-8F5B-59B74109D731}" destId="{C7C447EB-775A-4A8B-B958-58FE1508D32B}" srcOrd="1" destOrd="0" parTransId="{3FA5D255-CE2C-499E-9036-477AC640B0E0}" sibTransId="{2407C00A-2AD8-4319-9517-A65E4120FA68}"/>
    <dgm:cxn modelId="{3BF3C137-376F-407C-A8D1-A013FC793566}" type="presOf" srcId="{C7C447EB-775A-4A8B-B958-58FE1508D32B}" destId="{D68DA72C-6D40-4B40-8A6E-EEC01D0AD9C1}" srcOrd="0" destOrd="2" presId="urn:microsoft.com/office/officeart/2016/7/layout/BasicLinearProcessNumbered"/>
    <dgm:cxn modelId="{B6D7A53C-A031-4266-88DD-F126DDB937FB}" srcId="{AB77008C-C036-4195-8F5B-59B74109D731}" destId="{F99AE542-62DD-4BF7-9BA1-4B2ABCB5C8AF}" srcOrd="4" destOrd="0" parTransId="{2D7D8BE0-FBFA-4AAF-AD5F-AF9F447B805D}" sibTransId="{802D03A8-506C-493A-825D-493862BE0B1F}"/>
    <dgm:cxn modelId="{04C6EE66-8FAE-4C31-83A5-B9A8A243E7A0}" type="presOf" srcId="{A2B989E5-12DD-45F4-9600-0CCC811E0BF2}" destId="{C25A7A10-822C-4513-9E21-52EB6F712D31}" srcOrd="0" destOrd="0" presId="urn:microsoft.com/office/officeart/2016/7/layout/BasicLinearProcessNumbered"/>
    <dgm:cxn modelId="{087BA96D-81D9-43D0-9B15-E8E2C43F9034}" type="presOf" srcId="{25AF352A-72EE-428A-8CA7-A1E4AD993C47}" destId="{E24924DA-F8D5-45CB-8D6E-0B318A125D3E}" srcOrd="0" destOrd="0" presId="urn:microsoft.com/office/officeart/2016/7/layout/BasicLinearProcessNumbered"/>
    <dgm:cxn modelId="{49A34172-985D-44A5-855D-703A50E8EEFA}" type="presOf" srcId="{486C8029-9E4E-40F5-B456-D1D2BA4F5BAF}" destId="{D68DA72C-6D40-4B40-8A6E-EEC01D0AD9C1}" srcOrd="0" destOrd="4" presId="urn:microsoft.com/office/officeart/2016/7/layout/BasicLinearProcessNumbered"/>
    <dgm:cxn modelId="{84CF4C81-BB8F-4D06-9331-008519DA3793}" srcId="{25AF352A-72EE-428A-8CA7-A1E4AD993C47}" destId="{A2B989E5-12DD-45F4-9600-0CCC811E0BF2}" srcOrd="0" destOrd="0" parTransId="{7536325F-EA3C-4970-9270-159B03D519F8}" sibTransId="{E2F88811-6F66-430A-BE7D-6AE8DAA7536D}"/>
    <dgm:cxn modelId="{95E0078F-4816-4BBC-9EC2-1B32F065999E}" srcId="{AB77008C-C036-4195-8F5B-59B74109D731}" destId="{486C8029-9E4E-40F5-B456-D1D2BA4F5BAF}" srcOrd="3" destOrd="0" parTransId="{F4CFBF43-E809-415C-A475-D4AD6B8EF5D9}" sibTransId="{3D3B5E79-1090-43AA-8E44-D609BE6FA112}"/>
    <dgm:cxn modelId="{877E00A2-E59C-43F4-9546-A86570535CCB}" srcId="{AB77008C-C036-4195-8F5B-59B74109D731}" destId="{294950D4-0F56-45B2-A7F3-C78F5D613760}" srcOrd="0" destOrd="0" parTransId="{30A9F92D-CE2D-4664-BA3C-12ECD98224D3}" sibTransId="{6A006D35-BD01-4D92-B685-B7A286FBA8AE}"/>
    <dgm:cxn modelId="{310BB5BD-E8B8-4382-ADE2-ECA2AD234B9F}" type="presOf" srcId="{F99AE542-62DD-4BF7-9BA1-4B2ABCB5C8AF}" destId="{D68DA72C-6D40-4B40-8A6E-EEC01D0AD9C1}" srcOrd="0" destOrd="5" presId="urn:microsoft.com/office/officeart/2016/7/layout/BasicLinearProcessNumbered"/>
    <dgm:cxn modelId="{2ECB5DCA-3B0A-43FE-A1A5-8A6ED929C893}" type="presOf" srcId="{294950D4-0F56-45B2-A7F3-C78F5D613760}" destId="{D68DA72C-6D40-4B40-8A6E-EEC01D0AD9C1}" srcOrd="0" destOrd="1" presId="urn:microsoft.com/office/officeart/2016/7/layout/BasicLinearProcessNumbered"/>
    <dgm:cxn modelId="{B677F6E4-2C98-4DDF-98D2-C901753FD480}" srcId="{25AF352A-72EE-428A-8CA7-A1E4AD993C47}" destId="{AB77008C-C036-4195-8F5B-59B74109D731}" srcOrd="1" destOrd="0" parTransId="{9DC9D835-0262-4BCD-8D4C-2ED6F467AF5B}" sibTransId="{90A37E4A-FA34-4E85-89DE-FEBCEBBFE210}"/>
    <dgm:cxn modelId="{D153BFEC-4C98-4D42-B1D3-FC9B3DC066E9}" type="presOf" srcId="{90A37E4A-FA34-4E85-89DE-FEBCEBBFE210}" destId="{C6485A74-D364-49B4-A126-B8ABE1323817}" srcOrd="0" destOrd="0" presId="urn:microsoft.com/office/officeart/2016/7/layout/BasicLinearProcessNumbered"/>
    <dgm:cxn modelId="{5B4FA1FF-98E2-4842-97AB-1BF88BA41365}" srcId="{AB77008C-C036-4195-8F5B-59B74109D731}" destId="{F785DF46-2FFD-4AB9-9E45-D9783F35271F}" srcOrd="2" destOrd="0" parTransId="{272A6808-7858-4972-AF5E-5BA6ACD4A3C5}" sibTransId="{2D4D8BA3-E6BC-425D-B764-C31A3C1694DE}"/>
    <dgm:cxn modelId="{443A43D9-E4DF-4BBE-B0D3-2F0462971400}" type="presParOf" srcId="{E24924DA-F8D5-45CB-8D6E-0B318A125D3E}" destId="{981D7E46-B366-46B1-9D94-963D2A35EC7C}" srcOrd="0" destOrd="0" presId="urn:microsoft.com/office/officeart/2016/7/layout/BasicLinearProcessNumbered"/>
    <dgm:cxn modelId="{FB25D652-5641-42F2-A17C-126E74F7A045}" type="presParOf" srcId="{981D7E46-B366-46B1-9D94-963D2A35EC7C}" destId="{C25A7A10-822C-4513-9E21-52EB6F712D31}" srcOrd="0" destOrd="0" presId="urn:microsoft.com/office/officeart/2016/7/layout/BasicLinearProcessNumbered"/>
    <dgm:cxn modelId="{6584D848-B22E-472A-ABDA-F380072F046E}" type="presParOf" srcId="{981D7E46-B366-46B1-9D94-963D2A35EC7C}" destId="{4EA8AB0E-C06D-4D57-8753-3E797B591D9D}" srcOrd="1" destOrd="0" presId="urn:microsoft.com/office/officeart/2016/7/layout/BasicLinearProcessNumbered"/>
    <dgm:cxn modelId="{0383812F-8905-4440-BD4F-DFD9B5EC6DD0}" type="presParOf" srcId="{981D7E46-B366-46B1-9D94-963D2A35EC7C}" destId="{720A48C3-1A15-46DD-AC73-C1165B5598A7}" srcOrd="2" destOrd="0" presId="urn:microsoft.com/office/officeart/2016/7/layout/BasicLinearProcessNumbered"/>
    <dgm:cxn modelId="{78EF31EB-58E5-418D-AE88-D1A4C5B03B6D}" type="presParOf" srcId="{981D7E46-B366-46B1-9D94-963D2A35EC7C}" destId="{10D6FA94-C537-45E8-B835-50E7584787CD}" srcOrd="3" destOrd="0" presId="urn:microsoft.com/office/officeart/2016/7/layout/BasicLinearProcessNumbered"/>
    <dgm:cxn modelId="{407A69C2-C9CE-4BF2-9C21-C5F120E06E96}" type="presParOf" srcId="{E24924DA-F8D5-45CB-8D6E-0B318A125D3E}" destId="{CE30E96B-DBB7-45E7-A21E-239B934B1C96}" srcOrd="1" destOrd="0" presId="urn:microsoft.com/office/officeart/2016/7/layout/BasicLinearProcessNumbered"/>
    <dgm:cxn modelId="{37B54DB1-5892-41D0-B14B-7AD6F86713E0}" type="presParOf" srcId="{E24924DA-F8D5-45CB-8D6E-0B318A125D3E}" destId="{7F3455CE-3539-4374-B9AE-50C617F0C663}" srcOrd="2" destOrd="0" presId="urn:microsoft.com/office/officeart/2016/7/layout/BasicLinearProcessNumbered"/>
    <dgm:cxn modelId="{CE21D006-D980-438D-8506-249951579BD5}" type="presParOf" srcId="{7F3455CE-3539-4374-B9AE-50C617F0C663}" destId="{75D0A28E-1A2C-4757-9D04-1F9305981EF9}" srcOrd="0" destOrd="0" presId="urn:microsoft.com/office/officeart/2016/7/layout/BasicLinearProcessNumbered"/>
    <dgm:cxn modelId="{3AF0A246-0853-4550-80C6-4C08A78F04C5}" type="presParOf" srcId="{7F3455CE-3539-4374-B9AE-50C617F0C663}" destId="{C6485A74-D364-49B4-A126-B8ABE1323817}" srcOrd="1" destOrd="0" presId="urn:microsoft.com/office/officeart/2016/7/layout/BasicLinearProcessNumbered"/>
    <dgm:cxn modelId="{6CB79076-63C0-465F-9477-855F63AA6AF1}" type="presParOf" srcId="{7F3455CE-3539-4374-B9AE-50C617F0C663}" destId="{ED619ED9-87F1-4FE2-953A-A94BC63F4C0E}" srcOrd="2" destOrd="0" presId="urn:microsoft.com/office/officeart/2016/7/layout/BasicLinearProcessNumbered"/>
    <dgm:cxn modelId="{DD5B5919-4300-4EBE-9D07-C026D543286A}" type="presParOf" srcId="{7F3455CE-3539-4374-B9AE-50C617F0C663}" destId="{D68DA72C-6D40-4B40-8A6E-EEC01D0AD9C1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C293F14-653D-41A3-B934-BB924CFE8F4C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76A86E3-E1A9-4A3D-B649-D31440E5D0B7}">
      <dgm:prSet/>
      <dgm:spPr/>
      <dgm:t>
        <a:bodyPr/>
        <a:lstStyle/>
        <a:p>
          <a:r>
            <a:rPr lang="en-US"/>
            <a:t>1 Endpoint- Composite of CV death, MI, CVA, hospitalization for UA, or coronary revascularization</a:t>
          </a:r>
        </a:p>
      </dgm:t>
    </dgm:pt>
    <dgm:pt modelId="{80966C56-FF8A-400F-8BED-670D6490D2E8}" type="parTrans" cxnId="{7ACD116A-21FF-43A0-A5FE-7AFFD909BF28}">
      <dgm:prSet/>
      <dgm:spPr/>
      <dgm:t>
        <a:bodyPr/>
        <a:lstStyle/>
        <a:p>
          <a:endParaRPr lang="en-US"/>
        </a:p>
      </dgm:t>
    </dgm:pt>
    <dgm:pt modelId="{2974D994-FBB4-4371-AB8B-75A32D293CA5}" type="sibTrans" cxnId="{7ACD116A-21FF-43A0-A5FE-7AFFD909BF28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AA40F18B-EE77-4BF0-9DBC-EA6A36B93106}">
      <dgm:prSet/>
      <dgm:spPr/>
      <dgm:t>
        <a:bodyPr/>
        <a:lstStyle/>
        <a:p>
          <a:r>
            <a:rPr lang="en-US"/>
            <a:t>2 Endpoint- Composite of CV death, MI, or CVA</a:t>
          </a:r>
        </a:p>
      </dgm:t>
    </dgm:pt>
    <dgm:pt modelId="{2A0A01E5-2BF4-4566-BED5-CCA6B0777D67}" type="parTrans" cxnId="{23363285-A245-4701-BB3F-FFC33E559A34}">
      <dgm:prSet/>
      <dgm:spPr/>
      <dgm:t>
        <a:bodyPr/>
        <a:lstStyle/>
        <a:p>
          <a:endParaRPr lang="en-US"/>
        </a:p>
      </dgm:t>
    </dgm:pt>
    <dgm:pt modelId="{37BFD8AE-A86C-419A-8EB3-A774E1297902}" type="sibTrans" cxnId="{23363285-A245-4701-BB3F-FFC33E559A34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1C84C9B4-66B5-43BD-B4F0-7B90F52AC8B6}" type="pres">
      <dgm:prSet presAssocID="{1C293F14-653D-41A3-B934-BB924CFE8F4C}" presName="Name0" presStyleCnt="0">
        <dgm:presLayoutVars>
          <dgm:animLvl val="lvl"/>
          <dgm:resizeHandles val="exact"/>
        </dgm:presLayoutVars>
      </dgm:prSet>
      <dgm:spPr/>
    </dgm:pt>
    <dgm:pt modelId="{16193AA5-895D-45E2-8B22-62E7D6C2877D}" type="pres">
      <dgm:prSet presAssocID="{B76A86E3-E1A9-4A3D-B649-D31440E5D0B7}" presName="compositeNode" presStyleCnt="0">
        <dgm:presLayoutVars>
          <dgm:bulletEnabled val="1"/>
        </dgm:presLayoutVars>
      </dgm:prSet>
      <dgm:spPr/>
    </dgm:pt>
    <dgm:pt modelId="{B358198B-BD5C-49B5-96A3-4CD05FCFFF7D}" type="pres">
      <dgm:prSet presAssocID="{B76A86E3-E1A9-4A3D-B649-D31440E5D0B7}" presName="bgRect" presStyleLbl="bgAccFollowNode1" presStyleIdx="0" presStyleCnt="2"/>
      <dgm:spPr/>
    </dgm:pt>
    <dgm:pt modelId="{FB1E35B6-A558-4D63-8CC5-6EB9BF29CAA9}" type="pres">
      <dgm:prSet presAssocID="{2974D994-FBB4-4371-AB8B-75A32D293CA5}" presName="sibTransNodeCircle" presStyleLbl="alignNode1" presStyleIdx="0" presStyleCnt="4">
        <dgm:presLayoutVars>
          <dgm:chMax val="0"/>
          <dgm:bulletEnabled/>
        </dgm:presLayoutVars>
      </dgm:prSet>
      <dgm:spPr/>
    </dgm:pt>
    <dgm:pt modelId="{3BAD8114-F387-4FFC-9469-45A775F1FE6D}" type="pres">
      <dgm:prSet presAssocID="{B76A86E3-E1A9-4A3D-B649-D31440E5D0B7}" presName="bottomLine" presStyleLbl="alignNode1" presStyleIdx="1" presStyleCnt="4">
        <dgm:presLayoutVars/>
      </dgm:prSet>
      <dgm:spPr/>
    </dgm:pt>
    <dgm:pt modelId="{93184D69-DC3E-42F4-9CA6-074C0C9A1805}" type="pres">
      <dgm:prSet presAssocID="{B76A86E3-E1A9-4A3D-B649-D31440E5D0B7}" presName="nodeText" presStyleLbl="bgAccFollowNode1" presStyleIdx="0" presStyleCnt="2">
        <dgm:presLayoutVars>
          <dgm:bulletEnabled val="1"/>
        </dgm:presLayoutVars>
      </dgm:prSet>
      <dgm:spPr/>
    </dgm:pt>
    <dgm:pt modelId="{1DCA9EAC-5A65-4BC9-AF2F-92414E252C0C}" type="pres">
      <dgm:prSet presAssocID="{2974D994-FBB4-4371-AB8B-75A32D293CA5}" presName="sibTrans" presStyleCnt="0"/>
      <dgm:spPr/>
    </dgm:pt>
    <dgm:pt modelId="{26DE1C45-242E-4364-84FF-ADDD40C04FA7}" type="pres">
      <dgm:prSet presAssocID="{AA40F18B-EE77-4BF0-9DBC-EA6A36B93106}" presName="compositeNode" presStyleCnt="0">
        <dgm:presLayoutVars>
          <dgm:bulletEnabled val="1"/>
        </dgm:presLayoutVars>
      </dgm:prSet>
      <dgm:spPr/>
    </dgm:pt>
    <dgm:pt modelId="{0DE73389-6AEE-450F-9F17-86F04B602111}" type="pres">
      <dgm:prSet presAssocID="{AA40F18B-EE77-4BF0-9DBC-EA6A36B93106}" presName="bgRect" presStyleLbl="bgAccFollowNode1" presStyleIdx="1" presStyleCnt="2"/>
      <dgm:spPr/>
    </dgm:pt>
    <dgm:pt modelId="{F9652F77-45C5-453F-9E2C-D05DC927563B}" type="pres">
      <dgm:prSet presAssocID="{37BFD8AE-A86C-419A-8EB3-A774E1297902}" presName="sibTransNodeCircle" presStyleLbl="alignNode1" presStyleIdx="2" presStyleCnt="4">
        <dgm:presLayoutVars>
          <dgm:chMax val="0"/>
          <dgm:bulletEnabled/>
        </dgm:presLayoutVars>
      </dgm:prSet>
      <dgm:spPr/>
    </dgm:pt>
    <dgm:pt modelId="{A7875296-7724-43B0-BBC0-393EB9274751}" type="pres">
      <dgm:prSet presAssocID="{AA40F18B-EE77-4BF0-9DBC-EA6A36B93106}" presName="bottomLine" presStyleLbl="alignNode1" presStyleIdx="3" presStyleCnt="4">
        <dgm:presLayoutVars/>
      </dgm:prSet>
      <dgm:spPr/>
    </dgm:pt>
    <dgm:pt modelId="{BEDFFE46-B8A5-48A4-A255-5C88BA20041A}" type="pres">
      <dgm:prSet presAssocID="{AA40F18B-EE77-4BF0-9DBC-EA6A36B93106}" presName="nodeText" presStyleLbl="bgAccFollowNode1" presStyleIdx="1" presStyleCnt="2">
        <dgm:presLayoutVars>
          <dgm:bulletEnabled val="1"/>
        </dgm:presLayoutVars>
      </dgm:prSet>
      <dgm:spPr/>
    </dgm:pt>
  </dgm:ptLst>
  <dgm:cxnLst>
    <dgm:cxn modelId="{E8FCAA16-914A-40FE-B398-8B331D2C6EB2}" type="presOf" srcId="{B76A86E3-E1A9-4A3D-B649-D31440E5D0B7}" destId="{B358198B-BD5C-49B5-96A3-4CD05FCFFF7D}" srcOrd="0" destOrd="0" presId="urn:microsoft.com/office/officeart/2016/7/layout/BasicLinearProcessNumbered"/>
    <dgm:cxn modelId="{7ACD116A-21FF-43A0-A5FE-7AFFD909BF28}" srcId="{1C293F14-653D-41A3-B934-BB924CFE8F4C}" destId="{B76A86E3-E1A9-4A3D-B649-D31440E5D0B7}" srcOrd="0" destOrd="0" parTransId="{80966C56-FF8A-400F-8BED-670D6490D2E8}" sibTransId="{2974D994-FBB4-4371-AB8B-75A32D293CA5}"/>
    <dgm:cxn modelId="{23363285-A245-4701-BB3F-FFC33E559A34}" srcId="{1C293F14-653D-41A3-B934-BB924CFE8F4C}" destId="{AA40F18B-EE77-4BF0-9DBC-EA6A36B93106}" srcOrd="1" destOrd="0" parTransId="{2A0A01E5-2BF4-4566-BED5-CCA6B0777D67}" sibTransId="{37BFD8AE-A86C-419A-8EB3-A774E1297902}"/>
    <dgm:cxn modelId="{FB0AEA87-0174-4A38-961C-9138A636BBB7}" type="presOf" srcId="{B76A86E3-E1A9-4A3D-B649-D31440E5D0B7}" destId="{93184D69-DC3E-42F4-9CA6-074C0C9A1805}" srcOrd="1" destOrd="0" presId="urn:microsoft.com/office/officeart/2016/7/layout/BasicLinearProcessNumbered"/>
    <dgm:cxn modelId="{178D8BAB-F152-4F2A-9C76-374CBBBF8505}" type="presOf" srcId="{AA40F18B-EE77-4BF0-9DBC-EA6A36B93106}" destId="{BEDFFE46-B8A5-48A4-A255-5C88BA20041A}" srcOrd="1" destOrd="0" presId="urn:microsoft.com/office/officeart/2016/7/layout/BasicLinearProcessNumbered"/>
    <dgm:cxn modelId="{6BCFF9C2-D098-4AA7-99FC-8EB2DC0B1211}" type="presOf" srcId="{1C293F14-653D-41A3-B934-BB924CFE8F4C}" destId="{1C84C9B4-66B5-43BD-B4F0-7B90F52AC8B6}" srcOrd="0" destOrd="0" presId="urn:microsoft.com/office/officeart/2016/7/layout/BasicLinearProcessNumbered"/>
    <dgm:cxn modelId="{A104CAD3-2863-46FC-948E-BB1CFD03C877}" type="presOf" srcId="{37BFD8AE-A86C-419A-8EB3-A774E1297902}" destId="{F9652F77-45C5-453F-9E2C-D05DC927563B}" srcOrd="0" destOrd="0" presId="urn:microsoft.com/office/officeart/2016/7/layout/BasicLinearProcessNumbered"/>
    <dgm:cxn modelId="{1C09F8E1-9E02-4E8F-8A9F-C1ECB30E19A0}" type="presOf" srcId="{2974D994-FBB4-4371-AB8B-75A32D293CA5}" destId="{FB1E35B6-A558-4D63-8CC5-6EB9BF29CAA9}" srcOrd="0" destOrd="0" presId="urn:microsoft.com/office/officeart/2016/7/layout/BasicLinearProcessNumbered"/>
    <dgm:cxn modelId="{CB0E30ED-5B2C-4F87-A0E5-30E3B3AF5F43}" type="presOf" srcId="{AA40F18B-EE77-4BF0-9DBC-EA6A36B93106}" destId="{0DE73389-6AEE-450F-9F17-86F04B602111}" srcOrd="0" destOrd="0" presId="urn:microsoft.com/office/officeart/2016/7/layout/BasicLinearProcessNumbered"/>
    <dgm:cxn modelId="{62E6DB2A-58EB-484B-ABC6-484E58FD1F1C}" type="presParOf" srcId="{1C84C9B4-66B5-43BD-B4F0-7B90F52AC8B6}" destId="{16193AA5-895D-45E2-8B22-62E7D6C2877D}" srcOrd="0" destOrd="0" presId="urn:microsoft.com/office/officeart/2016/7/layout/BasicLinearProcessNumbered"/>
    <dgm:cxn modelId="{9E2CDB3E-2F6D-407E-861C-626CEFEE7B45}" type="presParOf" srcId="{16193AA5-895D-45E2-8B22-62E7D6C2877D}" destId="{B358198B-BD5C-49B5-96A3-4CD05FCFFF7D}" srcOrd="0" destOrd="0" presId="urn:microsoft.com/office/officeart/2016/7/layout/BasicLinearProcessNumbered"/>
    <dgm:cxn modelId="{F1E78FE3-4CE3-4307-AE44-09A4BA00710A}" type="presParOf" srcId="{16193AA5-895D-45E2-8B22-62E7D6C2877D}" destId="{FB1E35B6-A558-4D63-8CC5-6EB9BF29CAA9}" srcOrd="1" destOrd="0" presId="urn:microsoft.com/office/officeart/2016/7/layout/BasicLinearProcessNumbered"/>
    <dgm:cxn modelId="{BEFF380D-CFC9-4C52-A008-D2B85F96CE24}" type="presParOf" srcId="{16193AA5-895D-45E2-8B22-62E7D6C2877D}" destId="{3BAD8114-F387-4FFC-9469-45A775F1FE6D}" srcOrd="2" destOrd="0" presId="urn:microsoft.com/office/officeart/2016/7/layout/BasicLinearProcessNumbered"/>
    <dgm:cxn modelId="{E156149D-4B9C-463A-8BE2-CA3E116267E5}" type="presParOf" srcId="{16193AA5-895D-45E2-8B22-62E7D6C2877D}" destId="{93184D69-DC3E-42F4-9CA6-074C0C9A1805}" srcOrd="3" destOrd="0" presId="urn:microsoft.com/office/officeart/2016/7/layout/BasicLinearProcessNumbered"/>
    <dgm:cxn modelId="{C43D7177-31FE-468F-B363-3FA4A37BE645}" type="presParOf" srcId="{1C84C9B4-66B5-43BD-B4F0-7B90F52AC8B6}" destId="{1DCA9EAC-5A65-4BC9-AF2F-92414E252C0C}" srcOrd="1" destOrd="0" presId="urn:microsoft.com/office/officeart/2016/7/layout/BasicLinearProcessNumbered"/>
    <dgm:cxn modelId="{182DAA72-D403-48ED-87F6-AE498A774B03}" type="presParOf" srcId="{1C84C9B4-66B5-43BD-B4F0-7B90F52AC8B6}" destId="{26DE1C45-242E-4364-84FF-ADDD40C04FA7}" srcOrd="2" destOrd="0" presId="urn:microsoft.com/office/officeart/2016/7/layout/BasicLinearProcessNumbered"/>
    <dgm:cxn modelId="{BED03057-BE23-4924-ADF0-2332F1864FF4}" type="presParOf" srcId="{26DE1C45-242E-4364-84FF-ADDD40C04FA7}" destId="{0DE73389-6AEE-450F-9F17-86F04B602111}" srcOrd="0" destOrd="0" presId="urn:microsoft.com/office/officeart/2016/7/layout/BasicLinearProcessNumbered"/>
    <dgm:cxn modelId="{8367255E-0E6A-40E8-91A9-FD6B8204B863}" type="presParOf" srcId="{26DE1C45-242E-4364-84FF-ADDD40C04FA7}" destId="{F9652F77-45C5-453F-9E2C-D05DC927563B}" srcOrd="1" destOrd="0" presId="urn:microsoft.com/office/officeart/2016/7/layout/BasicLinearProcessNumbered"/>
    <dgm:cxn modelId="{B2EBD80F-A9BD-4DD0-B629-F12672E420CB}" type="presParOf" srcId="{26DE1C45-242E-4364-84FF-ADDD40C04FA7}" destId="{A7875296-7724-43B0-BBC0-393EB9274751}" srcOrd="2" destOrd="0" presId="urn:microsoft.com/office/officeart/2016/7/layout/BasicLinearProcessNumbered"/>
    <dgm:cxn modelId="{7A0DB979-E139-4EF0-A308-5D7A47061823}" type="presParOf" srcId="{26DE1C45-242E-4364-84FF-ADDD40C04FA7}" destId="{BEDFFE46-B8A5-48A4-A255-5C88BA20041A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7E75506-1FFB-409F-B71D-AF387F33D8C7}" type="doc">
      <dgm:prSet loTypeId="urn:microsoft.com/office/officeart/2018/5/layout/IconCircleLabelList" loCatId="icon" qsTypeId="urn:microsoft.com/office/officeart/2005/8/quickstyle/simple4" qsCatId="simple" csTypeId="urn:microsoft.com/office/officeart/2018/5/colors/Iconchunking_coloredtext_accent0_3" csCatId="mainScheme" phldr="1"/>
      <dgm:spPr/>
      <dgm:t>
        <a:bodyPr/>
        <a:lstStyle/>
        <a:p>
          <a:endParaRPr lang="en-US"/>
        </a:p>
      </dgm:t>
    </dgm:pt>
    <dgm:pt modelId="{5F5896FA-13E1-444E-9854-AA5F7CA0E3FF}">
      <dgm:prSet/>
      <dgm:spPr/>
      <dgm:t>
        <a:bodyPr/>
        <a:lstStyle/>
        <a:p>
          <a:pPr>
            <a:defRPr cap="all"/>
          </a:pPr>
          <a:r>
            <a:rPr lang="en-US"/>
            <a:t>How low is too low?</a:t>
          </a:r>
        </a:p>
      </dgm:t>
    </dgm:pt>
    <dgm:pt modelId="{3D8DF1F3-2919-417F-91E6-3ADA47473A47}" type="parTrans" cxnId="{282C2966-487B-4E80-A977-0FD9346B5514}">
      <dgm:prSet/>
      <dgm:spPr/>
      <dgm:t>
        <a:bodyPr/>
        <a:lstStyle/>
        <a:p>
          <a:endParaRPr lang="en-US"/>
        </a:p>
      </dgm:t>
    </dgm:pt>
    <dgm:pt modelId="{2A323725-54C8-4FBE-8053-205116CA67BC}" type="sibTrans" cxnId="{282C2966-487B-4E80-A977-0FD9346B5514}">
      <dgm:prSet/>
      <dgm:spPr/>
      <dgm:t>
        <a:bodyPr/>
        <a:lstStyle/>
        <a:p>
          <a:endParaRPr lang="en-US"/>
        </a:p>
      </dgm:t>
    </dgm:pt>
    <dgm:pt modelId="{8FB67B71-8F36-4B00-8B5C-2C629FA7B0A8}">
      <dgm:prSet/>
      <dgm:spPr/>
      <dgm:t>
        <a:bodyPr/>
        <a:lstStyle/>
        <a:p>
          <a:pPr>
            <a:defRPr cap="all"/>
          </a:pPr>
          <a:r>
            <a:rPr lang="en-US"/>
            <a:t>Long-term safety</a:t>
          </a:r>
        </a:p>
      </dgm:t>
    </dgm:pt>
    <dgm:pt modelId="{B608BF9F-A83C-4605-80A5-26405DF325F6}" type="parTrans" cxnId="{0AC1A08A-95A6-42D4-AEB5-17F6DE990681}">
      <dgm:prSet/>
      <dgm:spPr/>
      <dgm:t>
        <a:bodyPr/>
        <a:lstStyle/>
        <a:p>
          <a:endParaRPr lang="en-US"/>
        </a:p>
      </dgm:t>
    </dgm:pt>
    <dgm:pt modelId="{B2304C4C-736C-41C2-9811-C1436AC18D60}" type="sibTrans" cxnId="{0AC1A08A-95A6-42D4-AEB5-17F6DE990681}">
      <dgm:prSet/>
      <dgm:spPr/>
      <dgm:t>
        <a:bodyPr/>
        <a:lstStyle/>
        <a:p>
          <a:endParaRPr lang="en-US"/>
        </a:p>
      </dgm:t>
    </dgm:pt>
    <dgm:pt modelId="{EB2C40F3-869C-447E-AAF2-A495D9EB06C1}">
      <dgm:prSet/>
      <dgm:spPr/>
      <dgm:t>
        <a:bodyPr/>
        <a:lstStyle/>
        <a:p>
          <a:pPr>
            <a:defRPr cap="all"/>
          </a:pPr>
          <a:r>
            <a:rPr lang="en-US"/>
            <a:t>Cost effectiveness </a:t>
          </a:r>
        </a:p>
      </dgm:t>
    </dgm:pt>
    <dgm:pt modelId="{54EE9F55-50DA-4502-B016-2C21D5D92A45}" type="parTrans" cxnId="{75EB9749-FEC6-4CD8-84C7-D08564EB22DD}">
      <dgm:prSet/>
      <dgm:spPr/>
      <dgm:t>
        <a:bodyPr/>
        <a:lstStyle/>
        <a:p>
          <a:endParaRPr lang="en-US"/>
        </a:p>
      </dgm:t>
    </dgm:pt>
    <dgm:pt modelId="{CF7CC590-D079-413A-BEBA-E21D1266AFF2}" type="sibTrans" cxnId="{75EB9749-FEC6-4CD8-84C7-D08564EB22DD}">
      <dgm:prSet/>
      <dgm:spPr/>
      <dgm:t>
        <a:bodyPr/>
        <a:lstStyle/>
        <a:p>
          <a:endParaRPr lang="en-US"/>
        </a:p>
      </dgm:t>
    </dgm:pt>
    <dgm:pt modelId="{68194354-25C7-4404-9776-89278001A89F}">
      <dgm:prSet/>
      <dgm:spPr/>
      <dgm:t>
        <a:bodyPr/>
        <a:lstStyle/>
        <a:p>
          <a:pPr>
            <a:defRPr cap="all"/>
          </a:pPr>
          <a:r>
            <a:rPr lang="en-US"/>
            <a:t>Would longer tx duration result in more marked benefit</a:t>
          </a:r>
        </a:p>
      </dgm:t>
    </dgm:pt>
    <dgm:pt modelId="{A9AE685A-4E35-489A-8A86-D7D215230676}" type="parTrans" cxnId="{DAC232BD-E8CA-47F9-8320-D0FDB2CA97BA}">
      <dgm:prSet/>
      <dgm:spPr/>
      <dgm:t>
        <a:bodyPr/>
        <a:lstStyle/>
        <a:p>
          <a:endParaRPr lang="en-US"/>
        </a:p>
      </dgm:t>
    </dgm:pt>
    <dgm:pt modelId="{63B15CB8-05AB-4765-B941-96432284EF32}" type="sibTrans" cxnId="{DAC232BD-E8CA-47F9-8320-D0FDB2CA97BA}">
      <dgm:prSet/>
      <dgm:spPr/>
      <dgm:t>
        <a:bodyPr/>
        <a:lstStyle/>
        <a:p>
          <a:endParaRPr lang="en-US"/>
        </a:p>
      </dgm:t>
    </dgm:pt>
    <dgm:pt modelId="{50866D58-0EC1-4CF2-A909-8B662CED1BE7}">
      <dgm:prSet/>
      <dgm:spPr/>
      <dgm:t>
        <a:bodyPr/>
        <a:lstStyle/>
        <a:p>
          <a:pPr>
            <a:defRPr cap="all"/>
          </a:pPr>
          <a:r>
            <a:rPr lang="en-US"/>
            <a:t>PCSK9i v ezetimibe </a:t>
          </a:r>
        </a:p>
      </dgm:t>
    </dgm:pt>
    <dgm:pt modelId="{066D83E2-FC41-43BA-97A3-EB13167CA965}" type="parTrans" cxnId="{F56100C0-E2E7-42AE-B8B6-A27B24FA9217}">
      <dgm:prSet/>
      <dgm:spPr/>
      <dgm:t>
        <a:bodyPr/>
        <a:lstStyle/>
        <a:p>
          <a:endParaRPr lang="en-US"/>
        </a:p>
      </dgm:t>
    </dgm:pt>
    <dgm:pt modelId="{3CC7FF16-1E09-446C-A6CA-3A9632BA22D7}" type="sibTrans" cxnId="{F56100C0-E2E7-42AE-B8B6-A27B24FA9217}">
      <dgm:prSet/>
      <dgm:spPr/>
      <dgm:t>
        <a:bodyPr/>
        <a:lstStyle/>
        <a:p>
          <a:endParaRPr lang="en-US"/>
        </a:p>
      </dgm:t>
    </dgm:pt>
    <dgm:pt modelId="{D3BB15C5-D268-4C80-902D-B386BC557632}" type="pres">
      <dgm:prSet presAssocID="{67E75506-1FFB-409F-B71D-AF387F33D8C7}" presName="root" presStyleCnt="0">
        <dgm:presLayoutVars>
          <dgm:dir/>
          <dgm:resizeHandles val="exact"/>
        </dgm:presLayoutVars>
      </dgm:prSet>
      <dgm:spPr/>
    </dgm:pt>
    <dgm:pt modelId="{13DCA622-A641-45E6-A20E-29A2EC3AE188}" type="pres">
      <dgm:prSet presAssocID="{5F5896FA-13E1-444E-9854-AA5F7CA0E3FF}" presName="compNode" presStyleCnt="0"/>
      <dgm:spPr/>
    </dgm:pt>
    <dgm:pt modelId="{58E386F1-9C1F-44CF-8206-AFC8FEB69121}" type="pres">
      <dgm:prSet presAssocID="{5F5896FA-13E1-444E-9854-AA5F7CA0E3FF}" presName="iconBgRect" presStyleLbl="bgShp" presStyleIdx="0" presStyleCnt="5"/>
      <dgm:spPr/>
    </dgm:pt>
    <dgm:pt modelId="{D6498FC4-0E13-459A-8556-D8E21CEFE8FC}" type="pres">
      <dgm:prSet presAssocID="{5F5896FA-13E1-444E-9854-AA5F7CA0E3FF}" presName="iconRect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d Face with No Fill"/>
        </a:ext>
      </dgm:extLst>
    </dgm:pt>
    <dgm:pt modelId="{074BD9FC-3B56-428E-86C8-DBCA5A0A8B80}" type="pres">
      <dgm:prSet presAssocID="{5F5896FA-13E1-444E-9854-AA5F7CA0E3FF}" presName="spaceRect" presStyleCnt="0"/>
      <dgm:spPr/>
    </dgm:pt>
    <dgm:pt modelId="{794F53DD-0940-4C92-BB35-918B6DC753F4}" type="pres">
      <dgm:prSet presAssocID="{5F5896FA-13E1-444E-9854-AA5F7CA0E3FF}" presName="textRect" presStyleLbl="revTx" presStyleIdx="0" presStyleCnt="5">
        <dgm:presLayoutVars>
          <dgm:chMax val="1"/>
          <dgm:chPref val="1"/>
        </dgm:presLayoutVars>
      </dgm:prSet>
      <dgm:spPr/>
    </dgm:pt>
    <dgm:pt modelId="{DDC1D739-845F-43C8-8358-A1E491971521}" type="pres">
      <dgm:prSet presAssocID="{2A323725-54C8-4FBE-8053-205116CA67BC}" presName="sibTrans" presStyleCnt="0"/>
      <dgm:spPr/>
    </dgm:pt>
    <dgm:pt modelId="{E27364AD-1774-42D7-9A53-6CA657ADC76F}" type="pres">
      <dgm:prSet presAssocID="{8FB67B71-8F36-4B00-8B5C-2C629FA7B0A8}" presName="compNode" presStyleCnt="0"/>
      <dgm:spPr/>
    </dgm:pt>
    <dgm:pt modelId="{DF631095-B90D-4308-8CB0-672B100CA947}" type="pres">
      <dgm:prSet presAssocID="{8FB67B71-8F36-4B00-8B5C-2C629FA7B0A8}" presName="iconBgRect" presStyleLbl="bgShp" presStyleIdx="1" presStyleCnt="5"/>
      <dgm:spPr/>
    </dgm:pt>
    <dgm:pt modelId="{E957A31E-ED01-40C6-B4C5-14E936909B0E}" type="pres">
      <dgm:prSet presAssocID="{8FB67B71-8F36-4B00-8B5C-2C629FA7B0A8}" presName="iconRect" presStyleLbl="node1" presStyleIdx="1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EF409D38-8EFE-4973-8A5F-C4593ADF4009}" type="pres">
      <dgm:prSet presAssocID="{8FB67B71-8F36-4B00-8B5C-2C629FA7B0A8}" presName="spaceRect" presStyleCnt="0"/>
      <dgm:spPr/>
    </dgm:pt>
    <dgm:pt modelId="{71C058C9-D9A0-4C6D-A26B-0E01D5BD4AD7}" type="pres">
      <dgm:prSet presAssocID="{8FB67B71-8F36-4B00-8B5C-2C629FA7B0A8}" presName="textRect" presStyleLbl="revTx" presStyleIdx="1" presStyleCnt="5">
        <dgm:presLayoutVars>
          <dgm:chMax val="1"/>
          <dgm:chPref val="1"/>
        </dgm:presLayoutVars>
      </dgm:prSet>
      <dgm:spPr/>
    </dgm:pt>
    <dgm:pt modelId="{D1FD9F86-2955-4681-A94A-1827BF073ABA}" type="pres">
      <dgm:prSet presAssocID="{B2304C4C-736C-41C2-9811-C1436AC18D60}" presName="sibTrans" presStyleCnt="0"/>
      <dgm:spPr/>
    </dgm:pt>
    <dgm:pt modelId="{CCCC8898-A790-43C9-B77B-46214C518DFF}" type="pres">
      <dgm:prSet presAssocID="{EB2C40F3-869C-447E-AAF2-A495D9EB06C1}" presName="compNode" presStyleCnt="0"/>
      <dgm:spPr/>
    </dgm:pt>
    <dgm:pt modelId="{B9E50836-5275-44DE-9EEA-0AEBB7B8A91D}" type="pres">
      <dgm:prSet presAssocID="{EB2C40F3-869C-447E-AAF2-A495D9EB06C1}" presName="iconBgRect" presStyleLbl="bgShp" presStyleIdx="2" presStyleCnt="5"/>
      <dgm:spPr/>
    </dgm:pt>
    <dgm:pt modelId="{081E9D64-4184-4D20-89FA-E2C0760CF5D1}" type="pres">
      <dgm:prSet presAssocID="{EB2C40F3-869C-447E-AAF2-A495D9EB06C1}" presName="iconRect" presStyleLbl="node1" presStyleIdx="2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A5BD44CD-9A64-45C3-8B9D-F024D5397189}" type="pres">
      <dgm:prSet presAssocID="{EB2C40F3-869C-447E-AAF2-A495D9EB06C1}" presName="spaceRect" presStyleCnt="0"/>
      <dgm:spPr/>
    </dgm:pt>
    <dgm:pt modelId="{F75CFAAA-4332-4F5D-B609-FD96E3BCCB76}" type="pres">
      <dgm:prSet presAssocID="{EB2C40F3-869C-447E-AAF2-A495D9EB06C1}" presName="textRect" presStyleLbl="revTx" presStyleIdx="2" presStyleCnt="5">
        <dgm:presLayoutVars>
          <dgm:chMax val="1"/>
          <dgm:chPref val="1"/>
        </dgm:presLayoutVars>
      </dgm:prSet>
      <dgm:spPr/>
    </dgm:pt>
    <dgm:pt modelId="{7EECD383-88C3-4B04-854D-725F36FBD86B}" type="pres">
      <dgm:prSet presAssocID="{CF7CC590-D079-413A-BEBA-E21D1266AFF2}" presName="sibTrans" presStyleCnt="0"/>
      <dgm:spPr/>
    </dgm:pt>
    <dgm:pt modelId="{62D6F490-DC34-4B74-88B7-24DEA6864464}" type="pres">
      <dgm:prSet presAssocID="{68194354-25C7-4404-9776-89278001A89F}" presName="compNode" presStyleCnt="0"/>
      <dgm:spPr/>
    </dgm:pt>
    <dgm:pt modelId="{AB68E38F-B2F7-45A4-8DF3-3DCD6FF481CE}" type="pres">
      <dgm:prSet presAssocID="{68194354-25C7-4404-9776-89278001A89F}" presName="iconBgRect" presStyleLbl="bgShp" presStyleIdx="3" presStyleCnt="5"/>
      <dgm:spPr/>
    </dgm:pt>
    <dgm:pt modelId="{F4C8BEC9-74A6-4C80-AB18-7355918BC403}" type="pres">
      <dgm:prSet presAssocID="{68194354-25C7-4404-9776-89278001A89F}" presName="iconRect" presStyleLbl="node1" presStyleIdx="3" presStyleCnt="5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DB13A781-335E-4EA3-96B6-C2B85562D9BD}" type="pres">
      <dgm:prSet presAssocID="{68194354-25C7-4404-9776-89278001A89F}" presName="spaceRect" presStyleCnt="0"/>
      <dgm:spPr/>
    </dgm:pt>
    <dgm:pt modelId="{980349F4-4153-437D-9D42-DF596705DD38}" type="pres">
      <dgm:prSet presAssocID="{68194354-25C7-4404-9776-89278001A89F}" presName="textRect" presStyleLbl="revTx" presStyleIdx="3" presStyleCnt="5">
        <dgm:presLayoutVars>
          <dgm:chMax val="1"/>
          <dgm:chPref val="1"/>
        </dgm:presLayoutVars>
      </dgm:prSet>
      <dgm:spPr/>
    </dgm:pt>
    <dgm:pt modelId="{E66C0195-21EE-4A5A-8CAC-D8C49FF2998B}" type="pres">
      <dgm:prSet presAssocID="{63B15CB8-05AB-4765-B941-96432284EF32}" presName="sibTrans" presStyleCnt="0"/>
      <dgm:spPr/>
    </dgm:pt>
    <dgm:pt modelId="{C55A5597-96E5-4AE9-BEEE-8184C3384087}" type="pres">
      <dgm:prSet presAssocID="{50866D58-0EC1-4CF2-A909-8B662CED1BE7}" presName="compNode" presStyleCnt="0"/>
      <dgm:spPr/>
    </dgm:pt>
    <dgm:pt modelId="{03AD0234-F071-4898-8715-8E60CD59C09D}" type="pres">
      <dgm:prSet presAssocID="{50866D58-0EC1-4CF2-A909-8B662CED1BE7}" presName="iconBgRect" presStyleLbl="bgShp" presStyleIdx="4" presStyleCnt="5"/>
      <dgm:spPr/>
    </dgm:pt>
    <dgm:pt modelId="{EBFB7F8F-8413-49AF-BCFD-B22862797727}" type="pres">
      <dgm:prSet presAssocID="{50866D58-0EC1-4CF2-A909-8B662CED1BE7}" presName="iconRect" presStyleLbl="node1" presStyleIdx="4" presStyleCnt="5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V"/>
        </a:ext>
      </dgm:extLst>
    </dgm:pt>
    <dgm:pt modelId="{B165B1C6-A991-47DC-A9D4-68FFFF61B799}" type="pres">
      <dgm:prSet presAssocID="{50866D58-0EC1-4CF2-A909-8B662CED1BE7}" presName="spaceRect" presStyleCnt="0"/>
      <dgm:spPr/>
    </dgm:pt>
    <dgm:pt modelId="{4E533F17-590F-4C6B-A1EB-45ADDC24FBD3}" type="pres">
      <dgm:prSet presAssocID="{50866D58-0EC1-4CF2-A909-8B662CED1BE7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2ACEBA14-C78F-40E6-9836-5CC81FEECDAE}" type="presOf" srcId="{EB2C40F3-869C-447E-AAF2-A495D9EB06C1}" destId="{F75CFAAA-4332-4F5D-B609-FD96E3BCCB76}" srcOrd="0" destOrd="0" presId="urn:microsoft.com/office/officeart/2018/5/layout/IconCircleLabelList"/>
    <dgm:cxn modelId="{8964501B-DF0E-4BCE-96DE-4AC6283ECAF4}" type="presOf" srcId="{68194354-25C7-4404-9776-89278001A89F}" destId="{980349F4-4153-437D-9D42-DF596705DD38}" srcOrd="0" destOrd="0" presId="urn:microsoft.com/office/officeart/2018/5/layout/IconCircleLabelList"/>
    <dgm:cxn modelId="{08CD3433-03EA-44B4-88B7-0057286A8599}" type="presOf" srcId="{67E75506-1FFB-409F-B71D-AF387F33D8C7}" destId="{D3BB15C5-D268-4C80-902D-B386BC557632}" srcOrd="0" destOrd="0" presId="urn:microsoft.com/office/officeart/2018/5/layout/IconCircleLabelList"/>
    <dgm:cxn modelId="{282C2966-487B-4E80-A977-0FD9346B5514}" srcId="{67E75506-1FFB-409F-B71D-AF387F33D8C7}" destId="{5F5896FA-13E1-444E-9854-AA5F7CA0E3FF}" srcOrd="0" destOrd="0" parTransId="{3D8DF1F3-2919-417F-91E6-3ADA47473A47}" sibTransId="{2A323725-54C8-4FBE-8053-205116CA67BC}"/>
    <dgm:cxn modelId="{75EB9749-FEC6-4CD8-84C7-D08564EB22DD}" srcId="{67E75506-1FFB-409F-B71D-AF387F33D8C7}" destId="{EB2C40F3-869C-447E-AAF2-A495D9EB06C1}" srcOrd="2" destOrd="0" parTransId="{54EE9F55-50DA-4502-B016-2C21D5D92A45}" sibTransId="{CF7CC590-D079-413A-BEBA-E21D1266AFF2}"/>
    <dgm:cxn modelId="{0AC1A08A-95A6-42D4-AEB5-17F6DE990681}" srcId="{67E75506-1FFB-409F-B71D-AF387F33D8C7}" destId="{8FB67B71-8F36-4B00-8B5C-2C629FA7B0A8}" srcOrd="1" destOrd="0" parTransId="{B608BF9F-A83C-4605-80A5-26405DF325F6}" sibTransId="{B2304C4C-736C-41C2-9811-C1436AC18D60}"/>
    <dgm:cxn modelId="{023230A7-CFBF-4F90-9B42-AFF71FDA4B35}" type="presOf" srcId="{5F5896FA-13E1-444E-9854-AA5F7CA0E3FF}" destId="{794F53DD-0940-4C92-BB35-918B6DC753F4}" srcOrd="0" destOrd="0" presId="urn:microsoft.com/office/officeart/2018/5/layout/IconCircleLabelList"/>
    <dgm:cxn modelId="{DAC232BD-E8CA-47F9-8320-D0FDB2CA97BA}" srcId="{67E75506-1FFB-409F-B71D-AF387F33D8C7}" destId="{68194354-25C7-4404-9776-89278001A89F}" srcOrd="3" destOrd="0" parTransId="{A9AE685A-4E35-489A-8A86-D7D215230676}" sibTransId="{63B15CB8-05AB-4765-B941-96432284EF32}"/>
    <dgm:cxn modelId="{F56100C0-E2E7-42AE-B8B6-A27B24FA9217}" srcId="{67E75506-1FFB-409F-B71D-AF387F33D8C7}" destId="{50866D58-0EC1-4CF2-A909-8B662CED1BE7}" srcOrd="4" destOrd="0" parTransId="{066D83E2-FC41-43BA-97A3-EB13167CA965}" sibTransId="{3CC7FF16-1E09-446C-A6CA-3A9632BA22D7}"/>
    <dgm:cxn modelId="{588D19DF-0F9E-44A1-987E-885E24AF17FC}" type="presOf" srcId="{8FB67B71-8F36-4B00-8B5C-2C629FA7B0A8}" destId="{71C058C9-D9A0-4C6D-A26B-0E01D5BD4AD7}" srcOrd="0" destOrd="0" presId="urn:microsoft.com/office/officeart/2018/5/layout/IconCircleLabelList"/>
    <dgm:cxn modelId="{AEB0A5FE-0C86-4110-8E80-CF55F6AC02FA}" type="presOf" srcId="{50866D58-0EC1-4CF2-A909-8B662CED1BE7}" destId="{4E533F17-590F-4C6B-A1EB-45ADDC24FBD3}" srcOrd="0" destOrd="0" presId="urn:microsoft.com/office/officeart/2018/5/layout/IconCircleLabelList"/>
    <dgm:cxn modelId="{FAC8428D-7EBD-42C0-81AB-52BBA235CE58}" type="presParOf" srcId="{D3BB15C5-D268-4C80-902D-B386BC557632}" destId="{13DCA622-A641-45E6-A20E-29A2EC3AE188}" srcOrd="0" destOrd="0" presId="urn:microsoft.com/office/officeart/2018/5/layout/IconCircleLabelList"/>
    <dgm:cxn modelId="{95D40AE4-EFCC-4279-9D19-2A1E23D4C022}" type="presParOf" srcId="{13DCA622-A641-45E6-A20E-29A2EC3AE188}" destId="{58E386F1-9C1F-44CF-8206-AFC8FEB69121}" srcOrd="0" destOrd="0" presId="urn:microsoft.com/office/officeart/2018/5/layout/IconCircleLabelList"/>
    <dgm:cxn modelId="{A48DA32E-9F19-404F-B6BC-D954FDDF5E1A}" type="presParOf" srcId="{13DCA622-A641-45E6-A20E-29A2EC3AE188}" destId="{D6498FC4-0E13-459A-8556-D8E21CEFE8FC}" srcOrd="1" destOrd="0" presId="urn:microsoft.com/office/officeart/2018/5/layout/IconCircleLabelList"/>
    <dgm:cxn modelId="{1D8A1536-6DE4-4421-B7A4-D11659DD7B85}" type="presParOf" srcId="{13DCA622-A641-45E6-A20E-29A2EC3AE188}" destId="{074BD9FC-3B56-428E-86C8-DBCA5A0A8B80}" srcOrd="2" destOrd="0" presId="urn:microsoft.com/office/officeart/2018/5/layout/IconCircleLabelList"/>
    <dgm:cxn modelId="{EE6639D1-EB94-4DA6-A0C4-14A1D1EA6ADA}" type="presParOf" srcId="{13DCA622-A641-45E6-A20E-29A2EC3AE188}" destId="{794F53DD-0940-4C92-BB35-918B6DC753F4}" srcOrd="3" destOrd="0" presId="urn:microsoft.com/office/officeart/2018/5/layout/IconCircleLabelList"/>
    <dgm:cxn modelId="{91A3E0FB-6513-4DDE-A5E3-1A8F518C6CE0}" type="presParOf" srcId="{D3BB15C5-D268-4C80-902D-B386BC557632}" destId="{DDC1D739-845F-43C8-8358-A1E491971521}" srcOrd="1" destOrd="0" presId="urn:microsoft.com/office/officeart/2018/5/layout/IconCircleLabelList"/>
    <dgm:cxn modelId="{A97665BA-D9EB-40EA-9DB5-633A97F5D21B}" type="presParOf" srcId="{D3BB15C5-D268-4C80-902D-B386BC557632}" destId="{E27364AD-1774-42D7-9A53-6CA657ADC76F}" srcOrd="2" destOrd="0" presId="urn:microsoft.com/office/officeart/2018/5/layout/IconCircleLabelList"/>
    <dgm:cxn modelId="{6454FD78-68F1-4F75-B2B1-61A0238EC4DF}" type="presParOf" srcId="{E27364AD-1774-42D7-9A53-6CA657ADC76F}" destId="{DF631095-B90D-4308-8CB0-672B100CA947}" srcOrd="0" destOrd="0" presId="urn:microsoft.com/office/officeart/2018/5/layout/IconCircleLabelList"/>
    <dgm:cxn modelId="{D6AF73E6-F39C-4ECB-8538-BDEBE68E0743}" type="presParOf" srcId="{E27364AD-1774-42D7-9A53-6CA657ADC76F}" destId="{E957A31E-ED01-40C6-B4C5-14E936909B0E}" srcOrd="1" destOrd="0" presId="urn:microsoft.com/office/officeart/2018/5/layout/IconCircleLabelList"/>
    <dgm:cxn modelId="{B0B0911C-A864-4BD9-A55A-90FB7A3BA787}" type="presParOf" srcId="{E27364AD-1774-42D7-9A53-6CA657ADC76F}" destId="{EF409D38-8EFE-4973-8A5F-C4593ADF4009}" srcOrd="2" destOrd="0" presId="urn:microsoft.com/office/officeart/2018/5/layout/IconCircleLabelList"/>
    <dgm:cxn modelId="{BEA4E054-9682-465F-9990-46DC2641B707}" type="presParOf" srcId="{E27364AD-1774-42D7-9A53-6CA657ADC76F}" destId="{71C058C9-D9A0-4C6D-A26B-0E01D5BD4AD7}" srcOrd="3" destOrd="0" presId="urn:microsoft.com/office/officeart/2018/5/layout/IconCircleLabelList"/>
    <dgm:cxn modelId="{F3C3F8C7-CA53-46BB-A38C-C5883F001A8A}" type="presParOf" srcId="{D3BB15C5-D268-4C80-902D-B386BC557632}" destId="{D1FD9F86-2955-4681-A94A-1827BF073ABA}" srcOrd="3" destOrd="0" presId="urn:microsoft.com/office/officeart/2018/5/layout/IconCircleLabelList"/>
    <dgm:cxn modelId="{69898BDF-B3CB-4974-9109-608A3E4952CD}" type="presParOf" srcId="{D3BB15C5-D268-4C80-902D-B386BC557632}" destId="{CCCC8898-A790-43C9-B77B-46214C518DFF}" srcOrd="4" destOrd="0" presId="urn:microsoft.com/office/officeart/2018/5/layout/IconCircleLabelList"/>
    <dgm:cxn modelId="{BC40627F-120A-4681-A8D9-13C656F8BE30}" type="presParOf" srcId="{CCCC8898-A790-43C9-B77B-46214C518DFF}" destId="{B9E50836-5275-44DE-9EEA-0AEBB7B8A91D}" srcOrd="0" destOrd="0" presId="urn:microsoft.com/office/officeart/2018/5/layout/IconCircleLabelList"/>
    <dgm:cxn modelId="{570456A3-DE67-4596-882B-463E86E12542}" type="presParOf" srcId="{CCCC8898-A790-43C9-B77B-46214C518DFF}" destId="{081E9D64-4184-4D20-89FA-E2C0760CF5D1}" srcOrd="1" destOrd="0" presId="urn:microsoft.com/office/officeart/2018/5/layout/IconCircleLabelList"/>
    <dgm:cxn modelId="{4F47C670-6032-4489-B93F-9389667D1E82}" type="presParOf" srcId="{CCCC8898-A790-43C9-B77B-46214C518DFF}" destId="{A5BD44CD-9A64-45C3-8B9D-F024D5397189}" srcOrd="2" destOrd="0" presId="urn:microsoft.com/office/officeart/2018/5/layout/IconCircleLabelList"/>
    <dgm:cxn modelId="{91245E51-D7F2-4509-9BD6-943D6B781EEF}" type="presParOf" srcId="{CCCC8898-A790-43C9-B77B-46214C518DFF}" destId="{F75CFAAA-4332-4F5D-B609-FD96E3BCCB76}" srcOrd="3" destOrd="0" presId="urn:microsoft.com/office/officeart/2018/5/layout/IconCircleLabelList"/>
    <dgm:cxn modelId="{1242B608-D74C-4B5A-8325-91F5A3CECC6B}" type="presParOf" srcId="{D3BB15C5-D268-4C80-902D-B386BC557632}" destId="{7EECD383-88C3-4B04-854D-725F36FBD86B}" srcOrd="5" destOrd="0" presId="urn:microsoft.com/office/officeart/2018/5/layout/IconCircleLabelList"/>
    <dgm:cxn modelId="{F7B8A492-166D-4227-A4FF-0B5DF11842FA}" type="presParOf" srcId="{D3BB15C5-D268-4C80-902D-B386BC557632}" destId="{62D6F490-DC34-4B74-88B7-24DEA6864464}" srcOrd="6" destOrd="0" presId="urn:microsoft.com/office/officeart/2018/5/layout/IconCircleLabelList"/>
    <dgm:cxn modelId="{A40F378D-57A9-465F-922D-74E74F84E423}" type="presParOf" srcId="{62D6F490-DC34-4B74-88B7-24DEA6864464}" destId="{AB68E38F-B2F7-45A4-8DF3-3DCD6FF481CE}" srcOrd="0" destOrd="0" presId="urn:microsoft.com/office/officeart/2018/5/layout/IconCircleLabelList"/>
    <dgm:cxn modelId="{4869CC94-FCCF-471D-8605-F117426FC3C3}" type="presParOf" srcId="{62D6F490-DC34-4B74-88B7-24DEA6864464}" destId="{F4C8BEC9-74A6-4C80-AB18-7355918BC403}" srcOrd="1" destOrd="0" presId="urn:microsoft.com/office/officeart/2018/5/layout/IconCircleLabelList"/>
    <dgm:cxn modelId="{6088EC73-5C02-4C59-8320-9EFC1D042F8C}" type="presParOf" srcId="{62D6F490-DC34-4B74-88B7-24DEA6864464}" destId="{DB13A781-335E-4EA3-96B6-C2B85562D9BD}" srcOrd="2" destOrd="0" presId="urn:microsoft.com/office/officeart/2018/5/layout/IconCircleLabelList"/>
    <dgm:cxn modelId="{9699C635-42F3-4534-B3EB-D0387396980C}" type="presParOf" srcId="{62D6F490-DC34-4B74-88B7-24DEA6864464}" destId="{980349F4-4153-437D-9D42-DF596705DD38}" srcOrd="3" destOrd="0" presId="urn:microsoft.com/office/officeart/2018/5/layout/IconCircleLabelList"/>
    <dgm:cxn modelId="{0585BE25-ACE7-40E5-B946-33FCE417EFF3}" type="presParOf" srcId="{D3BB15C5-D268-4C80-902D-B386BC557632}" destId="{E66C0195-21EE-4A5A-8CAC-D8C49FF2998B}" srcOrd="7" destOrd="0" presId="urn:microsoft.com/office/officeart/2018/5/layout/IconCircleLabelList"/>
    <dgm:cxn modelId="{F0D16AF3-8C80-4DD7-AF8B-C71CECA0D450}" type="presParOf" srcId="{D3BB15C5-D268-4C80-902D-B386BC557632}" destId="{C55A5597-96E5-4AE9-BEEE-8184C3384087}" srcOrd="8" destOrd="0" presId="urn:microsoft.com/office/officeart/2018/5/layout/IconCircleLabelList"/>
    <dgm:cxn modelId="{A600D73C-9D6B-4A75-A788-BBA42159728F}" type="presParOf" srcId="{C55A5597-96E5-4AE9-BEEE-8184C3384087}" destId="{03AD0234-F071-4898-8715-8E60CD59C09D}" srcOrd="0" destOrd="0" presId="urn:microsoft.com/office/officeart/2018/5/layout/IconCircleLabelList"/>
    <dgm:cxn modelId="{0BEAC975-82A2-456B-B21C-1E64DC9FE0FA}" type="presParOf" srcId="{C55A5597-96E5-4AE9-BEEE-8184C3384087}" destId="{EBFB7F8F-8413-49AF-BCFD-B22862797727}" srcOrd="1" destOrd="0" presId="urn:microsoft.com/office/officeart/2018/5/layout/IconCircleLabelList"/>
    <dgm:cxn modelId="{6E43C108-7BAB-4255-8A7D-7EA46D5317F0}" type="presParOf" srcId="{C55A5597-96E5-4AE9-BEEE-8184C3384087}" destId="{B165B1C6-A991-47DC-A9D4-68FFFF61B799}" srcOrd="2" destOrd="0" presId="urn:microsoft.com/office/officeart/2018/5/layout/IconCircleLabelList"/>
    <dgm:cxn modelId="{AAFAEA46-4810-4BE0-BD4A-E566291139AA}" type="presParOf" srcId="{C55A5597-96E5-4AE9-BEEE-8184C3384087}" destId="{4E533F17-590F-4C6B-A1EB-45ADDC24FBD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58B30-8DCA-4868-90AB-72A41F5A930C}">
      <dsp:nvSpPr>
        <dsp:cNvPr id="0" name=""/>
        <dsp:cNvSpPr/>
      </dsp:nvSpPr>
      <dsp:spPr>
        <a:xfrm>
          <a:off x="0" y="4597"/>
          <a:ext cx="6513603" cy="9793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8C09501-BC1E-4F9A-BF65-D6BA5F08D8C2}">
      <dsp:nvSpPr>
        <dsp:cNvPr id="0" name=""/>
        <dsp:cNvSpPr/>
      </dsp:nvSpPr>
      <dsp:spPr>
        <a:xfrm>
          <a:off x="296259" y="224956"/>
          <a:ext cx="538654" cy="53865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10C654-3FF3-4A47-96B8-6ACF615666C6}">
      <dsp:nvSpPr>
        <dsp:cNvPr id="0" name=""/>
        <dsp:cNvSpPr/>
      </dsp:nvSpPr>
      <dsp:spPr>
        <a:xfrm>
          <a:off x="1131174" y="4597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Major RFs include- cigarette smoking, HTN, dysglycemia, lipoprotein abniormalities, and advancing age</a:t>
          </a:r>
        </a:p>
      </dsp:txBody>
      <dsp:txXfrm>
        <a:off x="1131174" y="4597"/>
        <a:ext cx="5382429" cy="979371"/>
      </dsp:txXfrm>
    </dsp:sp>
    <dsp:sp modelId="{B0B60992-77A2-4CDE-BAF4-98D748A0BED0}">
      <dsp:nvSpPr>
        <dsp:cNvPr id="0" name=""/>
        <dsp:cNvSpPr/>
      </dsp:nvSpPr>
      <dsp:spPr>
        <a:xfrm>
          <a:off x="0" y="1228812"/>
          <a:ext cx="6513603" cy="9793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11A599B-8483-4BAD-B256-808725FEB33D}">
      <dsp:nvSpPr>
        <dsp:cNvPr id="0" name=""/>
        <dsp:cNvSpPr/>
      </dsp:nvSpPr>
      <dsp:spPr>
        <a:xfrm>
          <a:off x="296259" y="1449171"/>
          <a:ext cx="538654" cy="53865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D569C7-CE93-4F21-A40D-B9934FEBE046}">
      <dsp:nvSpPr>
        <dsp:cNvPr id="0" name=""/>
        <dsp:cNvSpPr/>
      </dsp:nvSpPr>
      <dsp:spPr>
        <a:xfrm>
          <a:off x="1131174" y="1228812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Framingham Heart Study</a:t>
          </a:r>
        </a:p>
      </dsp:txBody>
      <dsp:txXfrm>
        <a:off x="1131174" y="1228812"/>
        <a:ext cx="5382429" cy="979371"/>
      </dsp:txXfrm>
    </dsp:sp>
    <dsp:sp modelId="{F6360106-5A38-47F5-8871-2758B7D05354}">
      <dsp:nvSpPr>
        <dsp:cNvPr id="0" name=""/>
        <dsp:cNvSpPr/>
      </dsp:nvSpPr>
      <dsp:spPr>
        <a:xfrm>
          <a:off x="0" y="2453027"/>
          <a:ext cx="6513603" cy="97937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5AE8EFA-5354-4981-B723-4701236D4C93}">
      <dsp:nvSpPr>
        <dsp:cNvPr id="0" name=""/>
        <dsp:cNvSpPr/>
      </dsp:nvSpPr>
      <dsp:spPr>
        <a:xfrm>
          <a:off x="296259" y="2673385"/>
          <a:ext cx="538654" cy="538654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ACEDF5-302E-4901-9F84-FBAA2F23B8E6}">
      <dsp:nvSpPr>
        <dsp:cNvPr id="0" name=""/>
        <dsp:cNvSpPr/>
      </dsp:nvSpPr>
      <dsp:spPr>
        <a:xfrm>
          <a:off x="1131174" y="2453027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2013 ACC/AHA cholesterol guidelines compilation of data from 5 community-based cohorts representative of US population- the Pooled Cohort Equation (PCE)</a:t>
          </a:r>
        </a:p>
      </dsp:txBody>
      <dsp:txXfrm>
        <a:off x="1131174" y="2453027"/>
        <a:ext cx="5382429" cy="979371"/>
      </dsp:txXfrm>
    </dsp:sp>
    <dsp:sp modelId="{EF5803D5-F461-4210-B092-36AAC34346E2}">
      <dsp:nvSpPr>
        <dsp:cNvPr id="0" name=""/>
        <dsp:cNvSpPr/>
      </dsp:nvSpPr>
      <dsp:spPr>
        <a:xfrm>
          <a:off x="0" y="3677241"/>
          <a:ext cx="6513603" cy="97937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7296FA6-70DD-41A4-9314-C3068B99B749}">
      <dsp:nvSpPr>
        <dsp:cNvPr id="0" name=""/>
        <dsp:cNvSpPr/>
      </dsp:nvSpPr>
      <dsp:spPr>
        <a:xfrm>
          <a:off x="296259" y="3897600"/>
          <a:ext cx="538654" cy="538654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701E25-3C02-4750-81A4-B7BC3B1D8D03}">
      <dsp:nvSpPr>
        <dsp:cNvPr id="0" name=""/>
        <dsp:cNvSpPr/>
      </dsp:nvSpPr>
      <dsp:spPr>
        <a:xfrm>
          <a:off x="1131174" y="3677241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Validated in large community-based US population</a:t>
          </a:r>
        </a:p>
      </dsp:txBody>
      <dsp:txXfrm>
        <a:off x="1131174" y="3677241"/>
        <a:ext cx="5382429" cy="979371"/>
      </dsp:txXfrm>
    </dsp:sp>
    <dsp:sp modelId="{1F09D6E5-C265-4F06-BC6E-99A779FBC7FA}">
      <dsp:nvSpPr>
        <dsp:cNvPr id="0" name=""/>
        <dsp:cNvSpPr/>
      </dsp:nvSpPr>
      <dsp:spPr>
        <a:xfrm>
          <a:off x="0" y="4901456"/>
          <a:ext cx="6513603" cy="97937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B51EE93-94B1-477E-9F5C-2D6FD667427F}">
      <dsp:nvSpPr>
        <dsp:cNvPr id="0" name=""/>
        <dsp:cNvSpPr/>
      </dsp:nvSpPr>
      <dsp:spPr>
        <a:xfrm>
          <a:off x="296259" y="5121814"/>
          <a:ext cx="538654" cy="538654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8F2E83-BE06-4E7C-A008-B353BFEE379A}">
      <dsp:nvSpPr>
        <dsp:cNvPr id="0" name=""/>
        <dsp:cNvSpPr/>
      </dsp:nvSpPr>
      <dsp:spPr>
        <a:xfrm>
          <a:off x="1131174" y="4901456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Other factors that associate with ASCVD- Risk enhancing factors (REFs)</a:t>
          </a:r>
        </a:p>
      </dsp:txBody>
      <dsp:txXfrm>
        <a:off x="1131174" y="4901456"/>
        <a:ext cx="5382429" cy="9793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7F27BC-F893-4D26-B7B0-BB4EE9D3566B}">
      <dsp:nvSpPr>
        <dsp:cNvPr id="0" name=""/>
        <dsp:cNvSpPr/>
      </dsp:nvSpPr>
      <dsp:spPr>
        <a:xfrm>
          <a:off x="3286" y="457299"/>
          <a:ext cx="3203971" cy="10142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Low intensity (LI) – &lt;30%</a:t>
          </a:r>
        </a:p>
      </dsp:txBody>
      <dsp:txXfrm>
        <a:off x="3286" y="457299"/>
        <a:ext cx="3203971" cy="1014295"/>
      </dsp:txXfrm>
    </dsp:sp>
    <dsp:sp modelId="{9023DA27-046E-4ABB-B314-CC17CC3F3CBC}">
      <dsp:nvSpPr>
        <dsp:cNvPr id="0" name=""/>
        <dsp:cNvSpPr/>
      </dsp:nvSpPr>
      <dsp:spPr>
        <a:xfrm>
          <a:off x="3286" y="1471594"/>
          <a:ext cx="3203971" cy="215207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Lova 20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Simva 10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Prava 10-20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Fluva 20-40</a:t>
          </a:r>
        </a:p>
      </dsp:txBody>
      <dsp:txXfrm>
        <a:off x="3286" y="1471594"/>
        <a:ext cx="3203971" cy="2152079"/>
      </dsp:txXfrm>
    </dsp:sp>
    <dsp:sp modelId="{B454D0FA-0262-48DA-BAA2-F0A2870A99B0}">
      <dsp:nvSpPr>
        <dsp:cNvPr id="0" name=""/>
        <dsp:cNvSpPr/>
      </dsp:nvSpPr>
      <dsp:spPr>
        <a:xfrm>
          <a:off x="3655814" y="457299"/>
          <a:ext cx="3203971" cy="101429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Moderate intensity (MI)- 30-49%</a:t>
          </a:r>
        </a:p>
      </dsp:txBody>
      <dsp:txXfrm>
        <a:off x="3655814" y="457299"/>
        <a:ext cx="3203971" cy="1014295"/>
      </dsp:txXfrm>
    </dsp:sp>
    <dsp:sp modelId="{CC751070-A47D-44B6-BD7D-F17C360EA958}">
      <dsp:nvSpPr>
        <dsp:cNvPr id="0" name=""/>
        <dsp:cNvSpPr/>
      </dsp:nvSpPr>
      <dsp:spPr>
        <a:xfrm>
          <a:off x="3655814" y="1471594"/>
          <a:ext cx="3203971" cy="215207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Atorva 10-20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Rosuva 5-10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Prava 40-80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Lova 40-80</a:t>
          </a:r>
        </a:p>
      </dsp:txBody>
      <dsp:txXfrm>
        <a:off x="3655814" y="1471594"/>
        <a:ext cx="3203971" cy="2152079"/>
      </dsp:txXfrm>
    </dsp:sp>
    <dsp:sp modelId="{A5B0C9F1-B1A0-40D8-AFC8-A189CBE0B8CA}">
      <dsp:nvSpPr>
        <dsp:cNvPr id="0" name=""/>
        <dsp:cNvSpPr/>
      </dsp:nvSpPr>
      <dsp:spPr>
        <a:xfrm>
          <a:off x="7308342" y="457299"/>
          <a:ext cx="3203971" cy="101429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High intensity (HI)- &gt;/=50%</a:t>
          </a:r>
        </a:p>
      </dsp:txBody>
      <dsp:txXfrm>
        <a:off x="7308342" y="457299"/>
        <a:ext cx="3203971" cy="1014295"/>
      </dsp:txXfrm>
    </dsp:sp>
    <dsp:sp modelId="{50333D96-0427-4AA3-9B4C-99E5FB27A9F2}">
      <dsp:nvSpPr>
        <dsp:cNvPr id="0" name=""/>
        <dsp:cNvSpPr/>
      </dsp:nvSpPr>
      <dsp:spPr>
        <a:xfrm>
          <a:off x="7308342" y="1471594"/>
          <a:ext cx="3203971" cy="215207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/>
            <a:t>Atorva</a:t>
          </a:r>
          <a:r>
            <a:rPr lang="en-US" sz="2800" kern="1200" dirty="0"/>
            <a:t> 80 (may </a:t>
          </a:r>
          <a:r>
            <a:rPr lang="en-US" sz="2800" kern="1200" dirty="0" err="1"/>
            <a:t>dec</a:t>
          </a:r>
          <a:r>
            <a:rPr lang="en-US" sz="2800" kern="1200" dirty="0"/>
            <a:t> to 40)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Rosuva 20</a:t>
          </a:r>
        </a:p>
      </dsp:txBody>
      <dsp:txXfrm>
        <a:off x="7308342" y="1471594"/>
        <a:ext cx="3203971" cy="21520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B6A45C-2371-4C30-BB78-B60014591387}">
      <dsp:nvSpPr>
        <dsp:cNvPr id="0" name=""/>
        <dsp:cNvSpPr/>
      </dsp:nvSpPr>
      <dsp:spPr>
        <a:xfrm>
          <a:off x="1772110" y="0"/>
          <a:ext cx="1509048" cy="130789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CA8814-A575-4175-8A8C-0F3798BA5776}">
      <dsp:nvSpPr>
        <dsp:cNvPr id="0" name=""/>
        <dsp:cNvSpPr/>
      </dsp:nvSpPr>
      <dsp:spPr>
        <a:xfrm>
          <a:off x="370851" y="1424485"/>
          <a:ext cx="4311566" cy="560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ASCVD</a:t>
          </a:r>
        </a:p>
      </dsp:txBody>
      <dsp:txXfrm>
        <a:off x="370851" y="1424485"/>
        <a:ext cx="4311566" cy="560527"/>
      </dsp:txXfrm>
    </dsp:sp>
    <dsp:sp modelId="{7B92343E-AB99-4F6D-9ADA-C67BD6AFE96A}">
      <dsp:nvSpPr>
        <dsp:cNvPr id="0" name=""/>
        <dsp:cNvSpPr/>
      </dsp:nvSpPr>
      <dsp:spPr>
        <a:xfrm>
          <a:off x="370851" y="2039239"/>
          <a:ext cx="4311566" cy="1092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ACS (MI, UA, stable angina)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Coronary or Arterial revascularization 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PAD, including aortic aneurysm, all of atherosclerotic origin</a:t>
          </a:r>
        </a:p>
      </dsp:txBody>
      <dsp:txXfrm>
        <a:off x="370851" y="2039239"/>
        <a:ext cx="4311566" cy="1092124"/>
      </dsp:txXfrm>
    </dsp:sp>
    <dsp:sp modelId="{346C16CA-9C79-4AAD-B9BA-8D33910E605C}">
      <dsp:nvSpPr>
        <dsp:cNvPr id="0" name=""/>
        <dsp:cNvSpPr/>
      </dsp:nvSpPr>
      <dsp:spPr>
        <a:xfrm>
          <a:off x="6838201" y="0"/>
          <a:ext cx="1509048" cy="130789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E45F0C-88EE-44E0-8BC6-550404BBA118}">
      <dsp:nvSpPr>
        <dsp:cNvPr id="0" name=""/>
        <dsp:cNvSpPr/>
      </dsp:nvSpPr>
      <dsp:spPr>
        <a:xfrm>
          <a:off x="5436942" y="1424485"/>
          <a:ext cx="4311566" cy="560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HR-ASCVD</a:t>
          </a:r>
        </a:p>
      </dsp:txBody>
      <dsp:txXfrm>
        <a:off x="5436942" y="1424485"/>
        <a:ext cx="4311566" cy="560527"/>
      </dsp:txXfrm>
    </dsp:sp>
    <dsp:sp modelId="{D531111B-D4FD-41B1-A305-555F3C84C530}">
      <dsp:nvSpPr>
        <dsp:cNvPr id="0" name=""/>
        <dsp:cNvSpPr/>
      </dsp:nvSpPr>
      <dsp:spPr>
        <a:xfrm>
          <a:off x="5436942" y="2039239"/>
          <a:ext cx="4311566" cy="1092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Multiple ASCVD events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h/o ACS w/in 12 months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h/o MI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h/o CVA or TIA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Sx PAD (claudication 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1 ASCVD + HR conditions)</a:t>
          </a:r>
        </a:p>
      </dsp:txBody>
      <dsp:txXfrm>
        <a:off x="5436942" y="2039239"/>
        <a:ext cx="4311566" cy="10921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75FD3-71A1-4CC6-9F25-5637DA50EA9F}">
      <dsp:nvSpPr>
        <dsp:cNvPr id="0" name=""/>
        <dsp:cNvSpPr/>
      </dsp:nvSpPr>
      <dsp:spPr>
        <a:xfrm>
          <a:off x="1264920" y="524325"/>
          <a:ext cx="1011936" cy="7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C80B3-8B90-491A-8466-211F66B9544F}">
      <dsp:nvSpPr>
        <dsp:cNvPr id="0" name=""/>
        <dsp:cNvSpPr/>
      </dsp:nvSpPr>
      <dsp:spPr>
        <a:xfrm>
          <a:off x="2337572" y="439358"/>
          <a:ext cx="116372" cy="218578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-159765"/>
            <a:satOff val="-602"/>
            <a:lumOff val="6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59765"/>
              <a:satOff val="-602"/>
              <a:lumOff val="6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1F9C44-94E7-4BA3-AFF3-8FD0C7AF82DC}">
      <dsp:nvSpPr>
        <dsp:cNvPr id="0" name=""/>
        <dsp:cNvSpPr/>
      </dsp:nvSpPr>
      <dsp:spPr>
        <a:xfrm>
          <a:off x="614066" y="0"/>
          <a:ext cx="1048723" cy="10487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96" tIns="40696" rIns="40696" bIns="40696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1</a:t>
          </a:r>
        </a:p>
      </dsp:txBody>
      <dsp:txXfrm>
        <a:off x="767648" y="153582"/>
        <a:ext cx="741559" cy="741559"/>
      </dsp:txXfrm>
    </dsp:sp>
    <dsp:sp modelId="{BE252F23-36B1-4CA4-AABD-C817EF12BD90}">
      <dsp:nvSpPr>
        <dsp:cNvPr id="0" name=""/>
        <dsp:cNvSpPr/>
      </dsp:nvSpPr>
      <dsp:spPr>
        <a:xfrm>
          <a:off x="0" y="1214323"/>
          <a:ext cx="2276856" cy="191704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-319529"/>
            <a:satOff val="-1204"/>
            <a:lumOff val="13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19529"/>
              <a:satOff val="-1204"/>
              <a:lumOff val="1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601" tIns="165100" rIns="179601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Secondary Prevention in Patients with Clinical ASCVD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u="sng" kern="1200"/>
            <a:t>&gt;</a:t>
          </a:r>
          <a:r>
            <a:rPr lang="en-US" sz="1100" kern="1200"/>
            <a:t>75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&lt; 75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Very HR ASCVD</a:t>
          </a:r>
        </a:p>
      </dsp:txBody>
      <dsp:txXfrm>
        <a:off x="0" y="1597731"/>
        <a:ext cx="2276856" cy="1533632"/>
      </dsp:txXfrm>
    </dsp:sp>
    <dsp:sp modelId="{847704DC-92A2-494E-B692-45079740AE72}">
      <dsp:nvSpPr>
        <dsp:cNvPr id="0" name=""/>
        <dsp:cNvSpPr/>
      </dsp:nvSpPr>
      <dsp:spPr>
        <a:xfrm>
          <a:off x="2529840" y="524325"/>
          <a:ext cx="2276856" cy="71"/>
        </a:xfrm>
        <a:prstGeom prst="rect">
          <a:avLst/>
        </a:prstGeom>
        <a:solidFill>
          <a:schemeClr val="accent2">
            <a:tint val="40000"/>
            <a:alpha val="90000"/>
            <a:hueOff val="-479294"/>
            <a:satOff val="-1807"/>
            <a:lumOff val="19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79294"/>
              <a:satOff val="-1807"/>
              <a:lumOff val="1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1586AB-89A7-46A3-884E-A101ED15CE97}">
      <dsp:nvSpPr>
        <dsp:cNvPr id="0" name=""/>
        <dsp:cNvSpPr/>
      </dsp:nvSpPr>
      <dsp:spPr>
        <a:xfrm>
          <a:off x="4867412" y="439358"/>
          <a:ext cx="116372" cy="218578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-639058"/>
            <a:satOff val="-2409"/>
            <a:lumOff val="26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39058"/>
              <a:satOff val="-2409"/>
              <a:lumOff val="2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577A1C-4F91-441A-B39A-35D856841F10}">
      <dsp:nvSpPr>
        <dsp:cNvPr id="0" name=""/>
        <dsp:cNvSpPr/>
      </dsp:nvSpPr>
      <dsp:spPr>
        <a:xfrm>
          <a:off x="3143906" y="0"/>
          <a:ext cx="1048723" cy="1048723"/>
        </a:xfrm>
        <a:prstGeom prst="ellipse">
          <a:avLst/>
        </a:prstGeom>
        <a:solidFill>
          <a:schemeClr val="accent2">
            <a:hueOff val="-482067"/>
            <a:satOff val="-3308"/>
            <a:lumOff val="1699"/>
            <a:alphaOff val="0"/>
          </a:schemeClr>
        </a:solidFill>
        <a:ln w="12700" cap="flat" cmpd="sng" algn="ctr">
          <a:solidFill>
            <a:schemeClr val="accent2">
              <a:hueOff val="-482067"/>
              <a:satOff val="-3308"/>
              <a:lumOff val="16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96" tIns="40696" rIns="40696" bIns="40696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2</a:t>
          </a:r>
        </a:p>
      </dsp:txBody>
      <dsp:txXfrm>
        <a:off x="3297488" y="153582"/>
        <a:ext cx="741559" cy="741559"/>
      </dsp:txXfrm>
    </dsp:sp>
    <dsp:sp modelId="{5608903F-2BDF-4568-A944-023AC45EB249}">
      <dsp:nvSpPr>
        <dsp:cNvPr id="0" name=""/>
        <dsp:cNvSpPr/>
      </dsp:nvSpPr>
      <dsp:spPr>
        <a:xfrm>
          <a:off x="2529840" y="1214323"/>
          <a:ext cx="2276856" cy="191704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-798823"/>
            <a:satOff val="-3011"/>
            <a:lumOff val="32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798823"/>
              <a:satOff val="-3011"/>
              <a:lumOff val="3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601" tIns="165100" rIns="179601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Severe Hypercholesterolemia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LDL </a:t>
          </a:r>
          <a:r>
            <a:rPr lang="en-US" sz="1100" u="sng" kern="1200"/>
            <a:t>&gt;</a:t>
          </a:r>
          <a:r>
            <a:rPr lang="en-US" sz="1100" kern="1200"/>
            <a:t> 190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LDL </a:t>
          </a:r>
          <a:r>
            <a:rPr lang="en-US" sz="1100" u="sng" kern="1200"/>
            <a:t>&gt;</a:t>
          </a:r>
          <a:r>
            <a:rPr lang="en-US" sz="1100" kern="1200"/>
            <a:t>100 on tx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FH</a:t>
          </a:r>
        </a:p>
      </dsp:txBody>
      <dsp:txXfrm>
        <a:off x="2529840" y="1597731"/>
        <a:ext cx="2276856" cy="1533632"/>
      </dsp:txXfrm>
    </dsp:sp>
    <dsp:sp modelId="{472DE401-954E-4C2D-B193-D30FD0BECACE}">
      <dsp:nvSpPr>
        <dsp:cNvPr id="0" name=""/>
        <dsp:cNvSpPr/>
      </dsp:nvSpPr>
      <dsp:spPr>
        <a:xfrm>
          <a:off x="5059680" y="524325"/>
          <a:ext cx="2276856" cy="71"/>
        </a:xfrm>
        <a:prstGeom prst="rect">
          <a:avLst/>
        </a:prstGeom>
        <a:solidFill>
          <a:schemeClr val="accent2">
            <a:tint val="40000"/>
            <a:alpha val="90000"/>
            <a:hueOff val="-958587"/>
            <a:satOff val="-3613"/>
            <a:lumOff val="39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958587"/>
              <a:satOff val="-3613"/>
              <a:lumOff val="3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6559B8-4762-43C8-B6DB-F5CBB23BDF8E}">
      <dsp:nvSpPr>
        <dsp:cNvPr id="0" name=""/>
        <dsp:cNvSpPr/>
      </dsp:nvSpPr>
      <dsp:spPr>
        <a:xfrm>
          <a:off x="7397252" y="439358"/>
          <a:ext cx="116372" cy="218578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-1118352"/>
            <a:satOff val="-4215"/>
            <a:lumOff val="45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118352"/>
              <a:satOff val="-4215"/>
              <a:lumOff val="4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CE0C4B-16D7-4CCB-AA20-66673EE8047C}">
      <dsp:nvSpPr>
        <dsp:cNvPr id="0" name=""/>
        <dsp:cNvSpPr/>
      </dsp:nvSpPr>
      <dsp:spPr>
        <a:xfrm>
          <a:off x="5673746" y="0"/>
          <a:ext cx="1048723" cy="1048723"/>
        </a:xfrm>
        <a:prstGeom prst="ellipse">
          <a:avLst/>
        </a:prstGeom>
        <a:solidFill>
          <a:schemeClr val="accent2">
            <a:hueOff val="-964133"/>
            <a:satOff val="-6616"/>
            <a:lumOff val="3399"/>
            <a:alphaOff val="0"/>
          </a:schemeClr>
        </a:solidFill>
        <a:ln w="12700" cap="flat" cmpd="sng" algn="ctr">
          <a:solidFill>
            <a:schemeClr val="accent2">
              <a:hueOff val="-964133"/>
              <a:satOff val="-6616"/>
              <a:lumOff val="33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96" tIns="40696" rIns="40696" bIns="40696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3</a:t>
          </a:r>
        </a:p>
      </dsp:txBody>
      <dsp:txXfrm>
        <a:off x="5827328" y="153582"/>
        <a:ext cx="741559" cy="741559"/>
      </dsp:txXfrm>
    </dsp:sp>
    <dsp:sp modelId="{C6CE0848-5B89-490E-B0B2-B35C7DB8D252}">
      <dsp:nvSpPr>
        <dsp:cNvPr id="0" name=""/>
        <dsp:cNvSpPr/>
      </dsp:nvSpPr>
      <dsp:spPr>
        <a:xfrm>
          <a:off x="5059680" y="1214323"/>
          <a:ext cx="2276856" cy="191704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-1278116"/>
            <a:satOff val="-4817"/>
            <a:lumOff val="52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278116"/>
              <a:satOff val="-4817"/>
              <a:lumOff val="5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601" tIns="165100" rIns="179601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Diabetes Mellitus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DM-Specific REFs</a:t>
          </a:r>
        </a:p>
      </dsp:txBody>
      <dsp:txXfrm>
        <a:off x="5059680" y="1597731"/>
        <a:ext cx="2276856" cy="1533632"/>
      </dsp:txXfrm>
    </dsp:sp>
    <dsp:sp modelId="{5DA78C40-29C6-460D-92DE-3F64803B273E}">
      <dsp:nvSpPr>
        <dsp:cNvPr id="0" name=""/>
        <dsp:cNvSpPr/>
      </dsp:nvSpPr>
      <dsp:spPr>
        <a:xfrm>
          <a:off x="7589520" y="524325"/>
          <a:ext cx="1138428" cy="71"/>
        </a:xfrm>
        <a:prstGeom prst="rect">
          <a:avLst/>
        </a:prstGeom>
        <a:solidFill>
          <a:schemeClr val="accent2">
            <a:tint val="40000"/>
            <a:alpha val="90000"/>
            <a:hueOff val="-1437881"/>
            <a:satOff val="-5420"/>
            <a:lumOff val="59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437881"/>
              <a:satOff val="-5420"/>
              <a:lumOff val="59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E9A45C-D27E-46AC-9474-7066B46D8D54}">
      <dsp:nvSpPr>
        <dsp:cNvPr id="0" name=""/>
        <dsp:cNvSpPr/>
      </dsp:nvSpPr>
      <dsp:spPr>
        <a:xfrm>
          <a:off x="8203586" y="0"/>
          <a:ext cx="1048723" cy="1048723"/>
        </a:xfrm>
        <a:prstGeom prst="ellipse">
          <a:avLst/>
        </a:prstGeom>
        <a:solidFill>
          <a:schemeClr val="accent2">
            <a:hueOff val="-1446200"/>
            <a:satOff val="-9924"/>
            <a:lumOff val="5098"/>
            <a:alphaOff val="0"/>
          </a:schemeClr>
        </a:solidFill>
        <a:ln w="12700" cap="flat" cmpd="sng" algn="ctr">
          <a:solidFill>
            <a:schemeClr val="accent2">
              <a:hueOff val="-1446200"/>
              <a:satOff val="-9924"/>
              <a:lumOff val="50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96" tIns="40696" rIns="40696" bIns="40696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4</a:t>
          </a:r>
        </a:p>
      </dsp:txBody>
      <dsp:txXfrm>
        <a:off x="8357168" y="153582"/>
        <a:ext cx="741559" cy="741559"/>
      </dsp:txXfrm>
    </dsp:sp>
    <dsp:sp modelId="{E1934EA2-FA3E-40ED-AE94-CB7356B2CB2C}">
      <dsp:nvSpPr>
        <dsp:cNvPr id="0" name=""/>
        <dsp:cNvSpPr/>
      </dsp:nvSpPr>
      <dsp:spPr>
        <a:xfrm>
          <a:off x="7589520" y="1214323"/>
          <a:ext cx="2276856" cy="191704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-1757410"/>
            <a:satOff val="-6624"/>
            <a:lumOff val="72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757410"/>
              <a:satOff val="-6624"/>
              <a:lumOff val="7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601" tIns="165100" rIns="179601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Primary Prevention Over Lifespan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PCE (40-75)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ASCVD REFs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CAC</a:t>
          </a:r>
        </a:p>
      </dsp:txBody>
      <dsp:txXfrm>
        <a:off x="7589520" y="1597731"/>
        <a:ext cx="2276856" cy="15336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5A7A10-822C-4513-9E21-52EB6F712D31}">
      <dsp:nvSpPr>
        <dsp:cNvPr id="0" name=""/>
        <dsp:cNvSpPr/>
      </dsp:nvSpPr>
      <dsp:spPr>
        <a:xfrm>
          <a:off x="1235" y="0"/>
          <a:ext cx="4817566" cy="313136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5596" tIns="330200" rIns="375596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 Endpoint-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Composite of death from CHD, NF MI, fatal or NF ischemic stroke, or UA requiring hospitalization</a:t>
          </a:r>
        </a:p>
      </dsp:txBody>
      <dsp:txXfrm>
        <a:off x="1235" y="1189918"/>
        <a:ext cx="4817566" cy="1878818"/>
      </dsp:txXfrm>
    </dsp:sp>
    <dsp:sp modelId="{4EA8AB0E-C06D-4D57-8753-3E797B591D9D}">
      <dsp:nvSpPr>
        <dsp:cNvPr id="0" name=""/>
        <dsp:cNvSpPr/>
      </dsp:nvSpPr>
      <dsp:spPr>
        <a:xfrm>
          <a:off x="1940313" y="313136"/>
          <a:ext cx="939409" cy="93940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3240" tIns="12700" rIns="73240" bIns="1270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1</a:t>
          </a:r>
        </a:p>
      </dsp:txBody>
      <dsp:txXfrm>
        <a:off x="2077886" y="450709"/>
        <a:ext cx="664263" cy="664263"/>
      </dsp:txXfrm>
    </dsp:sp>
    <dsp:sp modelId="{720A48C3-1A15-46DD-AC73-C1165B5598A7}">
      <dsp:nvSpPr>
        <dsp:cNvPr id="0" name=""/>
        <dsp:cNvSpPr/>
      </dsp:nvSpPr>
      <dsp:spPr>
        <a:xfrm>
          <a:off x="1235" y="3131292"/>
          <a:ext cx="4817566" cy="72"/>
        </a:xfrm>
        <a:prstGeom prst="rect">
          <a:avLst/>
        </a:prstGeom>
        <a:solidFill>
          <a:schemeClr val="accent2">
            <a:hueOff val="-482067"/>
            <a:satOff val="-3308"/>
            <a:lumOff val="1699"/>
            <a:alphaOff val="0"/>
          </a:schemeClr>
        </a:solidFill>
        <a:ln w="12700" cap="flat" cmpd="sng" algn="ctr">
          <a:solidFill>
            <a:schemeClr val="accent2">
              <a:hueOff val="-482067"/>
              <a:satOff val="-3308"/>
              <a:lumOff val="16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5D0A28E-1A2C-4757-9D04-1F9305981EF9}">
      <dsp:nvSpPr>
        <dsp:cNvPr id="0" name=""/>
        <dsp:cNvSpPr/>
      </dsp:nvSpPr>
      <dsp:spPr>
        <a:xfrm>
          <a:off x="5300558" y="0"/>
          <a:ext cx="4817566" cy="3131364"/>
        </a:xfrm>
        <a:prstGeom prst="rect">
          <a:avLst/>
        </a:prstGeom>
        <a:solidFill>
          <a:schemeClr val="accent2">
            <a:tint val="40000"/>
            <a:alpha val="90000"/>
            <a:hueOff val="-1757410"/>
            <a:satOff val="-6624"/>
            <a:lumOff val="72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757410"/>
              <a:satOff val="-6624"/>
              <a:lumOff val="7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5596" tIns="330200" rIns="375596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 Endpoint- Pre-specified: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Any CHD event; Major CHD event; Any CV event;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Composite of death from any cause, NF MI, or NF ischemic stroke;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Death from, CHD; Death from CV causes; Death from any cause;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Individual components of 1 endpoint;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Hospitalization for CHF</a:t>
          </a:r>
        </a:p>
      </dsp:txBody>
      <dsp:txXfrm>
        <a:off x="5300558" y="1189918"/>
        <a:ext cx="4817566" cy="1878818"/>
      </dsp:txXfrm>
    </dsp:sp>
    <dsp:sp modelId="{C6485A74-D364-49B4-A126-B8ABE1323817}">
      <dsp:nvSpPr>
        <dsp:cNvPr id="0" name=""/>
        <dsp:cNvSpPr/>
      </dsp:nvSpPr>
      <dsp:spPr>
        <a:xfrm>
          <a:off x="7239636" y="313136"/>
          <a:ext cx="939409" cy="939409"/>
        </a:xfrm>
        <a:prstGeom prst="ellipse">
          <a:avLst/>
        </a:prstGeom>
        <a:solidFill>
          <a:schemeClr val="accent2">
            <a:hueOff val="-964133"/>
            <a:satOff val="-6616"/>
            <a:lumOff val="3399"/>
            <a:alphaOff val="0"/>
          </a:schemeClr>
        </a:solidFill>
        <a:ln w="12700" cap="flat" cmpd="sng" algn="ctr">
          <a:solidFill>
            <a:schemeClr val="accent2">
              <a:hueOff val="-964133"/>
              <a:satOff val="-6616"/>
              <a:lumOff val="33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3240" tIns="12700" rIns="73240" bIns="1270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2</a:t>
          </a:r>
        </a:p>
      </dsp:txBody>
      <dsp:txXfrm>
        <a:off x="7377209" y="450709"/>
        <a:ext cx="664263" cy="664263"/>
      </dsp:txXfrm>
    </dsp:sp>
    <dsp:sp modelId="{ED619ED9-87F1-4FE2-953A-A94BC63F4C0E}">
      <dsp:nvSpPr>
        <dsp:cNvPr id="0" name=""/>
        <dsp:cNvSpPr/>
      </dsp:nvSpPr>
      <dsp:spPr>
        <a:xfrm>
          <a:off x="5300558" y="3131292"/>
          <a:ext cx="4817566" cy="72"/>
        </a:xfrm>
        <a:prstGeom prst="rect">
          <a:avLst/>
        </a:prstGeom>
        <a:solidFill>
          <a:schemeClr val="accent2">
            <a:hueOff val="-1446200"/>
            <a:satOff val="-9924"/>
            <a:lumOff val="5098"/>
            <a:alphaOff val="0"/>
          </a:schemeClr>
        </a:solidFill>
        <a:ln w="12700" cap="flat" cmpd="sng" algn="ctr">
          <a:solidFill>
            <a:schemeClr val="accent2">
              <a:hueOff val="-1446200"/>
              <a:satOff val="-9924"/>
              <a:lumOff val="50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58198B-BD5C-49B5-96A3-4CD05FCFFF7D}">
      <dsp:nvSpPr>
        <dsp:cNvPr id="0" name=""/>
        <dsp:cNvSpPr/>
      </dsp:nvSpPr>
      <dsp:spPr>
        <a:xfrm>
          <a:off x="624" y="769161"/>
          <a:ext cx="2435353" cy="340949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870" tIns="330200" rIns="189870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1 Endpoint- Composite of CV death, MI, CVA, hospitalization for UA, or coronary revascularization</a:t>
          </a:r>
        </a:p>
      </dsp:txBody>
      <dsp:txXfrm>
        <a:off x="624" y="2064769"/>
        <a:ext cx="2435353" cy="2045696"/>
      </dsp:txXfrm>
    </dsp:sp>
    <dsp:sp modelId="{FB1E35B6-A558-4D63-8CC5-6EB9BF29CAA9}">
      <dsp:nvSpPr>
        <dsp:cNvPr id="0" name=""/>
        <dsp:cNvSpPr/>
      </dsp:nvSpPr>
      <dsp:spPr>
        <a:xfrm>
          <a:off x="706876" y="1110111"/>
          <a:ext cx="1022848" cy="10228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745" tIns="12700" rIns="79745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856669" y="1259904"/>
        <a:ext cx="723262" cy="723262"/>
      </dsp:txXfrm>
    </dsp:sp>
    <dsp:sp modelId="{3BAD8114-F387-4FFC-9469-45A775F1FE6D}">
      <dsp:nvSpPr>
        <dsp:cNvPr id="0" name=""/>
        <dsp:cNvSpPr/>
      </dsp:nvSpPr>
      <dsp:spPr>
        <a:xfrm>
          <a:off x="624" y="4178584"/>
          <a:ext cx="2435353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E73389-6AEE-450F-9F17-86F04B602111}">
      <dsp:nvSpPr>
        <dsp:cNvPr id="0" name=""/>
        <dsp:cNvSpPr/>
      </dsp:nvSpPr>
      <dsp:spPr>
        <a:xfrm>
          <a:off x="2679513" y="769161"/>
          <a:ext cx="2435353" cy="340949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870" tIns="330200" rIns="189870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2 Endpoint- Composite of CV death, MI, or CVA</a:t>
          </a:r>
        </a:p>
      </dsp:txBody>
      <dsp:txXfrm>
        <a:off x="2679513" y="2064769"/>
        <a:ext cx="2435353" cy="2045696"/>
      </dsp:txXfrm>
    </dsp:sp>
    <dsp:sp modelId="{F9652F77-45C5-453F-9E2C-D05DC927563B}">
      <dsp:nvSpPr>
        <dsp:cNvPr id="0" name=""/>
        <dsp:cNvSpPr/>
      </dsp:nvSpPr>
      <dsp:spPr>
        <a:xfrm>
          <a:off x="3385765" y="1110111"/>
          <a:ext cx="1022848" cy="10228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745" tIns="12700" rIns="79745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535558" y="1259904"/>
        <a:ext cx="723262" cy="723262"/>
      </dsp:txXfrm>
    </dsp:sp>
    <dsp:sp modelId="{A7875296-7724-43B0-BBC0-393EB9274751}">
      <dsp:nvSpPr>
        <dsp:cNvPr id="0" name=""/>
        <dsp:cNvSpPr/>
      </dsp:nvSpPr>
      <dsp:spPr>
        <a:xfrm>
          <a:off x="2679513" y="4178584"/>
          <a:ext cx="2435353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E386F1-9C1F-44CF-8206-AFC8FEB69121}">
      <dsp:nvSpPr>
        <dsp:cNvPr id="0" name=""/>
        <dsp:cNvSpPr/>
      </dsp:nvSpPr>
      <dsp:spPr>
        <a:xfrm>
          <a:off x="350684" y="501502"/>
          <a:ext cx="1081916" cy="108191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6498FC4-0E13-459A-8556-D8E21CEFE8FC}">
      <dsp:nvSpPr>
        <dsp:cNvPr id="0" name=""/>
        <dsp:cNvSpPr/>
      </dsp:nvSpPr>
      <dsp:spPr>
        <a:xfrm>
          <a:off x="581257" y="732074"/>
          <a:ext cx="620771" cy="62077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4F53DD-0940-4C92-BB35-918B6DC753F4}">
      <dsp:nvSpPr>
        <dsp:cNvPr id="0" name=""/>
        <dsp:cNvSpPr/>
      </dsp:nvSpPr>
      <dsp:spPr>
        <a:xfrm>
          <a:off x="4826" y="1920408"/>
          <a:ext cx="1773632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How low is too low?</a:t>
          </a:r>
        </a:p>
      </dsp:txBody>
      <dsp:txXfrm>
        <a:off x="4826" y="1920408"/>
        <a:ext cx="1773632" cy="709453"/>
      </dsp:txXfrm>
    </dsp:sp>
    <dsp:sp modelId="{DF631095-B90D-4308-8CB0-672B100CA947}">
      <dsp:nvSpPr>
        <dsp:cNvPr id="0" name=""/>
        <dsp:cNvSpPr/>
      </dsp:nvSpPr>
      <dsp:spPr>
        <a:xfrm>
          <a:off x="2434703" y="501502"/>
          <a:ext cx="1081916" cy="108191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57A31E-ED01-40C6-B4C5-14E936909B0E}">
      <dsp:nvSpPr>
        <dsp:cNvPr id="0" name=""/>
        <dsp:cNvSpPr/>
      </dsp:nvSpPr>
      <dsp:spPr>
        <a:xfrm>
          <a:off x="2665275" y="732074"/>
          <a:ext cx="620771" cy="620771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C058C9-D9A0-4C6D-A26B-0E01D5BD4AD7}">
      <dsp:nvSpPr>
        <dsp:cNvPr id="0" name=""/>
        <dsp:cNvSpPr/>
      </dsp:nvSpPr>
      <dsp:spPr>
        <a:xfrm>
          <a:off x="2088845" y="1920408"/>
          <a:ext cx="1773632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Long-term safety</a:t>
          </a:r>
        </a:p>
      </dsp:txBody>
      <dsp:txXfrm>
        <a:off x="2088845" y="1920408"/>
        <a:ext cx="1773632" cy="709453"/>
      </dsp:txXfrm>
    </dsp:sp>
    <dsp:sp modelId="{B9E50836-5275-44DE-9EEA-0AEBB7B8A91D}">
      <dsp:nvSpPr>
        <dsp:cNvPr id="0" name=""/>
        <dsp:cNvSpPr/>
      </dsp:nvSpPr>
      <dsp:spPr>
        <a:xfrm>
          <a:off x="4518721" y="501502"/>
          <a:ext cx="1081916" cy="108191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1E9D64-4184-4D20-89FA-E2C0760CF5D1}">
      <dsp:nvSpPr>
        <dsp:cNvPr id="0" name=""/>
        <dsp:cNvSpPr/>
      </dsp:nvSpPr>
      <dsp:spPr>
        <a:xfrm>
          <a:off x="4749294" y="732074"/>
          <a:ext cx="620771" cy="620771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5CFAAA-4332-4F5D-B609-FD96E3BCCB76}">
      <dsp:nvSpPr>
        <dsp:cNvPr id="0" name=""/>
        <dsp:cNvSpPr/>
      </dsp:nvSpPr>
      <dsp:spPr>
        <a:xfrm>
          <a:off x="4172863" y="1920408"/>
          <a:ext cx="1773632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Cost effectiveness </a:t>
          </a:r>
        </a:p>
      </dsp:txBody>
      <dsp:txXfrm>
        <a:off x="4172863" y="1920408"/>
        <a:ext cx="1773632" cy="709453"/>
      </dsp:txXfrm>
    </dsp:sp>
    <dsp:sp modelId="{AB68E38F-B2F7-45A4-8DF3-3DCD6FF481CE}">
      <dsp:nvSpPr>
        <dsp:cNvPr id="0" name=""/>
        <dsp:cNvSpPr/>
      </dsp:nvSpPr>
      <dsp:spPr>
        <a:xfrm>
          <a:off x="6602740" y="501502"/>
          <a:ext cx="1081916" cy="108191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4C8BEC9-74A6-4C80-AB18-7355918BC403}">
      <dsp:nvSpPr>
        <dsp:cNvPr id="0" name=""/>
        <dsp:cNvSpPr/>
      </dsp:nvSpPr>
      <dsp:spPr>
        <a:xfrm>
          <a:off x="6833312" y="732074"/>
          <a:ext cx="620771" cy="620771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0349F4-4153-437D-9D42-DF596705DD38}">
      <dsp:nvSpPr>
        <dsp:cNvPr id="0" name=""/>
        <dsp:cNvSpPr/>
      </dsp:nvSpPr>
      <dsp:spPr>
        <a:xfrm>
          <a:off x="6256882" y="1920408"/>
          <a:ext cx="1773632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Would longer tx duration result in more marked benefit</a:t>
          </a:r>
        </a:p>
      </dsp:txBody>
      <dsp:txXfrm>
        <a:off x="6256882" y="1920408"/>
        <a:ext cx="1773632" cy="709453"/>
      </dsp:txXfrm>
    </dsp:sp>
    <dsp:sp modelId="{03AD0234-F071-4898-8715-8E60CD59C09D}">
      <dsp:nvSpPr>
        <dsp:cNvPr id="0" name=""/>
        <dsp:cNvSpPr/>
      </dsp:nvSpPr>
      <dsp:spPr>
        <a:xfrm>
          <a:off x="8686759" y="501502"/>
          <a:ext cx="1081916" cy="108191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BFB7F8F-8413-49AF-BCFD-B22862797727}">
      <dsp:nvSpPr>
        <dsp:cNvPr id="0" name=""/>
        <dsp:cNvSpPr/>
      </dsp:nvSpPr>
      <dsp:spPr>
        <a:xfrm>
          <a:off x="8917331" y="732074"/>
          <a:ext cx="620771" cy="620771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533F17-590F-4C6B-A1EB-45ADDC24FBD3}">
      <dsp:nvSpPr>
        <dsp:cNvPr id="0" name=""/>
        <dsp:cNvSpPr/>
      </dsp:nvSpPr>
      <dsp:spPr>
        <a:xfrm>
          <a:off x="8340900" y="1920408"/>
          <a:ext cx="1773632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PCSK9i v ezetimibe </a:t>
          </a:r>
        </a:p>
      </dsp:txBody>
      <dsp:txXfrm>
        <a:off x="8340900" y="1920408"/>
        <a:ext cx="1773632" cy="7094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8C379-90D9-4FF2-AE21-07B778257090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CAC52-D93E-414D-9FAA-7E9D4F49F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40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so great to see the integration of CV outcomes in the mgmt. of other disease states, particularly, DM2 and AF, which are such prevalent comorbidities associated with HF.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CAC52-D93E-414D-9FAA-7E9D4F49F3B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86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8D1EC-18D8-4C05-882C-E39DD1D8A2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3E0305-D7B1-437F-82EC-9F4CC352A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8E6A2-D023-4B08-8BB5-E71B723AE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3997-53B2-4B6C-B429-E2E9C48A81B6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92900-CC44-4579-9172-2C5CA9BDA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09A07-9432-41AF-BC09-59C0CACAF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1B7D-DB7C-405A-A895-5E6A77030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09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9319D-A2BA-4DA8-BC59-889214A92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787BFC-254A-43FA-BD9E-1EC82E6387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F9F8C-08E0-4509-AFFE-F45518F5E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3997-53B2-4B6C-B429-E2E9C48A81B6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330F4-CB9E-42D3-A997-92BBAB47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AC42F-74FA-40DC-90CB-BBE372BD5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1B7D-DB7C-405A-A895-5E6A77030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513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B8636B-9A22-47BF-A87F-3A78A3164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93BE41-C6F9-4D97-B665-D922E0391E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8336D-4308-4F0F-BF3E-9A946307C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3997-53B2-4B6C-B429-E2E9C48A81B6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7D034-7DA9-4AD2-A7B2-2AB6FE952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05D89-91B6-4BB0-91F4-63952F7A8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1B7D-DB7C-405A-A895-5E6A77030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88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7F4C8-C6E7-4EA1-AE9E-76E0A7A8E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5ACA9-D96D-4776-B4A3-9B9011C6A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86794-D101-492E-A861-3F546D358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3997-53B2-4B6C-B429-E2E9C48A81B6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E8443-5288-47C4-A5E0-877D478B8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3AE99-6066-4566-A2B2-5D93075EC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1B7D-DB7C-405A-A895-5E6A77030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7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16D3E-2556-4EE9-9685-3C62F996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12DF6-3D5C-4CAA-81E4-892863FF0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3941E-5FEE-4768-AABE-08D850AD8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3997-53B2-4B6C-B429-E2E9C48A81B6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C19E1-8321-4161-AA41-4A020FA0F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C8B3B-FBF7-422C-905D-F3374615A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1B7D-DB7C-405A-A895-5E6A77030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518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28143-8551-49AB-A0D7-262D35243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4A015-2330-4942-8C7F-AA45D9BB77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8D0009-B82A-4A94-AB35-7B760316C4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6E1F0A-B975-4B63-B103-68CA23906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3997-53B2-4B6C-B429-E2E9C48A81B6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41B32-5ECE-4747-A1D5-3DFC58213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1B878A-DF8D-4B17-A80E-2E614869C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1B7D-DB7C-405A-A895-5E6A77030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19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CBB25-FEDD-44A0-B422-88BF80218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DFC0B-FD97-4872-B41C-16F3360B0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B9BE6-F084-4571-A7FB-394C245EC1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24BB48-73CC-4A9F-BB56-524504B2B3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69E06F-D7AF-4D1B-9D03-916C93B694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83C374-77A9-4956-8AB0-ED1352ADD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3997-53B2-4B6C-B429-E2E9C48A81B6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6FC76B-C8C9-45FD-A16F-F05B47978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9C2AF3-B1A2-4C0E-8C23-FB488E64D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1B7D-DB7C-405A-A895-5E6A77030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4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6CBEB-26B7-41C0-A645-5EAB7AE27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1C31E6-F4C4-4EE4-9AAF-A753F686D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3997-53B2-4B6C-B429-E2E9C48A81B6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CBF1AC-95DA-48F2-A1D5-FF6AF6787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93AC42-03B4-4580-88BB-EDE0E5CC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1B7D-DB7C-405A-A895-5E6A77030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843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8B75E5-A0C6-4338-A6D7-F3D1F35EE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3997-53B2-4B6C-B429-E2E9C48A81B6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B620F4-5B1F-4793-95C0-5D5638648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FFDBAC-F7B6-4322-901E-7CD3F994A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1B7D-DB7C-405A-A895-5E6A77030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70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D0881-F52D-4421-9B55-DF7121E52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17FE6-B032-4A95-AC1D-A53868325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66629E-0C31-4ED4-B187-5498EEB8F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C852BC-77DF-4E59-8473-1E63EF710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3997-53B2-4B6C-B429-E2E9C48A81B6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4DD7E4-24B2-4604-96C3-07F5D9771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9A7E8B-05FE-4380-8507-283D710F9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1B7D-DB7C-405A-A895-5E6A77030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89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C91C8-8020-44B8-8E45-1CC3FE1D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47F3AF-5015-4DC4-8795-181770A4F6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976B80-03F4-48F8-9293-22F513EC2F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A5107-00A3-4612-9799-0FD1AE96E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3997-53B2-4B6C-B429-E2E9C48A81B6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E2CEDA-7AD1-470E-98A9-8EEFFB25B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18138A-71D3-4B5C-A3C7-862E9244B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1B7D-DB7C-405A-A895-5E6A77030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03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C8A178-BD38-4673-8C45-30100900E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B00197-7F8D-4A1D-84BF-924A8B6E6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F9881-8F6E-49D8-9238-BE9DDE0F5F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3997-53B2-4B6C-B429-E2E9C48A81B6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DB02D-6962-48A2-B3B9-7D53906CB0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1AD26-47A3-45F7-BC97-B102D6C7BC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51B7D-DB7C-405A-A895-5E6A77030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07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hyperlink" Target="https://www.acc.org/~/media/Non-Clinical/Files-PDFs-Excel-MS-Word-etc/" TargetMode="External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tm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rgbClr val="00B0F0">
                  <a:lumMod val="90000"/>
                </a:srgbClr>
              </a:gs>
              <a:gs pos="25000">
                <a:srgbClr val="00B0F0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4649" y="4092474"/>
            <a:ext cx="7004154" cy="1935464"/>
          </a:xfrm>
        </p:spPr>
        <p:txBody>
          <a:bodyPr>
            <a:normAutofit/>
          </a:bodyPr>
          <a:lstStyle/>
          <a:p>
            <a:r>
              <a:rPr lang="en-US" sz="1600" i="1" dirty="0">
                <a:solidFill>
                  <a:srgbClr val="FFFFFF"/>
                </a:solidFill>
              </a:rPr>
              <a:t>Deborah Caraballo, PharmD, PhC, BCPS AQ Cardiology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sz="2000" i="1" dirty="0">
                <a:solidFill>
                  <a:srgbClr val="FFFFFF"/>
                </a:solidFill>
              </a:rPr>
              <a:t>Wilson Cardiology Conference </a:t>
            </a:r>
          </a:p>
          <a:p>
            <a:r>
              <a:rPr lang="en-US" sz="2000" i="1" dirty="0">
                <a:solidFill>
                  <a:srgbClr val="FFFFFF"/>
                </a:solidFill>
              </a:rPr>
              <a:t>September 28</a:t>
            </a:r>
            <a:r>
              <a:rPr lang="en-US" sz="2000" i="1" baseline="30000" dirty="0">
                <a:solidFill>
                  <a:srgbClr val="FFFFFF"/>
                </a:solidFill>
              </a:rPr>
              <a:t>th</a:t>
            </a:r>
            <a:r>
              <a:rPr lang="en-US" sz="2000" i="1" dirty="0">
                <a:solidFill>
                  <a:srgbClr val="FFFFFF"/>
                </a:solidFill>
              </a:rPr>
              <a:t> 2019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US" sz="4700">
                <a:solidFill>
                  <a:srgbClr val="FFFFFF"/>
                </a:solidFill>
              </a:rPr>
              <a:t>2018 AHA/ACC Updated Cholesterol Guidelines</a:t>
            </a:r>
          </a:p>
        </p:txBody>
      </p:sp>
    </p:spTree>
    <p:extLst>
      <p:ext uri="{BB962C8B-B14F-4D97-AF65-F5344CB8AC3E}">
        <p14:creationId xmlns:p14="http://schemas.microsoft.com/office/powerpoint/2010/main" val="3516065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727" y="-407756"/>
            <a:ext cx="6373813" cy="732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48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495A3C6A-5C6F-4BC0-AF30-E2AEF1A3CEB9}"/>
              </a:ext>
            </a:extLst>
          </p:cNvPr>
          <p:cNvSpPr txBox="1"/>
          <p:nvPr/>
        </p:nvSpPr>
        <p:spPr>
          <a:xfrm>
            <a:off x="1175657" y="6627168"/>
            <a:ext cx="95607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https://www.acc.org/~/media/Non-Clinical/Files-PDFs-Excel-MS-Word-etc/Guidelines/2018/old_Guidelines-Made-Simple-Tool-2018-Cholesterol.pdf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161925"/>
            <a:ext cx="7448550" cy="653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059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6CA5B27-77C4-464C-B3FC-2052810CC4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522760"/>
              </p:ext>
            </p:extLst>
          </p:nvPr>
        </p:nvGraphicFramePr>
        <p:xfrm>
          <a:off x="2201694" y="771525"/>
          <a:ext cx="7385219" cy="561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Document" r:id="rId3" imgW="6984193" imgH="5311994" progId="Word.Document.12">
                  <p:embed/>
                </p:oleObj>
              </mc:Choice>
              <mc:Fallback>
                <p:oleObj name="Document" r:id="rId3" imgW="6984193" imgH="53119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1694" y="771525"/>
                        <a:ext cx="7385219" cy="561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E280400C-A71B-40FB-A370-52AEA5CA4E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9405" y="259940"/>
            <a:ext cx="6986904" cy="3529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C055B2-0EF5-4BF4-931E-A575B146670B}"/>
              </a:ext>
            </a:extLst>
          </p:cNvPr>
          <p:cNvSpPr txBox="1"/>
          <p:nvPr/>
        </p:nvSpPr>
        <p:spPr>
          <a:xfrm>
            <a:off x="1113947" y="6388925"/>
            <a:ext cx="95607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https://www.acc.org/~/media/Non-Clinical/Files-PDFs-Excel-MS-Word-etc/Guidelines/2018/old_Guidelines-Made-Simple-Tool-2018-Cholesterol.pdf</a:t>
            </a:r>
          </a:p>
        </p:txBody>
      </p:sp>
    </p:spTree>
    <p:extLst>
      <p:ext uri="{BB962C8B-B14F-4D97-AF65-F5344CB8AC3E}">
        <p14:creationId xmlns:p14="http://schemas.microsoft.com/office/powerpoint/2010/main" val="332664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A79BDE-9393-40C4-992D-799300FFB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699" y="1075530"/>
            <a:ext cx="9560712" cy="47069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C6053B-0D9F-4E3C-BE1E-7E48DC063CD8}"/>
              </a:ext>
            </a:extLst>
          </p:cNvPr>
          <p:cNvSpPr txBox="1"/>
          <p:nvPr/>
        </p:nvSpPr>
        <p:spPr>
          <a:xfrm>
            <a:off x="1211283" y="6175169"/>
            <a:ext cx="95607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https://www.acc.org/~/media/Non-Clinical/Files-PDFs-Excel-MS-Word-etc/Guidelines/2018/old_Guidelines-Made-Simple-Tool-2018-Cholesterol.pdf</a:t>
            </a:r>
          </a:p>
        </p:txBody>
      </p:sp>
    </p:spTree>
    <p:extLst>
      <p:ext uri="{BB962C8B-B14F-4D97-AF65-F5344CB8AC3E}">
        <p14:creationId xmlns:p14="http://schemas.microsoft.com/office/powerpoint/2010/main" val="2953284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4" name="image34.png">
            <a:extLst>
              <a:ext uri="{FF2B5EF4-FFF2-40B4-BE49-F238E27FC236}">
                <a16:creationId xmlns:a16="http://schemas.microsoft.com/office/drawing/2014/main" id="{9BE21A67-D6EA-4E8F-B970-F5CABB78D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425" y="6027738"/>
            <a:ext cx="93689" cy="22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3" name="image35.png">
            <a:extLst>
              <a:ext uri="{FF2B5EF4-FFF2-40B4-BE49-F238E27FC236}">
                <a16:creationId xmlns:a16="http://schemas.microsoft.com/office/drawing/2014/main" id="{C1B42083-FEEC-4FF5-AAC1-DE025C76C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75" y="2190750"/>
            <a:ext cx="93689" cy="22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1">
            <a:extLst>
              <a:ext uri="{FF2B5EF4-FFF2-40B4-BE49-F238E27FC236}">
                <a16:creationId xmlns:a16="http://schemas.microsoft.com/office/drawing/2014/main" id="{DAA59473-18B8-4A8B-A525-667BDD30B9E9}"/>
              </a:ext>
            </a:extLst>
          </p:cNvPr>
          <p:cNvGrpSpPr>
            <a:grpSpLocks/>
          </p:cNvGrpSpPr>
          <p:nvPr/>
        </p:nvGrpSpPr>
        <p:grpSpPr bwMode="auto">
          <a:xfrm>
            <a:off x="1769424" y="711349"/>
            <a:ext cx="6709558" cy="6146651"/>
            <a:chOff x="760" y="314"/>
            <a:chExt cx="10707" cy="10296"/>
          </a:xfrm>
        </p:grpSpPr>
        <p:pic>
          <p:nvPicPr>
            <p:cNvPr id="2102" name="Picture 54">
              <a:extLst>
                <a:ext uri="{FF2B5EF4-FFF2-40B4-BE49-F238E27FC236}">
                  <a16:creationId xmlns:a16="http://schemas.microsoft.com/office/drawing/2014/main" id="{001CB928-35E7-4CE7-B61F-BA61D64C94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9" y="4579"/>
              <a:ext cx="154" cy="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Line 53">
              <a:extLst>
                <a:ext uri="{FF2B5EF4-FFF2-40B4-BE49-F238E27FC236}">
                  <a16:creationId xmlns:a16="http://schemas.microsoft.com/office/drawing/2014/main" id="{1546430B-0B84-490A-839C-F91A5B9648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08" y="4001"/>
              <a:ext cx="0" cy="579"/>
            </a:xfrm>
            <a:prstGeom prst="line">
              <a:avLst/>
            </a:prstGeom>
            <a:noFill/>
            <a:ln w="171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100" name="Picture 52">
              <a:extLst>
                <a:ext uri="{FF2B5EF4-FFF2-40B4-BE49-F238E27FC236}">
                  <a16:creationId xmlns:a16="http://schemas.microsoft.com/office/drawing/2014/main" id="{95DA98A7-0DE8-4912-9DFD-B16B692BDB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1" y="4579"/>
              <a:ext cx="154" cy="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Freeform 51">
              <a:extLst>
                <a:ext uri="{FF2B5EF4-FFF2-40B4-BE49-F238E27FC236}">
                  <a16:creationId xmlns:a16="http://schemas.microsoft.com/office/drawing/2014/main" id="{6AA6E10A-DF26-4326-8F0C-01362A034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" y="4592"/>
              <a:ext cx="4858" cy="172"/>
            </a:xfrm>
            <a:custGeom>
              <a:avLst/>
              <a:gdLst>
                <a:gd name="T0" fmla="+- 0 4720 4720"/>
                <a:gd name="T1" fmla="*/ T0 w 4858"/>
                <a:gd name="T2" fmla="+- 0 4764 4592"/>
                <a:gd name="T3" fmla="*/ 4764 h 172"/>
                <a:gd name="T4" fmla="+- 0 4720 4720"/>
                <a:gd name="T5" fmla="*/ T4 w 4858"/>
                <a:gd name="T6" fmla="+- 0 4592 4592"/>
                <a:gd name="T7" fmla="*/ 4592 h 172"/>
                <a:gd name="T8" fmla="+- 0 9577 4720"/>
                <a:gd name="T9" fmla="*/ T8 w 4858"/>
                <a:gd name="T10" fmla="+- 0 4592 4592"/>
                <a:gd name="T11" fmla="*/ 4592 h 172"/>
                <a:gd name="T12" fmla="+- 0 9577 4720"/>
                <a:gd name="T13" fmla="*/ T12 w 4858"/>
                <a:gd name="T14" fmla="+- 0 4764 4592"/>
                <a:gd name="T15" fmla="*/ 4764 h 17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4858" h="172">
                  <a:moveTo>
                    <a:pt x="0" y="172"/>
                  </a:moveTo>
                  <a:lnTo>
                    <a:pt x="0" y="0"/>
                  </a:lnTo>
                  <a:lnTo>
                    <a:pt x="4857" y="0"/>
                  </a:lnTo>
                  <a:lnTo>
                    <a:pt x="4857" y="172"/>
                  </a:lnTo>
                </a:path>
              </a:pathLst>
            </a:custGeom>
            <a:noFill/>
            <a:ln w="171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98" name="Picture 50">
              <a:extLst>
                <a:ext uri="{FF2B5EF4-FFF2-40B4-BE49-F238E27FC236}">
                  <a16:creationId xmlns:a16="http://schemas.microsoft.com/office/drawing/2014/main" id="{37A74B5D-FDF2-4E49-A472-4EC218AA3A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3" y="4724"/>
              <a:ext cx="154" cy="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97" name="Picture 49">
              <a:extLst>
                <a:ext uri="{FF2B5EF4-FFF2-40B4-BE49-F238E27FC236}">
                  <a16:creationId xmlns:a16="http://schemas.microsoft.com/office/drawing/2014/main" id="{85ADE0DD-5DAB-4683-A9F7-B742BF8380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1" y="4724"/>
              <a:ext cx="154" cy="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Line 48">
              <a:extLst>
                <a:ext uri="{FF2B5EF4-FFF2-40B4-BE49-F238E27FC236}">
                  <a16:creationId xmlns:a16="http://schemas.microsoft.com/office/drawing/2014/main" id="{A10F0095-1669-4314-A7F6-8C592879EE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9" y="1128"/>
              <a:ext cx="1494" cy="0"/>
            </a:xfrm>
            <a:prstGeom prst="line">
              <a:avLst/>
            </a:prstGeom>
            <a:noFill/>
            <a:ln w="171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95" name="Picture 47">
              <a:extLst>
                <a:ext uri="{FF2B5EF4-FFF2-40B4-BE49-F238E27FC236}">
                  <a16:creationId xmlns:a16="http://schemas.microsoft.com/office/drawing/2014/main" id="{523D4667-7996-4F61-8433-1BFC239CA3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8" y="1883"/>
              <a:ext cx="331" cy="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Freeform 46">
              <a:extLst>
                <a:ext uri="{FF2B5EF4-FFF2-40B4-BE49-F238E27FC236}">
                  <a16:creationId xmlns:a16="http://schemas.microsoft.com/office/drawing/2014/main" id="{04013144-5179-49EE-B476-76B487ECF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1" y="891"/>
              <a:ext cx="220" cy="3271"/>
            </a:xfrm>
            <a:custGeom>
              <a:avLst/>
              <a:gdLst>
                <a:gd name="T0" fmla="+- 0 7701 7481"/>
                <a:gd name="T1" fmla="*/ T0 w 220"/>
                <a:gd name="T2" fmla="+- 0 4161 891"/>
                <a:gd name="T3" fmla="*/ 4161 h 3271"/>
                <a:gd name="T4" fmla="+- 0 7481 7481"/>
                <a:gd name="T5" fmla="*/ T4 w 220"/>
                <a:gd name="T6" fmla="+- 0 4161 891"/>
                <a:gd name="T7" fmla="*/ 4161 h 3271"/>
                <a:gd name="T8" fmla="+- 0 7481 7481"/>
                <a:gd name="T9" fmla="*/ T8 w 220"/>
                <a:gd name="T10" fmla="+- 0 891 891"/>
                <a:gd name="T11" fmla="*/ 891 h 3271"/>
                <a:gd name="T12" fmla="+- 0 7701 7481"/>
                <a:gd name="T13" fmla="*/ T12 w 220"/>
                <a:gd name="T14" fmla="+- 0 891 891"/>
                <a:gd name="T15" fmla="*/ 891 h 32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20" h="3271">
                  <a:moveTo>
                    <a:pt x="220" y="3270"/>
                  </a:moveTo>
                  <a:lnTo>
                    <a:pt x="0" y="3270"/>
                  </a:lnTo>
                  <a:lnTo>
                    <a:pt x="0" y="0"/>
                  </a:lnTo>
                  <a:lnTo>
                    <a:pt x="220" y="0"/>
                  </a:lnTo>
                </a:path>
              </a:pathLst>
            </a:custGeom>
            <a:noFill/>
            <a:ln w="171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93" name="Picture 45">
              <a:extLst>
                <a:ext uri="{FF2B5EF4-FFF2-40B4-BE49-F238E27FC236}">
                  <a16:creationId xmlns:a16="http://schemas.microsoft.com/office/drawing/2014/main" id="{55048EB9-972C-4188-AE5D-B6E1A92B01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0" y="4084"/>
              <a:ext cx="138" cy="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92" name="Picture 44">
              <a:extLst>
                <a:ext uri="{FF2B5EF4-FFF2-40B4-BE49-F238E27FC236}">
                  <a16:creationId xmlns:a16="http://schemas.microsoft.com/office/drawing/2014/main" id="{A6373D9B-7B96-4F70-BB90-AD60283A46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0" y="814"/>
              <a:ext cx="138" cy="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Line 43">
              <a:extLst>
                <a:ext uri="{FF2B5EF4-FFF2-40B4-BE49-F238E27FC236}">
                  <a16:creationId xmlns:a16="http://schemas.microsoft.com/office/drawing/2014/main" id="{64BFF428-5057-4028-A700-63A7FAD067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2" y="1434"/>
              <a:ext cx="0" cy="133"/>
            </a:xfrm>
            <a:prstGeom prst="line">
              <a:avLst/>
            </a:prstGeom>
            <a:noFill/>
            <a:ln w="171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90" name="Picture 42">
              <a:extLst>
                <a:ext uri="{FF2B5EF4-FFF2-40B4-BE49-F238E27FC236}">
                  <a16:creationId xmlns:a16="http://schemas.microsoft.com/office/drawing/2014/main" id="{D4E106E9-2ED9-4226-ACEB-90888AEEDB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" y="1548"/>
              <a:ext cx="154" cy="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Freeform 41">
              <a:extLst>
                <a:ext uri="{FF2B5EF4-FFF2-40B4-BE49-F238E27FC236}">
                  <a16:creationId xmlns:a16="http://schemas.microsoft.com/office/drawing/2014/main" id="{039D599F-54EE-4D6B-8970-775C9F205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" y="1562"/>
              <a:ext cx="4625" cy="226"/>
            </a:xfrm>
            <a:custGeom>
              <a:avLst/>
              <a:gdLst>
                <a:gd name="T0" fmla="+- 0 1838 1838"/>
                <a:gd name="T1" fmla="*/ T0 w 4625"/>
                <a:gd name="T2" fmla="+- 0 1787 1562"/>
                <a:gd name="T3" fmla="*/ 1787 h 226"/>
                <a:gd name="T4" fmla="+- 0 1838 1838"/>
                <a:gd name="T5" fmla="*/ T4 w 4625"/>
                <a:gd name="T6" fmla="+- 0 1562 1562"/>
                <a:gd name="T7" fmla="*/ 1562 h 226"/>
                <a:gd name="T8" fmla="+- 0 6463 1838"/>
                <a:gd name="T9" fmla="*/ T8 w 4625"/>
                <a:gd name="T10" fmla="+- 0 1562 1562"/>
                <a:gd name="T11" fmla="*/ 1562 h 226"/>
                <a:gd name="T12" fmla="+- 0 6463 1838"/>
                <a:gd name="T13" fmla="*/ T12 w 4625"/>
                <a:gd name="T14" fmla="+- 0 1787 1562"/>
                <a:gd name="T15" fmla="*/ 1787 h 22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4625" h="226">
                  <a:moveTo>
                    <a:pt x="0" y="225"/>
                  </a:moveTo>
                  <a:lnTo>
                    <a:pt x="0" y="0"/>
                  </a:lnTo>
                  <a:lnTo>
                    <a:pt x="4625" y="0"/>
                  </a:lnTo>
                  <a:lnTo>
                    <a:pt x="4625" y="225"/>
                  </a:lnTo>
                </a:path>
              </a:pathLst>
            </a:custGeom>
            <a:noFill/>
            <a:ln w="171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88" name="Picture 40">
              <a:extLst>
                <a:ext uri="{FF2B5EF4-FFF2-40B4-BE49-F238E27FC236}">
                  <a16:creationId xmlns:a16="http://schemas.microsoft.com/office/drawing/2014/main" id="{7E83ECE4-574F-4E35-9124-5D989C3761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2" y="1747"/>
              <a:ext cx="154" cy="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87" name="Picture 39">
              <a:extLst>
                <a:ext uri="{FF2B5EF4-FFF2-40B4-BE49-F238E27FC236}">
                  <a16:creationId xmlns:a16="http://schemas.microsoft.com/office/drawing/2014/main" id="{B4B8EFC5-95B4-4AFE-86FA-DF63064BF0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6" y="1747"/>
              <a:ext cx="154" cy="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38">
              <a:extLst>
                <a:ext uri="{FF2B5EF4-FFF2-40B4-BE49-F238E27FC236}">
                  <a16:creationId xmlns:a16="http://schemas.microsoft.com/office/drawing/2014/main" id="{305CDD7F-B895-4D30-9DFB-7247CC917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" y="320"/>
              <a:ext cx="5228" cy="1115"/>
            </a:xfrm>
            <a:prstGeom prst="rect">
              <a:avLst/>
            </a:prstGeom>
            <a:solidFill>
              <a:srgbClr val="ECE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37">
              <a:extLst>
                <a:ext uri="{FF2B5EF4-FFF2-40B4-BE49-F238E27FC236}">
                  <a16:creationId xmlns:a16="http://schemas.microsoft.com/office/drawing/2014/main" id="{F305B335-0C8C-4F31-8255-7D6103B7A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" y="320"/>
              <a:ext cx="5228" cy="1115"/>
            </a:xfrm>
            <a:prstGeom prst="rect">
              <a:avLst/>
            </a:prstGeom>
            <a:noFill/>
            <a:ln w="1140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36">
              <a:extLst>
                <a:ext uri="{FF2B5EF4-FFF2-40B4-BE49-F238E27FC236}">
                  <a16:creationId xmlns:a16="http://schemas.microsoft.com/office/drawing/2014/main" id="{FAC39C05-C0ED-474F-BE87-DD80DB328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" y="1897"/>
              <a:ext cx="2094" cy="1564"/>
            </a:xfrm>
            <a:prstGeom prst="rect">
              <a:avLst/>
            </a:prstGeom>
            <a:solidFill>
              <a:srgbClr val="ECE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35">
              <a:extLst>
                <a:ext uri="{FF2B5EF4-FFF2-40B4-BE49-F238E27FC236}">
                  <a16:creationId xmlns:a16="http://schemas.microsoft.com/office/drawing/2014/main" id="{F6137611-E9C0-4FAB-B115-EFB36416BF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2" y="1897"/>
              <a:ext cx="1916" cy="2104"/>
            </a:xfrm>
            <a:prstGeom prst="rect">
              <a:avLst/>
            </a:prstGeom>
            <a:solidFill>
              <a:srgbClr val="ECE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34">
              <a:extLst>
                <a:ext uri="{FF2B5EF4-FFF2-40B4-BE49-F238E27FC236}">
                  <a16:creationId xmlns:a16="http://schemas.microsoft.com/office/drawing/2014/main" id="{F9E83F99-696A-4669-90E6-AC821590C6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2" y="1897"/>
              <a:ext cx="1916" cy="2104"/>
            </a:xfrm>
            <a:prstGeom prst="rect">
              <a:avLst/>
            </a:prstGeom>
            <a:noFill/>
            <a:ln w="1140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81" name="Picture 33">
              <a:extLst>
                <a:ext uri="{FF2B5EF4-FFF2-40B4-BE49-F238E27FC236}">
                  <a16:creationId xmlns:a16="http://schemas.microsoft.com/office/drawing/2014/main" id="{A06EA32D-B88B-4DA6-9B92-61C14F91C0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3" y="5495"/>
              <a:ext cx="154" cy="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80" name="Picture 32">
              <a:extLst>
                <a:ext uri="{FF2B5EF4-FFF2-40B4-BE49-F238E27FC236}">
                  <a16:creationId xmlns:a16="http://schemas.microsoft.com/office/drawing/2014/main" id="{AA180D27-CE23-4F68-9167-13F3F1AAD7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3" y="5495"/>
              <a:ext cx="154" cy="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Freeform 31">
              <a:extLst>
                <a:ext uri="{FF2B5EF4-FFF2-40B4-BE49-F238E27FC236}">
                  <a16:creationId xmlns:a16="http://schemas.microsoft.com/office/drawing/2014/main" id="{D289BFA4-B3EB-459B-89BB-97068AB03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8" y="5383"/>
              <a:ext cx="1139" cy="369"/>
            </a:xfrm>
            <a:custGeom>
              <a:avLst/>
              <a:gdLst>
                <a:gd name="T0" fmla="+- 0 5876 4738"/>
                <a:gd name="T1" fmla="*/ T0 w 1139"/>
                <a:gd name="T2" fmla="+- 0 5383 5383"/>
                <a:gd name="T3" fmla="*/ 5383 h 369"/>
                <a:gd name="T4" fmla="+- 0 5876 4738"/>
                <a:gd name="T5" fmla="*/ T4 w 1139"/>
                <a:gd name="T6" fmla="+- 0 5751 5383"/>
                <a:gd name="T7" fmla="*/ 5751 h 369"/>
                <a:gd name="T8" fmla="+- 0 4738 4738"/>
                <a:gd name="T9" fmla="*/ T8 w 1139"/>
                <a:gd name="T10" fmla="+- 0 5751 5383"/>
                <a:gd name="T11" fmla="*/ 5751 h 36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</a:cxnLst>
              <a:rect l="0" t="0" r="r" b="b"/>
              <a:pathLst>
                <a:path w="1139" h="369">
                  <a:moveTo>
                    <a:pt x="1138" y="0"/>
                  </a:moveTo>
                  <a:lnTo>
                    <a:pt x="1138" y="368"/>
                  </a:lnTo>
                  <a:lnTo>
                    <a:pt x="0" y="368"/>
                  </a:lnTo>
                </a:path>
              </a:pathLst>
            </a:custGeom>
            <a:noFill/>
            <a:ln w="171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30">
              <a:extLst>
                <a:ext uri="{FF2B5EF4-FFF2-40B4-BE49-F238E27FC236}">
                  <a16:creationId xmlns:a16="http://schemas.microsoft.com/office/drawing/2014/main" id="{382D85E4-A88D-4688-8D25-C77753CAE3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7" y="4853"/>
              <a:ext cx="1729" cy="714"/>
            </a:xfrm>
            <a:prstGeom prst="rect">
              <a:avLst/>
            </a:prstGeom>
            <a:solidFill>
              <a:srgbClr val="ECE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757177B4-C63C-4243-BC71-161EDA68B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7" y="4853"/>
              <a:ext cx="1729" cy="714"/>
            </a:xfrm>
            <a:prstGeom prst="rect">
              <a:avLst/>
            </a:prstGeom>
            <a:noFill/>
            <a:ln w="1140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C8BD7020-2F17-49CD-B340-6A04C3A19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1" y="5518"/>
              <a:ext cx="1115" cy="373"/>
            </a:xfrm>
            <a:custGeom>
              <a:avLst/>
              <a:gdLst>
                <a:gd name="T0" fmla="+- 0 10716 9601"/>
                <a:gd name="T1" fmla="*/ T0 w 1115"/>
                <a:gd name="T2" fmla="+- 0 5890 5518"/>
                <a:gd name="T3" fmla="*/ 5890 h 373"/>
                <a:gd name="T4" fmla="+- 0 10716 9601"/>
                <a:gd name="T5" fmla="*/ T4 w 1115"/>
                <a:gd name="T6" fmla="+- 0 5745 5518"/>
                <a:gd name="T7" fmla="*/ 5745 h 373"/>
                <a:gd name="T8" fmla="+- 0 9601 9601"/>
                <a:gd name="T9" fmla="*/ T8 w 1115"/>
                <a:gd name="T10" fmla="+- 0 5745 5518"/>
                <a:gd name="T11" fmla="*/ 5745 h 373"/>
                <a:gd name="T12" fmla="+- 0 9601 9601"/>
                <a:gd name="T13" fmla="*/ T12 w 1115"/>
                <a:gd name="T14" fmla="+- 0 5518 5518"/>
                <a:gd name="T15" fmla="*/ 5518 h 37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115" h="373">
                  <a:moveTo>
                    <a:pt x="1115" y="372"/>
                  </a:moveTo>
                  <a:lnTo>
                    <a:pt x="1115" y="227"/>
                  </a:lnTo>
                  <a:lnTo>
                    <a:pt x="0" y="227"/>
                  </a:lnTo>
                  <a:lnTo>
                    <a:pt x="0" y="0"/>
                  </a:lnTo>
                </a:path>
              </a:pathLst>
            </a:custGeom>
            <a:noFill/>
            <a:ln w="171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75" name="Picture 27">
              <a:extLst>
                <a:ext uri="{FF2B5EF4-FFF2-40B4-BE49-F238E27FC236}">
                  <a16:creationId xmlns:a16="http://schemas.microsoft.com/office/drawing/2014/main" id="{7A808B66-4BEF-4911-9452-2E7B7478B4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9" y="5850"/>
              <a:ext cx="154" cy="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26">
              <a:extLst>
                <a:ext uri="{FF2B5EF4-FFF2-40B4-BE49-F238E27FC236}">
                  <a16:creationId xmlns:a16="http://schemas.microsoft.com/office/drawing/2014/main" id="{ABF46C54-9A82-4BFD-9B6B-DECEC6246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4" y="4853"/>
              <a:ext cx="1214" cy="714"/>
            </a:xfrm>
            <a:prstGeom prst="rect">
              <a:avLst/>
            </a:prstGeom>
            <a:solidFill>
              <a:srgbClr val="ECE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25">
              <a:extLst>
                <a:ext uri="{FF2B5EF4-FFF2-40B4-BE49-F238E27FC236}">
                  <a16:creationId xmlns:a16="http://schemas.microsoft.com/office/drawing/2014/main" id="{FFA89F5D-336F-4A64-AA34-A1711BBF3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4" y="4853"/>
              <a:ext cx="1214" cy="714"/>
            </a:xfrm>
            <a:prstGeom prst="rect">
              <a:avLst/>
            </a:prstGeom>
            <a:noFill/>
            <a:ln w="1140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4">
              <a:extLst>
                <a:ext uri="{FF2B5EF4-FFF2-40B4-BE49-F238E27FC236}">
                  <a16:creationId xmlns:a16="http://schemas.microsoft.com/office/drawing/2014/main" id="{7A47EB2F-1F16-4810-BA6A-336B59769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4" y="5518"/>
              <a:ext cx="932" cy="373"/>
            </a:xfrm>
            <a:custGeom>
              <a:avLst/>
              <a:gdLst>
                <a:gd name="T0" fmla="+- 0 8415 7484"/>
                <a:gd name="T1" fmla="*/ T0 w 932"/>
                <a:gd name="T2" fmla="+- 0 5890 5518"/>
                <a:gd name="T3" fmla="*/ 5890 h 373"/>
                <a:gd name="T4" fmla="+- 0 8415 7484"/>
                <a:gd name="T5" fmla="*/ T4 w 932"/>
                <a:gd name="T6" fmla="+- 0 5745 5518"/>
                <a:gd name="T7" fmla="*/ 5745 h 373"/>
                <a:gd name="T8" fmla="+- 0 7484 7484"/>
                <a:gd name="T9" fmla="*/ T8 w 932"/>
                <a:gd name="T10" fmla="+- 0 5745 5518"/>
                <a:gd name="T11" fmla="*/ 5745 h 373"/>
                <a:gd name="T12" fmla="+- 0 7484 7484"/>
                <a:gd name="T13" fmla="*/ T12 w 932"/>
                <a:gd name="T14" fmla="+- 0 5518 5518"/>
                <a:gd name="T15" fmla="*/ 5518 h 37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932" h="373">
                  <a:moveTo>
                    <a:pt x="931" y="372"/>
                  </a:moveTo>
                  <a:lnTo>
                    <a:pt x="931" y="227"/>
                  </a:lnTo>
                  <a:lnTo>
                    <a:pt x="0" y="227"/>
                  </a:lnTo>
                  <a:lnTo>
                    <a:pt x="0" y="0"/>
                  </a:lnTo>
                </a:path>
              </a:pathLst>
            </a:custGeom>
            <a:noFill/>
            <a:ln w="1712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71" name="Picture 23">
              <a:extLst>
                <a:ext uri="{FF2B5EF4-FFF2-40B4-BE49-F238E27FC236}">
                  <a16:creationId xmlns:a16="http://schemas.microsoft.com/office/drawing/2014/main" id="{169004D1-F123-42C7-86DF-CC9BF0BBEB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9" y="5850"/>
              <a:ext cx="154" cy="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2">
              <a:extLst>
                <a:ext uri="{FF2B5EF4-FFF2-40B4-BE49-F238E27FC236}">
                  <a16:creationId xmlns:a16="http://schemas.microsoft.com/office/drawing/2014/main" id="{3B0500A1-A665-428A-AB85-DE4233932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4" y="4853"/>
              <a:ext cx="1982" cy="714"/>
            </a:xfrm>
            <a:prstGeom prst="rect">
              <a:avLst/>
            </a:prstGeom>
            <a:solidFill>
              <a:srgbClr val="ECE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1">
              <a:extLst>
                <a:ext uri="{FF2B5EF4-FFF2-40B4-BE49-F238E27FC236}">
                  <a16:creationId xmlns:a16="http://schemas.microsoft.com/office/drawing/2014/main" id="{5E8E3BE9-1B0B-4494-B2E0-58B8B0194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4" y="4853"/>
              <a:ext cx="1982" cy="714"/>
            </a:xfrm>
            <a:prstGeom prst="rect">
              <a:avLst/>
            </a:prstGeom>
            <a:noFill/>
            <a:ln w="1140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68" name="Picture 20">
              <a:extLst>
                <a:ext uri="{FF2B5EF4-FFF2-40B4-BE49-F238E27FC236}">
                  <a16:creationId xmlns:a16="http://schemas.microsoft.com/office/drawing/2014/main" id="{26A09D70-2475-4CEA-8CEC-E2CA69ECBA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5" y="3141"/>
              <a:ext cx="211" cy="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 Box 19">
              <a:extLst>
                <a:ext uri="{FF2B5EF4-FFF2-40B4-BE49-F238E27FC236}">
                  <a16:creationId xmlns:a16="http://schemas.microsoft.com/office/drawing/2014/main" id="{6A459E47-CDC2-4B3D-919E-D87FE21708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0" y="320"/>
              <a:ext cx="5228" cy="1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Primary Prevention:</a:t>
              </a:r>
              <a:endPara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Assess ASCVD Risk in Each Age Group Emphasize Adherence to Healthy Lifestyle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Text Box 18">
              <a:extLst>
                <a:ext uri="{FF2B5EF4-FFF2-40B4-BE49-F238E27FC236}">
                  <a16:creationId xmlns:a16="http://schemas.microsoft.com/office/drawing/2014/main" id="{19389BBC-F780-4229-B890-0F97B34593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62" y="1897"/>
              <a:ext cx="1917" cy="2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Age 40-75 y and LDL-C  ≥70  to &lt;190</a:t>
              </a:r>
              <a:endPara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mg/dL</a:t>
              </a:r>
              <a:endPara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(≥1.8 - &lt;4.9 mmol/L) without</a:t>
              </a:r>
              <a:endPara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diabetes mellitus 10-year ASCVD risk percent begins</a:t>
              </a:r>
              <a:endPara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risk discussion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Text Box 17">
              <a:extLst>
                <a:ext uri="{FF2B5EF4-FFF2-40B4-BE49-F238E27FC236}">
                  <a16:creationId xmlns:a16="http://schemas.microsoft.com/office/drawing/2014/main" id="{C06028E9-135D-46EC-B62F-6FE33DA0EA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84" y="4853"/>
              <a:ext cx="1982" cy="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≥7.5%  -  &lt;20%</a:t>
              </a:r>
              <a:endPara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“Intermediate Risk”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Text Box 16">
              <a:extLst>
                <a:ext uri="{FF2B5EF4-FFF2-40B4-BE49-F238E27FC236}">
                  <a16:creationId xmlns:a16="http://schemas.microsoft.com/office/drawing/2014/main" id="{01C67DD0-DEDF-4C33-9695-037390D1AF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64" y="4853"/>
              <a:ext cx="1214" cy="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≥20%</a:t>
              </a:r>
              <a:endPara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“High Risk”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Text Box 15">
              <a:extLst>
                <a:ext uri="{FF2B5EF4-FFF2-40B4-BE49-F238E27FC236}">
                  <a16:creationId xmlns:a16="http://schemas.microsoft.com/office/drawing/2014/main" id="{0CA3F6FE-87ED-4429-B7D7-751F8769C1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1" y="4965"/>
              <a:ext cx="1605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5%  - &lt;7.5%</a:t>
              </a:r>
              <a:endPara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“Borderline Risk”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Text Box 14">
              <a:extLst>
                <a:ext uri="{FF2B5EF4-FFF2-40B4-BE49-F238E27FC236}">
                  <a16:creationId xmlns:a16="http://schemas.microsoft.com/office/drawing/2014/main" id="{EEC2898B-6416-4C4F-8FA0-24BF0BD888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3" y="1897"/>
              <a:ext cx="2364" cy="2099"/>
            </a:xfrm>
            <a:prstGeom prst="rect">
              <a:avLst/>
            </a:prstGeom>
            <a:solidFill>
              <a:srgbClr val="ECECED"/>
            </a:solidFill>
            <a:ln w="1140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319088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Age 20-39 y Estimate  lifestyle  risk to  encourage  lifestyle to reduce ASCVD  risk</a:t>
              </a:r>
              <a:endPara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319088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Consider statin if family history, premature ASCVD and LDL-C ≥160 mg/dL (≥4.1  mmol/L)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Text Box 13">
              <a:extLst>
                <a:ext uri="{FF2B5EF4-FFF2-40B4-BE49-F238E27FC236}">
                  <a16:creationId xmlns:a16="http://schemas.microsoft.com/office/drawing/2014/main" id="{7C68F1B1-1155-493D-950D-120F56664F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99" y="314"/>
              <a:ext cx="3440" cy="1129"/>
            </a:xfrm>
            <a:prstGeom prst="rect">
              <a:avLst/>
            </a:prstGeom>
            <a:solidFill>
              <a:srgbClr val="6EC284"/>
            </a:solidFill>
            <a:ln w="1140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LDL-C ≥190 mg/dL (≥4.9 mmol/L) No risk assessment; High-  intensity statin</a:t>
              </a:r>
              <a:endPara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(Class I)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Text Box 12">
              <a:extLst>
                <a:ext uri="{FF2B5EF4-FFF2-40B4-BE49-F238E27FC236}">
                  <a16:creationId xmlns:a16="http://schemas.microsoft.com/office/drawing/2014/main" id="{FD7E9106-459B-4F4C-BE4A-FF042F4E21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96" y="1518"/>
              <a:ext cx="3448" cy="893"/>
            </a:xfrm>
            <a:prstGeom prst="rect">
              <a:avLst/>
            </a:prstGeom>
            <a:solidFill>
              <a:srgbClr val="6EC284"/>
            </a:solidFill>
            <a:ln w="1140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Diabetes mellitus and age 40-75  y</a:t>
              </a:r>
              <a:endPara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Moderate-intensity statin</a:t>
              </a:r>
              <a:endPara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(Class I)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48" name="Text Box 11">
              <a:extLst>
                <a:ext uri="{FF2B5EF4-FFF2-40B4-BE49-F238E27FC236}">
                  <a16:creationId xmlns:a16="http://schemas.microsoft.com/office/drawing/2014/main" id="{AF9C44E0-A5B7-4C12-B318-4EA4DD753E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0" y="1897"/>
              <a:ext cx="2094" cy="1565"/>
            </a:xfrm>
            <a:prstGeom prst="rect">
              <a:avLst/>
            </a:prstGeom>
            <a:noFill/>
            <a:ln w="1140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Age 0-19 y</a:t>
              </a:r>
              <a:endPara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Lifestyle to prevent or reduce ASCVD risk Diagnosis  of Familial</a:t>
              </a:r>
              <a:endPara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Hypercholesterolemia</a:t>
              </a:r>
              <a:endPara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statin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49" name="Text Box 10">
              <a:extLst>
                <a:ext uri="{FF2B5EF4-FFF2-40B4-BE49-F238E27FC236}">
                  <a16:creationId xmlns:a16="http://schemas.microsoft.com/office/drawing/2014/main" id="{4BB9377A-6A4B-4DD7-B305-61902AF1D9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99" y="2644"/>
              <a:ext cx="3440" cy="1145"/>
            </a:xfrm>
            <a:prstGeom prst="rect">
              <a:avLst/>
            </a:prstGeom>
            <a:solidFill>
              <a:srgbClr val="FFD34F"/>
            </a:solidFill>
            <a:ln w="1140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Diabetes mellitus and age 40-75  y</a:t>
              </a: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Risk assessment to consider high-intensity statin</a:t>
              </a: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(Class </a:t>
              </a:r>
              <a:r>
                <a:rPr kumimoji="0" lang="en-US" altLang="en-US" sz="1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IIa</a:t>
              </a: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)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50" name="Text Box 9">
              <a:extLst>
                <a:ext uri="{FF2B5EF4-FFF2-40B4-BE49-F238E27FC236}">
                  <a16:creationId xmlns:a16="http://schemas.microsoft.com/office/drawing/2014/main" id="{C3E277F1-1D7C-4660-8366-E5B3781CDB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06" y="3863"/>
              <a:ext cx="3427" cy="608"/>
            </a:xfrm>
            <a:prstGeom prst="rect">
              <a:avLst/>
            </a:prstGeom>
            <a:solidFill>
              <a:srgbClr val="ECECED"/>
            </a:solidFill>
            <a:ln w="1140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Age &gt;75 y</a:t>
              </a: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Clinical assessment, Risk discussion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51" name="Text Box 8">
              <a:extLst>
                <a:ext uri="{FF2B5EF4-FFF2-40B4-BE49-F238E27FC236}">
                  <a16:creationId xmlns:a16="http://schemas.microsoft.com/office/drawing/2014/main" id="{A7540260-9FF5-4F2F-951E-3C1A4C509B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8" y="4087"/>
              <a:ext cx="2876" cy="6520"/>
            </a:xfrm>
            <a:prstGeom prst="rect">
              <a:avLst/>
            </a:prstGeom>
            <a:solidFill>
              <a:srgbClr val="ECECED"/>
            </a:solidFill>
            <a:ln w="1140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ASCVD  Risk Enhancers:</a:t>
              </a: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•Family history of premature ASCVD</a:t>
              </a: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•Persistently elevated LDL-C ≥160 mg/dL (≥4.1 mmol/L)</a:t>
              </a: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•Chronic  kidney disease</a:t>
              </a: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•Metabolic syndrome</a:t>
              </a: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•Conditions </a:t>
              </a:r>
              <a:r>
                <a:rPr kumimoji="0" lang="en-US" altLang="en-US" sz="9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specifc</a:t>
              </a: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to women (e.g. preeclampsia, premature menopause)</a:t>
              </a: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•</a:t>
              </a:r>
              <a:r>
                <a:rPr kumimoji="0" lang="en-US" altLang="en-US" sz="9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Infammatory</a:t>
              </a: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diseases (especially rheumatoid arthritis,  psoriasis, HIV)</a:t>
              </a: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•Ethnicity factors</a:t>
              </a: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(e.g.  South  Asian </a:t>
              </a:r>
              <a:r>
                <a:rPr kumimoji="0" lang="en-US" altLang="en-US" sz="9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ancestory</a:t>
              </a: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)</a:t>
              </a: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Lipid/Biomarkers:</a:t>
              </a: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•Persistently elevated triglycerides (≥175 mg/mL)</a:t>
              </a: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In selected individuals if measured:</a:t>
              </a: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•</a:t>
              </a:r>
              <a:r>
                <a:rPr kumimoji="0" lang="en-US" altLang="en-US" sz="9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hs</a:t>
              </a: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-CRP ≥2.0 mg/L</a:t>
              </a: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•</a:t>
              </a:r>
              <a:r>
                <a:rPr kumimoji="0" lang="en-US" altLang="en-US" sz="9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Lp</a:t>
              </a: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(a) levels &gt;50 mg/dL or</a:t>
              </a: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&gt;125 nmol/L</a:t>
              </a: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•</a:t>
              </a:r>
              <a:r>
                <a:rPr kumimoji="0" lang="en-US" altLang="en-US" sz="9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apoB</a:t>
              </a: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 ≥130 mg/dL</a:t>
              </a: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•Ankle-brachial index (ABI)  &lt;0.9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52" name="Text Box 7">
              <a:extLst>
                <a:ext uri="{FF2B5EF4-FFF2-40B4-BE49-F238E27FC236}">
                  <a16:creationId xmlns:a16="http://schemas.microsoft.com/office/drawing/2014/main" id="{E08C18CD-8DF5-41E1-B412-2878C99547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7" y="4853"/>
              <a:ext cx="1098" cy="715"/>
            </a:xfrm>
            <a:prstGeom prst="rect">
              <a:avLst/>
            </a:prstGeom>
            <a:solidFill>
              <a:srgbClr val="ECECED"/>
            </a:solidFill>
            <a:ln w="1140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&lt;5%</a:t>
              </a:r>
              <a:endPara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“Low Risk”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53" name="Text Box 6">
              <a:extLst>
                <a:ext uri="{FF2B5EF4-FFF2-40B4-BE49-F238E27FC236}">
                  <a16:creationId xmlns:a16="http://schemas.microsoft.com/office/drawing/2014/main" id="{D64BD2EF-034B-468B-8362-534009A06C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7" y="5985"/>
              <a:ext cx="1364" cy="2411"/>
            </a:xfrm>
            <a:prstGeom prst="rect">
              <a:avLst/>
            </a:prstGeom>
            <a:solidFill>
              <a:srgbClr val="6EC284"/>
            </a:solidFill>
            <a:ln w="1140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Risk Discussion:</a:t>
              </a:r>
              <a:endPara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Emphasize lifestyle to reduce risk factors Class (I)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54" name="Text Box 5">
              <a:extLst>
                <a:ext uri="{FF2B5EF4-FFF2-40B4-BE49-F238E27FC236}">
                  <a16:creationId xmlns:a16="http://schemas.microsoft.com/office/drawing/2014/main" id="{332765F2-F0C7-4ADC-8B22-F335D62730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9" y="5985"/>
              <a:ext cx="1528" cy="2411"/>
            </a:xfrm>
            <a:prstGeom prst="rect">
              <a:avLst/>
            </a:prstGeom>
            <a:solidFill>
              <a:srgbClr val="F9A749"/>
            </a:solidFill>
            <a:ln w="1140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If Risk enhancers present then risk discussion regarding moderate- intensity statin therapy</a:t>
              </a:r>
              <a:endPara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Class (IIb)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55" name="Text Box 4">
              <a:extLst>
                <a:ext uri="{FF2B5EF4-FFF2-40B4-BE49-F238E27FC236}">
                  <a16:creationId xmlns:a16="http://schemas.microsoft.com/office/drawing/2014/main" id="{3362E295-0572-4FAB-B53B-516ACA790A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8" y="5985"/>
              <a:ext cx="3093" cy="2411"/>
            </a:xfrm>
            <a:prstGeom prst="rect">
              <a:avLst/>
            </a:prstGeom>
            <a:solidFill>
              <a:srgbClr val="6EC284"/>
            </a:solidFill>
            <a:ln w="1140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Risk Discussion:</a:t>
              </a:r>
              <a:endPara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If risk estimate + risk enhancers favor statin, initiate moderate- intensity statin to reduce</a:t>
              </a:r>
              <a:endPara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LDL-C  by  30%  - 49%</a:t>
              </a:r>
              <a:endPara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Class (I)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56" name="Text Box 3">
              <a:extLst>
                <a:ext uri="{FF2B5EF4-FFF2-40B4-BE49-F238E27FC236}">
                  <a16:creationId xmlns:a16="http://schemas.microsoft.com/office/drawing/2014/main" id="{9EB8FBC4-FD37-44BE-A1DE-BB4E4A7BC8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69" y="5985"/>
              <a:ext cx="1398" cy="2411"/>
            </a:xfrm>
            <a:prstGeom prst="rect">
              <a:avLst/>
            </a:prstGeom>
            <a:solidFill>
              <a:srgbClr val="6EC284"/>
            </a:solidFill>
            <a:ln w="1140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Risk Discussion:</a:t>
              </a:r>
              <a:endPara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initiate statin to reduce LDL-C ≥50%</a:t>
              </a:r>
              <a:endPara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Class (I)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57" name="Text Box 2">
              <a:extLst>
                <a:ext uri="{FF2B5EF4-FFF2-40B4-BE49-F238E27FC236}">
                  <a16:creationId xmlns:a16="http://schemas.microsoft.com/office/drawing/2014/main" id="{46ECE98F-13C9-4421-A640-E577221BCF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4" y="8684"/>
              <a:ext cx="7243" cy="1926"/>
            </a:xfrm>
            <a:prstGeom prst="rect">
              <a:avLst/>
            </a:prstGeom>
            <a:solidFill>
              <a:srgbClr val="ECECED"/>
            </a:solidFill>
            <a:ln w="1140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indent="2222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4699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If risk decision is uncertain: Consider measuring CAC in selected adults:</a:t>
              </a: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2222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CAC = zero (lowers risk; consider no statin, unless diabetes, family history of premature CHD, or cigarette smoking are present)</a:t>
              </a: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22225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CAC = 1-99 favors statin (especially after age  55)</a:t>
              </a:r>
              <a:endPara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2222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CAC = 100+ and/or ≥75</a:t>
              </a: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th </a:t>
              </a: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percentile, initiate statin therapy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058" name="Rectangle 57">
            <a:extLst>
              <a:ext uri="{FF2B5EF4-FFF2-40B4-BE49-F238E27FC236}">
                <a16:creationId xmlns:a16="http://schemas.microsoft.com/office/drawing/2014/main" id="{5176C6B9-06D9-45E8-AC48-7E7F8DDAD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1605375" cy="395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9" name="Rectangle 58">
            <a:extLst>
              <a:ext uri="{FF2B5EF4-FFF2-40B4-BE49-F238E27FC236}">
                <a16:creationId xmlns:a16="http://schemas.microsoft.com/office/drawing/2014/main" id="{F7CEF2F5-3831-4BE7-935B-FBD6D255E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225" y="316214"/>
            <a:ext cx="1160537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</a:rPr>
              <a:t>Primary  Prevention</a:t>
            </a:r>
            <a:endParaRPr kumimoji="0" lang="en-US" altLang="en-US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60" name="Rectangle 77">
            <a:extLst>
              <a:ext uri="{FF2B5EF4-FFF2-40B4-BE49-F238E27FC236}">
                <a16:creationId xmlns:a16="http://schemas.microsoft.com/office/drawing/2014/main" id="{A2FB4933-31DD-4D76-98B0-95048429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4277"/>
            <a:ext cx="1160537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7B8B423-AD7F-44FA-B8D2-00AB2999453E}"/>
              </a:ext>
            </a:extLst>
          </p:cNvPr>
          <p:cNvSpPr txBox="1"/>
          <p:nvPr/>
        </p:nvSpPr>
        <p:spPr>
          <a:xfrm>
            <a:off x="7603162" y="6438277"/>
            <a:ext cx="453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https://www.acc.org/~/media/Non-Clinical/Files-PDFs-Excel-MS-Word-etc/</a:t>
            </a:r>
            <a:endParaRPr lang="en-US" sz="900" dirty="0"/>
          </a:p>
          <a:p>
            <a:r>
              <a:rPr lang="en-US" sz="900" dirty="0"/>
              <a:t>Guidelines/2018/old_Guidelines-Made-Simple-Tool-2018-Cholesterol.pdf</a:t>
            </a:r>
          </a:p>
        </p:txBody>
      </p:sp>
    </p:spTree>
    <p:extLst>
      <p:ext uri="{BB962C8B-B14F-4D97-AF65-F5344CB8AC3E}">
        <p14:creationId xmlns:p14="http://schemas.microsoft.com/office/powerpoint/2010/main" val="2420433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ld_Guidelines-Made-Simple-Tool-2018-Cholesterol.pdf - Adobe Acrobat Standard DC">
            <a:extLst>
              <a:ext uri="{FF2B5EF4-FFF2-40B4-BE49-F238E27FC236}">
                <a16:creationId xmlns:a16="http://schemas.microsoft.com/office/drawing/2014/main" id="{CEA88FED-1BE0-4B9E-959C-B29A7C76BD1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1" t="22229" r="36691"/>
          <a:stretch/>
        </p:blipFill>
        <p:spPr>
          <a:xfrm>
            <a:off x="3032760" y="655320"/>
            <a:ext cx="5471160" cy="59131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B05D66F-45D3-4D5A-893B-04CB06CC2955}"/>
              </a:ext>
            </a:extLst>
          </p:cNvPr>
          <p:cNvSpPr txBox="1"/>
          <p:nvPr/>
        </p:nvSpPr>
        <p:spPr>
          <a:xfrm>
            <a:off x="1223159" y="6568440"/>
            <a:ext cx="95607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https://www.acc.org/~/media/Non-Clinical/Files-PDFs-Excel-MS-Word-etc/Guidelines/2018/old_Guidelines-Made-Simple-Tool-2018-Cholesterol.pdf</a:t>
            </a:r>
          </a:p>
        </p:txBody>
      </p:sp>
    </p:spTree>
    <p:extLst>
      <p:ext uri="{BB962C8B-B14F-4D97-AF65-F5344CB8AC3E}">
        <p14:creationId xmlns:p14="http://schemas.microsoft.com/office/powerpoint/2010/main" val="1709342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FFDE795-51E2-4AF4-81DF-609B80327A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041752"/>
              </p:ext>
            </p:extLst>
          </p:nvPr>
        </p:nvGraphicFramePr>
        <p:xfrm>
          <a:off x="2603500" y="88900"/>
          <a:ext cx="6983413" cy="668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" name="Document" r:id="rId3" imgW="6984193" imgH="6679481" progId="Word.Document.12">
                  <p:embed/>
                </p:oleObj>
              </mc:Choice>
              <mc:Fallback>
                <p:oleObj name="Document" r:id="rId3" imgW="6984193" imgH="667948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03500" y="88900"/>
                        <a:ext cx="6983413" cy="668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FB32EC9-2277-496D-B8ED-A7F8EC75FD45}"/>
              </a:ext>
            </a:extLst>
          </p:cNvPr>
          <p:cNvSpPr txBox="1"/>
          <p:nvPr/>
        </p:nvSpPr>
        <p:spPr>
          <a:xfrm>
            <a:off x="1314850" y="6627168"/>
            <a:ext cx="95607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https://www.acc.org/~/media/Non-Clinical/Files-PDFs-Excel-MS-Word-etc/Guidelines/2018/old_Guidelines-Made-Simple-Tool-2018-Cholesterol.pdf</a:t>
            </a:r>
          </a:p>
        </p:txBody>
      </p:sp>
    </p:spTree>
    <p:extLst>
      <p:ext uri="{BB962C8B-B14F-4D97-AF65-F5344CB8AC3E}">
        <p14:creationId xmlns:p14="http://schemas.microsoft.com/office/powerpoint/2010/main" val="603245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243CFB-0409-4DD7-BE07-5C371B6F0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Patient Case 1</a:t>
            </a:r>
          </a:p>
        </p:txBody>
      </p:sp>
      <p:sp>
        <p:nvSpPr>
          <p:cNvPr id="17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Stethoscope">
            <a:extLst>
              <a:ext uri="{FF2B5EF4-FFF2-40B4-BE49-F238E27FC236}">
                <a16:creationId xmlns:a16="http://schemas.microsoft.com/office/drawing/2014/main" id="{2F7BA500-0C38-4147-BB08-3A15CBC47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2F4EB-7C11-4481-82B2-A9AE3E436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US" sz="1700" dirty="0">
                <a:solidFill>
                  <a:srgbClr val="000000"/>
                </a:solidFill>
              </a:rPr>
              <a:t>62YOM with h/o DM2, HTN, HLD, presenting with CP, SOB. 89kg, BP 140/82, HR-80. EKG- STEMI. </a:t>
            </a:r>
          </a:p>
          <a:p>
            <a:r>
              <a:rPr lang="en-US" sz="1700" dirty="0">
                <a:solidFill>
                  <a:srgbClr val="000000"/>
                </a:solidFill>
              </a:rPr>
              <a:t>PCI w/DES x2. LV gram- EF 60%</a:t>
            </a:r>
          </a:p>
          <a:p>
            <a:r>
              <a:rPr lang="en-US" sz="1700" dirty="0">
                <a:solidFill>
                  <a:srgbClr val="000000"/>
                </a:solidFill>
              </a:rPr>
              <a:t>PTA meds- lisinopril 40, ASA, </a:t>
            </a:r>
            <a:r>
              <a:rPr lang="en-US" sz="1700" dirty="0" err="1">
                <a:solidFill>
                  <a:srgbClr val="000000"/>
                </a:solidFill>
              </a:rPr>
              <a:t>atorva</a:t>
            </a:r>
            <a:r>
              <a:rPr lang="en-US" sz="1700" dirty="0">
                <a:solidFill>
                  <a:srgbClr val="000000"/>
                </a:solidFill>
              </a:rPr>
              <a:t> 80, metformin 1g BID</a:t>
            </a:r>
          </a:p>
          <a:p>
            <a:r>
              <a:rPr lang="en-US" sz="1700" dirty="0">
                <a:solidFill>
                  <a:srgbClr val="000000"/>
                </a:solidFill>
              </a:rPr>
              <a:t>Current lipid panel: LDL- 71, HDL- 45, TG- 130, TC- 198</a:t>
            </a:r>
          </a:p>
          <a:p>
            <a:r>
              <a:rPr lang="en-US" sz="1700" dirty="0">
                <a:solidFill>
                  <a:srgbClr val="000000"/>
                </a:solidFill>
              </a:rPr>
              <a:t>(Previous LDL- 160, HDL-40, TG- 190, TC- 230)</a:t>
            </a:r>
          </a:p>
          <a:p>
            <a:r>
              <a:rPr lang="en-US" sz="1700" dirty="0">
                <a:solidFill>
                  <a:srgbClr val="000000"/>
                </a:solidFill>
              </a:rPr>
              <a:t>LFTs WNL, VSS</a:t>
            </a:r>
          </a:p>
          <a:p>
            <a:r>
              <a:rPr lang="en-US" sz="1700" dirty="0">
                <a:solidFill>
                  <a:srgbClr val="000000"/>
                </a:solidFill>
              </a:rPr>
              <a:t>Metoprolol 50 mg BID added, </a:t>
            </a:r>
            <a:r>
              <a:rPr lang="en-US" sz="1700" dirty="0" err="1">
                <a:solidFill>
                  <a:srgbClr val="000000"/>
                </a:solidFill>
              </a:rPr>
              <a:t>Effient</a:t>
            </a:r>
            <a:r>
              <a:rPr lang="en-US" sz="1700" dirty="0">
                <a:solidFill>
                  <a:srgbClr val="000000"/>
                </a:solidFill>
              </a:rPr>
              <a:t> 10 mg daily</a:t>
            </a:r>
          </a:p>
          <a:p>
            <a:r>
              <a:rPr lang="en-US" sz="1700" dirty="0">
                <a:solidFill>
                  <a:srgbClr val="000000"/>
                </a:solidFill>
              </a:rPr>
              <a:t>Is the statin dose adequate? Any changes? Why?</a:t>
            </a:r>
          </a:p>
        </p:txBody>
      </p:sp>
    </p:spTree>
    <p:extLst>
      <p:ext uri="{BB962C8B-B14F-4D97-AF65-F5344CB8AC3E}">
        <p14:creationId xmlns:p14="http://schemas.microsoft.com/office/powerpoint/2010/main" val="4216569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243CFB-0409-4DD7-BE07-5C371B6F0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Patient Case 2</a:t>
            </a:r>
          </a:p>
        </p:txBody>
      </p:sp>
      <p:sp>
        <p:nvSpPr>
          <p:cNvPr id="17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Stethoscope">
            <a:extLst>
              <a:ext uri="{FF2B5EF4-FFF2-40B4-BE49-F238E27FC236}">
                <a16:creationId xmlns:a16="http://schemas.microsoft.com/office/drawing/2014/main" id="{2F7BA500-0C38-4147-BB08-3A15CBC47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2F4EB-7C11-4481-82B2-A9AE3E436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430560"/>
            <a:ext cx="4977578" cy="3639289"/>
          </a:xfrm>
        </p:spPr>
        <p:txBody>
          <a:bodyPr anchor="ctr">
            <a:normAutofit lnSpcReduction="10000"/>
          </a:bodyPr>
          <a:lstStyle/>
          <a:p>
            <a:r>
              <a:rPr lang="en-US" sz="1700" dirty="0">
                <a:solidFill>
                  <a:srgbClr val="000000"/>
                </a:solidFill>
              </a:rPr>
              <a:t>65 YOF with h/o CABG x 2 in 2015, recent NSTEMI 9/2018 – managed medically, DM2, HLD, HTN presenting to clinic routine CV visit. </a:t>
            </a:r>
          </a:p>
          <a:p>
            <a:r>
              <a:rPr lang="en-US" sz="1700" dirty="0">
                <a:solidFill>
                  <a:srgbClr val="000000"/>
                </a:solidFill>
              </a:rPr>
              <a:t>Has been very compliant with diet and meds. Lost 15 </a:t>
            </a:r>
            <a:r>
              <a:rPr lang="en-US" sz="1700" dirty="0" err="1">
                <a:solidFill>
                  <a:srgbClr val="000000"/>
                </a:solidFill>
              </a:rPr>
              <a:t>lbs</a:t>
            </a:r>
            <a:r>
              <a:rPr lang="en-US" sz="1700" dirty="0">
                <a:solidFill>
                  <a:srgbClr val="000000"/>
                </a:solidFill>
              </a:rPr>
              <a:t> over last year. Exercises 20 min 3x/wk. </a:t>
            </a:r>
          </a:p>
          <a:p>
            <a:r>
              <a:rPr lang="en-US" sz="1700" dirty="0">
                <a:solidFill>
                  <a:srgbClr val="000000"/>
                </a:solidFill>
              </a:rPr>
              <a:t>Meds- atorvastatin 80 mg, ezetimibe 10 mg (started 1/2019), ASA 81mg, Plavix 75 mg, </a:t>
            </a:r>
            <a:r>
              <a:rPr lang="en-US" sz="1700" dirty="0" err="1">
                <a:solidFill>
                  <a:srgbClr val="000000"/>
                </a:solidFill>
              </a:rPr>
              <a:t>enalapril</a:t>
            </a:r>
            <a:r>
              <a:rPr lang="en-US" sz="1700" dirty="0">
                <a:solidFill>
                  <a:srgbClr val="000000"/>
                </a:solidFill>
              </a:rPr>
              <a:t> 20 mg BID, carvedilol 12.5 mg BID.</a:t>
            </a:r>
          </a:p>
          <a:p>
            <a:r>
              <a:rPr lang="en-US" sz="1700" dirty="0">
                <a:solidFill>
                  <a:srgbClr val="000000"/>
                </a:solidFill>
              </a:rPr>
              <a:t>7/1/19 lipid panel: TC- 189, TG- 133, LDL- 35, HDL- 52 </a:t>
            </a:r>
          </a:p>
          <a:p>
            <a:r>
              <a:rPr lang="en-US" sz="1700" dirty="0">
                <a:solidFill>
                  <a:srgbClr val="000000"/>
                </a:solidFill>
              </a:rPr>
              <a:t>1/18/2019 lipid panel: TC – 199, TG- 145, LDL- 78, HDL- 40</a:t>
            </a:r>
          </a:p>
          <a:p>
            <a:r>
              <a:rPr lang="en-US" sz="1700" dirty="0">
                <a:solidFill>
                  <a:srgbClr val="000000"/>
                </a:solidFill>
              </a:rPr>
              <a:t>Is the LDL concerning? Why?</a:t>
            </a:r>
          </a:p>
          <a:p>
            <a:endParaRPr lang="en-US" sz="1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569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0" y="3808676"/>
            <a:ext cx="12192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45A33D-B791-4EF7-9BBE-30D437074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84" y="1191796"/>
            <a:ext cx="10021446" cy="2976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CLOSER LOOK AT PCSK9i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AFA61F-8B1F-4367-80AB-10D67EC2F6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788" y="5318990"/>
            <a:ext cx="9416898" cy="7236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kern="12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 Quick Overview of PCSK9i Landmark Outcomes Trials </a:t>
            </a:r>
          </a:p>
        </p:txBody>
      </p:sp>
    </p:spTree>
    <p:extLst>
      <p:ext uri="{BB962C8B-B14F-4D97-AF65-F5344CB8AC3E}">
        <p14:creationId xmlns:p14="http://schemas.microsoft.com/office/powerpoint/2010/main" val="1712944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Disclosure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EA88D5A-C9F2-47B4-A8F7-0EF2ABDE6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53682"/>
            <a:ext cx="10515600" cy="30232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>
                <a:cs typeface="Calibri" panose="020F0502020204030204"/>
              </a:rPr>
              <a:t>I do not have any relevant financial relationships to disclose.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07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CF6E59-4090-4662-9922-B23C7C1CD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ODYSSEY-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C327C-C063-4258-B3D6-EA41A69FE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592729"/>
            <a:ext cx="9833548" cy="3842795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Schwartz G.G, et al. NEJM. </a:t>
            </a:r>
            <a:r>
              <a:rPr lang="en-US" sz="1800" dirty="0" err="1">
                <a:solidFill>
                  <a:srgbClr val="000000"/>
                </a:solidFill>
              </a:rPr>
              <a:t>Epub</a:t>
            </a:r>
            <a:r>
              <a:rPr lang="en-US" sz="1800" dirty="0">
                <a:solidFill>
                  <a:srgbClr val="000000"/>
                </a:solidFill>
              </a:rPr>
              <a:t> ahead of print 11/2018. nejm.org.</a:t>
            </a:r>
          </a:p>
          <a:p>
            <a:r>
              <a:rPr lang="en-US" sz="1800" dirty="0">
                <a:solidFill>
                  <a:srgbClr val="000000"/>
                </a:solidFill>
              </a:rPr>
              <a:t>N= 18,924, DB, MC, RCT		</a:t>
            </a:r>
          </a:p>
          <a:p>
            <a:r>
              <a:rPr lang="en-US" sz="1800" dirty="0">
                <a:solidFill>
                  <a:srgbClr val="000000"/>
                </a:solidFill>
              </a:rPr>
              <a:t>Inclusion Criteria: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&gt;/= 40YO, ACS w/in 1-12 </a:t>
            </a:r>
            <a:r>
              <a:rPr lang="en-US" sz="1800" dirty="0" err="1">
                <a:solidFill>
                  <a:srgbClr val="000000"/>
                </a:solidFill>
              </a:rPr>
              <a:t>mo</a:t>
            </a:r>
            <a:r>
              <a:rPr lang="en-US" sz="1800" dirty="0">
                <a:solidFill>
                  <a:srgbClr val="000000"/>
                </a:solidFill>
              </a:rPr>
              <a:t> prior to enrollment, LDL</a:t>
            </a:r>
            <a:r>
              <a:rPr lang="en-US" sz="1800" u="sng" dirty="0">
                <a:solidFill>
                  <a:srgbClr val="000000"/>
                </a:solidFill>
              </a:rPr>
              <a:t>&gt;</a:t>
            </a:r>
            <a:r>
              <a:rPr lang="en-US" sz="1800" dirty="0">
                <a:solidFill>
                  <a:srgbClr val="000000"/>
                </a:solidFill>
              </a:rPr>
              <a:t>70 mg/dL or non-HDL </a:t>
            </a:r>
            <a:r>
              <a:rPr lang="en-US" sz="1800" u="sng" dirty="0">
                <a:solidFill>
                  <a:srgbClr val="000000"/>
                </a:solidFill>
              </a:rPr>
              <a:t>&gt;</a:t>
            </a:r>
            <a:r>
              <a:rPr lang="en-US" sz="1800" dirty="0">
                <a:solidFill>
                  <a:srgbClr val="000000"/>
                </a:solidFill>
              </a:rPr>
              <a:t> 100 mg/dL, or Apo B </a:t>
            </a:r>
            <a:r>
              <a:rPr lang="en-US" sz="1800" u="sng" dirty="0">
                <a:solidFill>
                  <a:srgbClr val="000000"/>
                </a:solidFill>
              </a:rPr>
              <a:t>&gt;</a:t>
            </a:r>
            <a:r>
              <a:rPr lang="en-US" sz="1800" dirty="0">
                <a:solidFill>
                  <a:srgbClr val="000000"/>
                </a:solidFill>
              </a:rPr>
              <a:t> 80 mg/dL, HI statin (or maximum tolerated dose) </a:t>
            </a:r>
          </a:p>
          <a:p>
            <a:pPr lvl="0"/>
            <a:r>
              <a:rPr lang="en-US" sz="1800" dirty="0">
                <a:solidFill>
                  <a:srgbClr val="000000"/>
                </a:solidFill>
              </a:rPr>
              <a:t>Pre-randomization run-in phase pts received instructions in injecting themselves with PLCB and lipid levels were measured for eligibility</a:t>
            </a:r>
          </a:p>
          <a:p>
            <a:r>
              <a:rPr lang="en-US" sz="1800" dirty="0">
                <a:solidFill>
                  <a:srgbClr val="000000"/>
                </a:solidFill>
              </a:rPr>
              <a:t>Alirocumab (ALI) SQ 75 mg q 2 </a:t>
            </a:r>
            <a:r>
              <a:rPr lang="en-US" sz="1800" dirty="0" err="1">
                <a:solidFill>
                  <a:srgbClr val="000000"/>
                </a:solidFill>
              </a:rPr>
              <a:t>wks</a:t>
            </a:r>
            <a:endParaRPr lang="en-US" sz="1800" dirty="0">
              <a:solidFill>
                <a:srgbClr val="000000"/>
              </a:solidFill>
            </a:endParaRPr>
          </a:p>
          <a:p>
            <a:r>
              <a:rPr lang="en-US" sz="1800" dirty="0">
                <a:solidFill>
                  <a:srgbClr val="000000"/>
                </a:solidFill>
              </a:rPr>
              <a:t>Dose titration to goal LDL 25-50. If LDL &lt; 15 mg/dL</a:t>
            </a:r>
            <a:r>
              <a:rPr lang="en-US" sz="1800" dirty="0">
                <a:solidFill>
                  <a:srgbClr val="000000"/>
                </a:solidFill>
                <a:sym typeface="Wingdings" panose="05000000000000000000" pitchFamily="2" charset="2"/>
              </a:rPr>
              <a:t> switch to PLCB (All blinded)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076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2BB61C-639C-44D4-AD67-3A19DDD44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ODYSSEY-OUTCOMES, Cont.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7F23C56-8BC7-466D-BA46-E7E03D6F55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7652588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75673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DCCB76-1DD2-44E3-BB52-09B89BABD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ODYSSEY-OUTCOMES, Cont.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F1B4CD1-DD66-40DC-A0E0-CD157B4C8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Median F/u- 2.8 </a:t>
            </a:r>
            <a:r>
              <a:rPr lang="en-US" sz="2000" dirty="0" err="1">
                <a:solidFill>
                  <a:srgbClr val="000000"/>
                </a:solidFill>
              </a:rPr>
              <a:t>yrs</a:t>
            </a:r>
            <a:r>
              <a:rPr lang="en-US" sz="2000" dirty="0">
                <a:solidFill>
                  <a:srgbClr val="000000"/>
                </a:solidFill>
              </a:rPr>
              <a:t>; ITT analysis; Designed for 50% reduction in LDL by ALI which would translate in </a:t>
            </a:r>
            <a:r>
              <a:rPr lang="en-US" sz="2000" dirty="0">
                <a:solidFill>
                  <a:srgbClr val="000000"/>
                </a:solidFill>
                <a:highlight>
                  <a:srgbClr val="FFFF00"/>
                </a:highlight>
              </a:rPr>
              <a:t>RRR 15% in 1 Endpoint</a:t>
            </a:r>
            <a:r>
              <a:rPr lang="en-US" sz="2000" dirty="0">
                <a:solidFill>
                  <a:srgbClr val="000000"/>
                </a:solidFill>
              </a:rPr>
              <a:t>. Required 1613 events in 18000 pts over median of 3 </a:t>
            </a:r>
            <a:r>
              <a:rPr lang="en-US" sz="2000" dirty="0" err="1">
                <a:solidFill>
                  <a:srgbClr val="000000"/>
                </a:solidFill>
              </a:rPr>
              <a:t>yrs</a:t>
            </a:r>
            <a:r>
              <a:rPr lang="en-US" sz="2000" dirty="0">
                <a:solidFill>
                  <a:srgbClr val="000000"/>
                </a:solidFill>
              </a:rPr>
              <a:t> for 90% power. </a:t>
            </a:r>
          </a:p>
          <a:p>
            <a:r>
              <a:rPr lang="en-US" sz="2000" dirty="0">
                <a:solidFill>
                  <a:srgbClr val="000000"/>
                </a:solidFill>
              </a:rPr>
              <a:t>Composite 1 Endpoint occurred in 9.5% in ALI v 11.1% in PLCB (HR 0.85; 95% CI 0.78-0.93; P &lt;0.001). </a:t>
            </a:r>
          </a:p>
          <a:p>
            <a:r>
              <a:rPr lang="en-US" sz="2000" dirty="0">
                <a:solidFill>
                  <a:srgbClr val="000000"/>
                </a:solidFill>
              </a:rPr>
              <a:t>Absolute benefit from Ali was greater among pts with BL LDL-C of &gt; 100 v lower.</a:t>
            </a:r>
          </a:p>
          <a:p>
            <a:r>
              <a:rPr lang="en-US" sz="2000" dirty="0">
                <a:solidFill>
                  <a:srgbClr val="000000"/>
                </a:solidFill>
              </a:rPr>
              <a:t> Rate of ADEs was same except for injection site reaction (itching, redness, swelling). </a:t>
            </a:r>
          </a:p>
          <a:p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355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A106EE-E5D2-4DEA-BF32-5242C792C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FOURIER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5518D-09CC-4FBC-A164-22ADB3A09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Sabatine M.S., et al. Evolocumab and Clinical Outcomes in Patients with Cardiovascular Disease. N Engl J Med 2017;376:1713-22. </a:t>
            </a:r>
          </a:p>
          <a:p>
            <a:r>
              <a:rPr lang="en-US" sz="1600">
                <a:solidFill>
                  <a:srgbClr val="000000"/>
                </a:solidFill>
              </a:rPr>
              <a:t>N= 27,564; DB, MC, RCT</a:t>
            </a:r>
          </a:p>
          <a:p>
            <a:r>
              <a:rPr lang="en-US" sz="1600">
                <a:solidFill>
                  <a:srgbClr val="000000"/>
                </a:solidFill>
              </a:rPr>
              <a:t>2/2013-6/2015</a:t>
            </a:r>
          </a:p>
          <a:p>
            <a:r>
              <a:rPr lang="en-US" sz="1600">
                <a:solidFill>
                  <a:srgbClr val="000000"/>
                </a:solidFill>
              </a:rPr>
              <a:t>Inclusion Criteria- 40-85YO, clinically evident ASCVD (h/o MI, non-hemorrhagic CVA, symptomatic PAD, as well as additional characteristics that place them at higher CV risk; LDL &gt; 70 or non-HDL &gt; 100 mg/dL while on optimized remien of lipid-lowering therapy (LLT)</a:t>
            </a:r>
          </a:p>
          <a:p>
            <a:r>
              <a:rPr lang="en-US" sz="1600">
                <a:solidFill>
                  <a:srgbClr val="000000"/>
                </a:solidFill>
              </a:rPr>
              <a:t>LLT- preferably a HI statin but must have been</a:t>
            </a:r>
            <a:r>
              <a:rPr lang="en-US" sz="1600">
                <a:solidFill>
                  <a:srgbClr val="000000"/>
                </a:solidFill>
                <a:highlight>
                  <a:srgbClr val="FFFF00"/>
                </a:highlight>
              </a:rPr>
              <a:t> at least atorvastatin at a dose of 20 mg daily or equivalent</a:t>
            </a:r>
            <a:r>
              <a:rPr lang="en-US" sz="1600">
                <a:solidFill>
                  <a:srgbClr val="000000"/>
                </a:solidFill>
              </a:rPr>
              <a:t>, </a:t>
            </a:r>
            <a:r>
              <a:rPr lang="en-US" sz="1600">
                <a:solidFill>
                  <a:srgbClr val="000000"/>
                </a:solidFill>
                <a:highlight>
                  <a:srgbClr val="FFFF00"/>
                </a:highlight>
              </a:rPr>
              <a:t>with or without ezetimibe</a:t>
            </a:r>
            <a:r>
              <a:rPr lang="en-US" sz="1600">
                <a:solidFill>
                  <a:srgbClr val="000000"/>
                </a:solidFill>
              </a:rPr>
              <a:t>inical</a:t>
            </a:r>
          </a:p>
        </p:txBody>
      </p:sp>
    </p:spTree>
    <p:extLst>
      <p:ext uri="{BB962C8B-B14F-4D97-AF65-F5344CB8AC3E}">
        <p14:creationId xmlns:p14="http://schemas.microsoft.com/office/powerpoint/2010/main" val="29017105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499AD7B-99D4-4755-8966-F7BA04269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A06F89A-489D-4383-94C5-42F7FF2E9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E4F984-B93A-4145-9348-AF985B684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23236"/>
            <a:ext cx="3659777" cy="2820908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FOURIER, Cont. 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9152D34A-363A-4305-A171-5DEABF4B2B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1281485"/>
              </p:ext>
            </p:extLst>
          </p:nvPr>
        </p:nvGraphicFramePr>
        <p:xfrm>
          <a:off x="6091238" y="955653"/>
          <a:ext cx="5115491" cy="494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739656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81E9831-551F-4383-AD58-C1CB32E5B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FOURIER, Cont. 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4DFEA481-BF06-403B-91EA-9D0840E2F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1630 events (key secondary endpoint) were required to provide 90% power to detect a 15% RRR in 2 endpoint </a:t>
            </a:r>
          </a:p>
          <a:p>
            <a:r>
              <a:rPr lang="en-US" sz="1700">
                <a:solidFill>
                  <a:srgbClr val="000000"/>
                </a:solidFill>
              </a:rPr>
              <a:t>Median f/u- 2.2 yrs</a:t>
            </a:r>
          </a:p>
          <a:p>
            <a:r>
              <a:rPr lang="en-US" sz="1700">
                <a:solidFill>
                  <a:srgbClr val="000000"/>
                </a:solidFill>
              </a:rPr>
              <a:t>Evolocumab significantly reduced the risk of the primary endpoint 9.8% v 11.3% (CI 0.79-0.92; P&lt; 0.001)</a:t>
            </a:r>
          </a:p>
          <a:p>
            <a:r>
              <a:rPr lang="en-US" sz="1700">
                <a:solidFill>
                  <a:srgbClr val="000000"/>
                </a:solidFill>
              </a:rPr>
              <a:t>Significantly decreased the risk of the secondary endpoint 5.9% v 7.4% (CI 0.73-0.88; P&lt; 0.001)</a:t>
            </a:r>
          </a:p>
          <a:p>
            <a:r>
              <a:rPr lang="en-US" sz="1700">
                <a:solidFill>
                  <a:srgbClr val="000000"/>
                </a:solidFill>
              </a:rPr>
              <a:t>Results were consistent across BL LDL-C levels </a:t>
            </a:r>
          </a:p>
          <a:p>
            <a:r>
              <a:rPr lang="en-US" sz="1700">
                <a:solidFill>
                  <a:srgbClr val="000000"/>
                </a:solidFill>
              </a:rPr>
              <a:t>No difference in ADEs, except injection site reactions (2.1% v 1.6%)</a:t>
            </a:r>
          </a:p>
          <a:p>
            <a:endParaRPr lang="en-US" sz="1700">
              <a:solidFill>
                <a:srgbClr val="000000"/>
              </a:solidFill>
            </a:endParaRPr>
          </a:p>
          <a:p>
            <a:endParaRPr lang="en-US" sz="17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138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04CD68-DC1E-4124-9882-F1BBA7045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>
                <a:solidFill>
                  <a:srgbClr val="FFFFFF"/>
                </a:solidFill>
              </a:rPr>
              <a:t>Place In Therapy for PCSK9i- Current Recommendations</a:t>
            </a:r>
          </a:p>
        </p:txBody>
      </p:sp>
      <p:cxnSp>
        <p:nvCxnSpPr>
          <p:cNvPr id="22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2018 Cholesterol Guidelines.pdf - Adobe Acrobat Standard DC">
            <a:extLst>
              <a:ext uri="{FF2B5EF4-FFF2-40B4-BE49-F238E27FC236}">
                <a16:creationId xmlns:a16="http://schemas.microsoft.com/office/drawing/2014/main" id="{84493659-5CA8-49BC-B529-9169881B39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2" t="50436" r="31171" b="18695"/>
          <a:stretch/>
        </p:blipFill>
        <p:spPr>
          <a:xfrm>
            <a:off x="124082" y="3619603"/>
            <a:ext cx="5808029" cy="1716105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Content Placeholder 16" descr="2018 Cholesterol Guidelines.pdf - Adobe Acrobat Standard DC">
            <a:extLst>
              <a:ext uri="{FF2B5EF4-FFF2-40B4-BE49-F238E27FC236}">
                <a16:creationId xmlns:a16="http://schemas.microsoft.com/office/drawing/2014/main" id="{256F104E-E3CC-42DA-8968-91E76C98FE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7" t="51255" r="31580" b="24752"/>
          <a:stretch/>
        </p:blipFill>
        <p:spPr>
          <a:xfrm>
            <a:off x="6186312" y="3622877"/>
            <a:ext cx="6001830" cy="138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98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90572" cy="6858000"/>
          </a:xfrm>
          <a:prstGeom prst="rect">
            <a:avLst/>
          </a:prstGeom>
          <a:gradFill>
            <a:gsLst>
              <a:gs pos="0">
                <a:srgbClr val="E3411B">
                  <a:lumMod val="90000"/>
                </a:srgbClr>
              </a:gs>
              <a:gs pos="25000">
                <a:srgbClr val="E3411B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16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859B37-688E-44F3-A649-7DBDAF481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55F6D-549D-4940-AC6F-404FC07FE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1700" dirty="0">
                <a:solidFill>
                  <a:srgbClr val="000000"/>
                </a:solidFill>
              </a:rPr>
              <a:t>Longer duration may translate into more event/risk reduction</a:t>
            </a:r>
          </a:p>
          <a:p>
            <a:r>
              <a:rPr lang="en-US" sz="1700" dirty="0">
                <a:solidFill>
                  <a:srgbClr val="000000"/>
                </a:solidFill>
              </a:rPr>
              <a:t>SQ injections</a:t>
            </a:r>
          </a:p>
          <a:p>
            <a:r>
              <a:rPr lang="en-US" sz="1700" dirty="0">
                <a:solidFill>
                  <a:srgbClr val="000000"/>
                </a:solidFill>
              </a:rPr>
              <a:t>PCSK9i CV trials took place at the same time as IMPROVE-IT </a:t>
            </a:r>
          </a:p>
          <a:p>
            <a:r>
              <a:rPr lang="en-US" sz="1700" dirty="0">
                <a:solidFill>
                  <a:srgbClr val="000000"/>
                </a:solidFill>
              </a:rPr>
              <a:t>Infrequent use of ezetimibe in both trials</a:t>
            </a:r>
          </a:p>
          <a:p>
            <a:r>
              <a:rPr lang="en-US" sz="1700" dirty="0">
                <a:solidFill>
                  <a:srgbClr val="000000"/>
                </a:solidFill>
              </a:rPr>
              <a:t>Unclear if effect will be as marked</a:t>
            </a:r>
          </a:p>
          <a:p>
            <a:r>
              <a:rPr lang="en-US" sz="1700" dirty="0">
                <a:solidFill>
                  <a:srgbClr val="000000"/>
                </a:solidFill>
              </a:rPr>
              <a:t>Guidelines suggest max dose statin and ezetimibe </a:t>
            </a:r>
          </a:p>
          <a:p>
            <a:r>
              <a:rPr lang="en-US" sz="1700" dirty="0">
                <a:solidFill>
                  <a:srgbClr val="000000"/>
                </a:solidFill>
              </a:rPr>
              <a:t>Even consider BA sequestrants</a:t>
            </a:r>
          </a:p>
          <a:p>
            <a:r>
              <a:rPr lang="en-US" sz="1700" dirty="0">
                <a:solidFill>
                  <a:srgbClr val="000000"/>
                </a:solidFill>
              </a:rPr>
              <a:t>Cost effectiveness not proven at current pricing</a:t>
            </a:r>
          </a:p>
          <a:p>
            <a:r>
              <a:rPr lang="en-US" sz="1700" dirty="0">
                <a:solidFill>
                  <a:srgbClr val="000000"/>
                </a:solidFill>
              </a:rPr>
              <a:t>Cost effectiveness has been evaluated in 7 published simulation models. </a:t>
            </a:r>
          </a:p>
          <a:p>
            <a:pPr lvl="1"/>
            <a:r>
              <a:rPr lang="en-US" sz="1700" dirty="0">
                <a:solidFill>
                  <a:srgbClr val="000000"/>
                </a:solidFill>
              </a:rPr>
              <a:t>Low value</a:t>
            </a:r>
          </a:p>
          <a:p>
            <a:pPr lvl="1"/>
            <a:r>
              <a:rPr lang="en-US" sz="1700" dirty="0">
                <a:solidFill>
                  <a:srgbClr val="000000"/>
                </a:solidFill>
              </a:rPr>
              <a:t>Mid 2018 cost $14,000/yr</a:t>
            </a:r>
          </a:p>
        </p:txBody>
      </p:sp>
    </p:spTree>
    <p:extLst>
      <p:ext uri="{BB962C8B-B14F-4D97-AF65-F5344CB8AC3E}">
        <p14:creationId xmlns:p14="http://schemas.microsoft.com/office/powerpoint/2010/main" val="7041704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6B7042-4C52-427C-8C92-8FEC051C1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2593788"/>
          </a:xfrm>
          <a:prstGeom prst="rect">
            <a:avLst/>
          </a:prstGeom>
          <a:gradFill>
            <a:gsLst>
              <a:gs pos="0">
                <a:schemeClr val="accent6">
                  <a:lumMod val="90000"/>
                </a:schemeClr>
              </a:gs>
              <a:gs pos="25000">
                <a:schemeClr val="accent6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69FEBC-0B6C-40EC-ADC4-85312F44B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Important Questions Answered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EA6C9-568A-4484-8610-265BFC363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How low is too low?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We still don’t know, but increased confidence in ‘</a:t>
            </a:r>
            <a:r>
              <a:rPr lang="en-US" sz="2000" dirty="0">
                <a:solidFill>
                  <a:srgbClr val="000000"/>
                </a:solidFill>
                <a:highlight>
                  <a:srgbClr val="FFFF00"/>
                </a:highlight>
              </a:rPr>
              <a:t>Lower IS better’</a:t>
            </a:r>
          </a:p>
          <a:p>
            <a:r>
              <a:rPr lang="en-US" sz="2000" dirty="0">
                <a:solidFill>
                  <a:srgbClr val="000000"/>
                </a:solidFill>
              </a:rPr>
              <a:t>Are there neurocognitive side effects to very low LDL-C?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Both FOURIER and ODYSSEY-OUTCOMES showed no difference in incidence of neurocognitive ADEs in respective treatment groups vs PLCB</a:t>
            </a:r>
          </a:p>
          <a:p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3632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2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4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4C11830-43C1-40AD-9B27-8C635DBE7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Some Unanswered Questions</a:t>
            </a:r>
          </a:p>
        </p:txBody>
      </p:sp>
      <p:graphicFrame>
        <p:nvGraphicFramePr>
          <p:cNvPr id="19" name="Content Placeholder 5">
            <a:extLst>
              <a:ext uri="{FF2B5EF4-FFF2-40B4-BE49-F238E27FC236}">
                <a16:creationId xmlns:a16="http://schemas.microsoft.com/office/drawing/2014/main" id="{88AC48A7-AB13-48BD-B949-FF34823B1B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6011437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3054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243CFB-0409-4DD7-BE07-5C371B6F0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Patient Case 1</a:t>
            </a:r>
          </a:p>
        </p:txBody>
      </p:sp>
      <p:sp>
        <p:nvSpPr>
          <p:cNvPr id="17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Stethoscope">
            <a:extLst>
              <a:ext uri="{FF2B5EF4-FFF2-40B4-BE49-F238E27FC236}">
                <a16:creationId xmlns:a16="http://schemas.microsoft.com/office/drawing/2014/main" id="{2F7BA500-0C38-4147-BB08-3A15CBC47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2F4EB-7C11-4481-82B2-A9AE3E436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75452"/>
            <a:ext cx="4977578" cy="3639289"/>
          </a:xfrm>
        </p:spPr>
        <p:txBody>
          <a:bodyPr anchor="ctr">
            <a:normAutofit lnSpcReduction="10000"/>
          </a:bodyPr>
          <a:lstStyle/>
          <a:p>
            <a:r>
              <a:rPr lang="en-US" sz="1700" dirty="0">
                <a:solidFill>
                  <a:srgbClr val="000000"/>
                </a:solidFill>
              </a:rPr>
              <a:t>62YOM with h/o DM2, HTN, HLD, presenting with CP, SOB. 89kg, BP 140/82, HR-80. ECG- STE in anterior/lateral leads. </a:t>
            </a:r>
          </a:p>
          <a:p>
            <a:r>
              <a:rPr lang="en-US" sz="1700" dirty="0">
                <a:solidFill>
                  <a:srgbClr val="000000"/>
                </a:solidFill>
              </a:rPr>
              <a:t>PCI w/DES x2. LV gram- EF 60%</a:t>
            </a:r>
          </a:p>
          <a:p>
            <a:r>
              <a:rPr lang="en-US" sz="1700" dirty="0">
                <a:solidFill>
                  <a:srgbClr val="000000"/>
                </a:solidFill>
              </a:rPr>
              <a:t>PTA meds- lisinopril 40, ASA, </a:t>
            </a:r>
            <a:r>
              <a:rPr lang="en-US" sz="1700" dirty="0" err="1">
                <a:solidFill>
                  <a:srgbClr val="000000"/>
                </a:solidFill>
              </a:rPr>
              <a:t>atorva</a:t>
            </a:r>
            <a:r>
              <a:rPr lang="en-US" sz="1700" dirty="0">
                <a:solidFill>
                  <a:srgbClr val="000000"/>
                </a:solidFill>
              </a:rPr>
              <a:t> 80, metformin 1g BID</a:t>
            </a:r>
          </a:p>
          <a:p>
            <a:r>
              <a:rPr lang="en-US" sz="1700" dirty="0">
                <a:solidFill>
                  <a:srgbClr val="000000"/>
                </a:solidFill>
              </a:rPr>
              <a:t>Current lipid panel: LDL- 71, HDL- 45, TG- 130, TC- 198</a:t>
            </a:r>
          </a:p>
          <a:p>
            <a:r>
              <a:rPr lang="en-US" sz="1700" dirty="0">
                <a:solidFill>
                  <a:srgbClr val="000000"/>
                </a:solidFill>
              </a:rPr>
              <a:t>(Previous LDL- 160, HDL-40, TG- 190, TC- 230)</a:t>
            </a:r>
          </a:p>
          <a:p>
            <a:r>
              <a:rPr lang="en-US" sz="1700" dirty="0">
                <a:solidFill>
                  <a:srgbClr val="000000"/>
                </a:solidFill>
              </a:rPr>
              <a:t>LFTs WNL, VSS</a:t>
            </a:r>
          </a:p>
          <a:p>
            <a:r>
              <a:rPr lang="en-US" sz="1700" dirty="0">
                <a:solidFill>
                  <a:srgbClr val="000000"/>
                </a:solidFill>
              </a:rPr>
              <a:t>Metoprolol 50 mg BID added, </a:t>
            </a:r>
            <a:r>
              <a:rPr lang="en-US" sz="1700" dirty="0" err="1">
                <a:solidFill>
                  <a:srgbClr val="000000"/>
                </a:solidFill>
              </a:rPr>
              <a:t>Effient</a:t>
            </a:r>
            <a:r>
              <a:rPr lang="en-US" sz="1700" dirty="0">
                <a:solidFill>
                  <a:srgbClr val="000000"/>
                </a:solidFill>
              </a:rPr>
              <a:t> 10 mg daily</a:t>
            </a:r>
          </a:p>
          <a:p>
            <a:r>
              <a:rPr lang="en-US" sz="1700" dirty="0">
                <a:solidFill>
                  <a:srgbClr val="000000"/>
                </a:solidFill>
              </a:rPr>
              <a:t>Is the statin dose adequate? Any changes? Why?</a:t>
            </a:r>
          </a:p>
        </p:txBody>
      </p:sp>
    </p:spTree>
    <p:extLst>
      <p:ext uri="{BB962C8B-B14F-4D97-AF65-F5344CB8AC3E}">
        <p14:creationId xmlns:p14="http://schemas.microsoft.com/office/powerpoint/2010/main" val="42165699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243CFB-0409-4DD7-BE07-5C371B6F0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Patient Case 2</a:t>
            </a:r>
          </a:p>
        </p:txBody>
      </p:sp>
      <p:sp>
        <p:nvSpPr>
          <p:cNvPr id="17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Stethoscope">
            <a:extLst>
              <a:ext uri="{FF2B5EF4-FFF2-40B4-BE49-F238E27FC236}">
                <a16:creationId xmlns:a16="http://schemas.microsoft.com/office/drawing/2014/main" id="{2F7BA500-0C38-4147-BB08-3A15CBC47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2F4EB-7C11-4481-82B2-A9AE3E436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93208"/>
            <a:ext cx="4977578" cy="3639289"/>
          </a:xfrm>
        </p:spPr>
        <p:txBody>
          <a:bodyPr anchor="ctr">
            <a:normAutofit lnSpcReduction="10000"/>
          </a:bodyPr>
          <a:lstStyle/>
          <a:p>
            <a:r>
              <a:rPr lang="en-US" sz="1700" dirty="0">
                <a:solidFill>
                  <a:srgbClr val="000000"/>
                </a:solidFill>
              </a:rPr>
              <a:t>65 YOF with h/o CABG x 2 in 2015, recent NSTEMI 9/2018 – managed medically, DM2, HLD, HTN presenting to clinic routine CV visit. </a:t>
            </a:r>
          </a:p>
          <a:p>
            <a:r>
              <a:rPr lang="en-US" sz="1700" dirty="0">
                <a:solidFill>
                  <a:srgbClr val="000000"/>
                </a:solidFill>
              </a:rPr>
              <a:t>Has been very compliant with diet and meds. Lost 15 </a:t>
            </a:r>
            <a:r>
              <a:rPr lang="en-US" sz="1700" dirty="0" err="1">
                <a:solidFill>
                  <a:srgbClr val="000000"/>
                </a:solidFill>
              </a:rPr>
              <a:t>lbs</a:t>
            </a:r>
            <a:r>
              <a:rPr lang="en-US" sz="1700" dirty="0">
                <a:solidFill>
                  <a:srgbClr val="000000"/>
                </a:solidFill>
              </a:rPr>
              <a:t> over last year. Exercises 20 min 3x/wk. </a:t>
            </a:r>
          </a:p>
          <a:p>
            <a:r>
              <a:rPr lang="en-US" sz="1700" dirty="0">
                <a:solidFill>
                  <a:srgbClr val="000000"/>
                </a:solidFill>
              </a:rPr>
              <a:t>Meds- atorvastatin 80 mg, ezetimibe 10 mg (started 1/2019), ASA 81mg, Plavix 75 mg, </a:t>
            </a:r>
            <a:r>
              <a:rPr lang="en-US" sz="1700" dirty="0" err="1">
                <a:solidFill>
                  <a:srgbClr val="000000"/>
                </a:solidFill>
              </a:rPr>
              <a:t>enalapril</a:t>
            </a:r>
            <a:r>
              <a:rPr lang="en-US" sz="1700" dirty="0">
                <a:solidFill>
                  <a:srgbClr val="000000"/>
                </a:solidFill>
              </a:rPr>
              <a:t> 20 mg BID, carvedilol 12.5 mg BID.</a:t>
            </a:r>
          </a:p>
          <a:p>
            <a:r>
              <a:rPr lang="en-US" sz="1700" dirty="0">
                <a:solidFill>
                  <a:srgbClr val="000000"/>
                </a:solidFill>
              </a:rPr>
              <a:t>7/1/19 lipid panel: TC- 189, TG- 133, LDL- 35, HDL- 52 </a:t>
            </a:r>
          </a:p>
          <a:p>
            <a:r>
              <a:rPr lang="en-US" sz="1700" dirty="0">
                <a:solidFill>
                  <a:srgbClr val="000000"/>
                </a:solidFill>
              </a:rPr>
              <a:t>1/18/2019 lipid panel: TC – 199, TG- 145, LDL- 78, HDL- 40</a:t>
            </a:r>
          </a:p>
          <a:p>
            <a:r>
              <a:rPr lang="en-US" sz="1700" dirty="0">
                <a:solidFill>
                  <a:srgbClr val="000000"/>
                </a:solidFill>
              </a:rPr>
              <a:t>Is the LDL concerning? Why?</a:t>
            </a:r>
          </a:p>
          <a:p>
            <a:endParaRPr lang="en-US" sz="1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5870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243CFB-0409-4DD7-BE07-5C371B6F0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Patient Case 2</a:t>
            </a:r>
          </a:p>
        </p:txBody>
      </p:sp>
      <p:sp>
        <p:nvSpPr>
          <p:cNvPr id="17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Stethoscope">
            <a:extLst>
              <a:ext uri="{FF2B5EF4-FFF2-40B4-BE49-F238E27FC236}">
                <a16:creationId xmlns:a16="http://schemas.microsoft.com/office/drawing/2014/main" id="{2F7BA500-0C38-4147-BB08-3A15CBC47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2F4EB-7C11-4481-82B2-A9AE3E436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1970844"/>
            <a:ext cx="4977578" cy="4090128"/>
          </a:xfrm>
        </p:spPr>
        <p:txBody>
          <a:bodyPr anchor="ctr">
            <a:normAutofit lnSpcReduction="10000"/>
          </a:bodyPr>
          <a:lstStyle/>
          <a:p>
            <a:r>
              <a:rPr lang="en-US" sz="1700" dirty="0">
                <a:solidFill>
                  <a:srgbClr val="000000"/>
                </a:solidFill>
              </a:rPr>
              <a:t>65 YOF with h/o CABG x 2 in 2015, recent NSTEMI 9/2018 – managed medically, DM2, HLD, HTN presenting to clinic routine CV visit. </a:t>
            </a:r>
          </a:p>
          <a:p>
            <a:r>
              <a:rPr lang="en-US" sz="1700" dirty="0">
                <a:solidFill>
                  <a:srgbClr val="FF0000"/>
                </a:solidFill>
              </a:rPr>
              <a:t>Has not been compliant with diet and meds. Gained 25 </a:t>
            </a:r>
            <a:r>
              <a:rPr lang="en-US" sz="1700" dirty="0" err="1">
                <a:solidFill>
                  <a:srgbClr val="FF0000"/>
                </a:solidFill>
              </a:rPr>
              <a:t>lbs</a:t>
            </a:r>
            <a:r>
              <a:rPr lang="en-US" sz="1700" dirty="0">
                <a:solidFill>
                  <a:srgbClr val="FF0000"/>
                </a:solidFill>
              </a:rPr>
              <a:t> over last year. Declined CR.</a:t>
            </a:r>
          </a:p>
          <a:p>
            <a:r>
              <a:rPr lang="en-US" sz="1700" dirty="0">
                <a:solidFill>
                  <a:srgbClr val="000000"/>
                </a:solidFill>
              </a:rPr>
              <a:t>Meds- atorvastatin 80 mg, ezetimibe 10 mg (started 1/2019), ASA 81mg, Plavix 75 mg, </a:t>
            </a:r>
            <a:r>
              <a:rPr lang="en-US" sz="1700" dirty="0" err="1">
                <a:solidFill>
                  <a:srgbClr val="000000"/>
                </a:solidFill>
              </a:rPr>
              <a:t>enalapril</a:t>
            </a:r>
            <a:r>
              <a:rPr lang="en-US" sz="1700" dirty="0">
                <a:solidFill>
                  <a:srgbClr val="000000"/>
                </a:solidFill>
              </a:rPr>
              <a:t> 20 mg BID, carvedilol 12.5 mg BID.</a:t>
            </a:r>
          </a:p>
          <a:p>
            <a:r>
              <a:rPr lang="en-US" sz="1700" dirty="0">
                <a:solidFill>
                  <a:srgbClr val="000000"/>
                </a:solidFill>
              </a:rPr>
              <a:t>7/1/19 lipid panel: TC- 189, TG- 133, </a:t>
            </a:r>
            <a:r>
              <a:rPr lang="en-US" sz="1700" dirty="0">
                <a:solidFill>
                  <a:srgbClr val="FF0000"/>
                </a:solidFill>
              </a:rPr>
              <a:t>LDL- 119</a:t>
            </a:r>
            <a:r>
              <a:rPr lang="en-US" sz="1700" dirty="0">
                <a:solidFill>
                  <a:srgbClr val="000000"/>
                </a:solidFill>
              </a:rPr>
              <a:t>, HDL- 34 </a:t>
            </a:r>
          </a:p>
          <a:p>
            <a:r>
              <a:rPr lang="en-US" sz="1700" dirty="0">
                <a:solidFill>
                  <a:srgbClr val="000000"/>
                </a:solidFill>
              </a:rPr>
              <a:t>1/18/2019 lipid panel: TC – 199, TG- 145, </a:t>
            </a:r>
            <a:r>
              <a:rPr lang="en-US" sz="1700" dirty="0">
                <a:solidFill>
                  <a:srgbClr val="FF0000"/>
                </a:solidFill>
              </a:rPr>
              <a:t>LDL- 135</a:t>
            </a:r>
            <a:r>
              <a:rPr lang="en-US" sz="1700" dirty="0">
                <a:solidFill>
                  <a:srgbClr val="000000"/>
                </a:solidFill>
              </a:rPr>
              <a:t>, HDL- 30</a:t>
            </a:r>
          </a:p>
          <a:p>
            <a:r>
              <a:rPr lang="en-US" sz="1700" dirty="0">
                <a:solidFill>
                  <a:srgbClr val="000000"/>
                </a:solidFill>
              </a:rPr>
              <a:t>Is this </a:t>
            </a:r>
            <a:r>
              <a:rPr lang="en-US" sz="1700" dirty="0" err="1">
                <a:solidFill>
                  <a:srgbClr val="000000"/>
                </a:solidFill>
              </a:rPr>
              <a:t>pt</a:t>
            </a:r>
            <a:r>
              <a:rPr lang="en-US" sz="1700" dirty="0">
                <a:solidFill>
                  <a:srgbClr val="000000"/>
                </a:solidFill>
              </a:rPr>
              <a:t> Clinical ASCVD or Very High Risk?</a:t>
            </a:r>
          </a:p>
          <a:p>
            <a:r>
              <a:rPr lang="en-US" sz="1700" dirty="0">
                <a:solidFill>
                  <a:srgbClr val="000000"/>
                </a:solidFill>
              </a:rPr>
              <a:t>What alternatives do you have? </a:t>
            </a:r>
          </a:p>
          <a:p>
            <a:endParaRPr lang="en-US" sz="1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97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EC54116-936B-4DD4-B494-B459D5DBBD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5468471"/>
          </a:xfrm>
          <a:prstGeom prst="rect">
            <a:avLst/>
          </a:prstGeom>
          <a:gradFill>
            <a:gsLst>
              <a:gs pos="0">
                <a:srgbClr val="00B0F0">
                  <a:lumMod val="90000"/>
                </a:srgbClr>
              </a:gs>
              <a:gs pos="25000">
                <a:srgbClr val="00B0F0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23A416-999C-4FA3-A853-0AE48404B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808676"/>
            <a:ext cx="12192000" cy="3049325"/>
            <a:chOff x="0" y="3808676"/>
            <a:chExt cx="12192000" cy="304932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362F656-1A8D-4BA3-BA72-92332E75D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716" b="9820"/>
            <a:stretch>
              <a:fillRect/>
            </a:stretch>
          </p:blipFill>
          <p:spPr>
            <a:xfrm>
              <a:off x="0" y="3808676"/>
              <a:ext cx="12192000" cy="3049325"/>
            </a:xfrm>
            <a:custGeom>
              <a:avLst/>
              <a:gdLst>
                <a:gd name="connsiteX0" fmla="*/ 0 w 12192000"/>
                <a:gd name="connsiteY0" fmla="*/ 0 h 3049325"/>
                <a:gd name="connsiteX1" fmla="*/ 12192000 w 12192000"/>
                <a:gd name="connsiteY1" fmla="*/ 0 h 3049325"/>
                <a:gd name="connsiteX2" fmla="*/ 12192000 w 12192000"/>
                <a:gd name="connsiteY2" fmla="*/ 3049325 h 3049325"/>
                <a:gd name="connsiteX3" fmla="*/ 0 w 12192000"/>
                <a:gd name="connsiteY3" fmla="*/ 3049325 h 304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3049325">
                  <a:moveTo>
                    <a:pt x="0" y="0"/>
                  </a:moveTo>
                  <a:lnTo>
                    <a:pt x="12192000" y="0"/>
                  </a:lnTo>
                  <a:lnTo>
                    <a:pt x="12192000" y="3049325"/>
                  </a:lnTo>
                  <a:lnTo>
                    <a:pt x="0" y="3049325"/>
                  </a:lnTo>
                  <a:close/>
                </a:path>
              </a:pathLst>
            </a:cu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338807D-FB66-4E3A-9CF0-786662C4A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7339" y="5375082"/>
              <a:ext cx="373711" cy="4055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701CED1-A6AD-4B0C-960A-9B6E8EFD8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5105400"/>
            <a:ext cx="9833548" cy="10668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3F3F3F"/>
                </a:solidFill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5A19D-6CC2-447E-897F-D54E56B13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872046"/>
            <a:ext cx="9833548" cy="2945574"/>
          </a:xfrm>
        </p:spPr>
        <p:txBody>
          <a:bodyPr anchor="ctr">
            <a:no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E. </a:t>
            </a:r>
            <a:r>
              <a:rPr lang="en-US" sz="1200" dirty="0" err="1">
                <a:solidFill>
                  <a:srgbClr val="FFFFFF"/>
                </a:solidFill>
              </a:rPr>
              <a:t>Stroes</a:t>
            </a:r>
            <a:r>
              <a:rPr lang="en-US" sz="1200" dirty="0">
                <a:solidFill>
                  <a:srgbClr val="FFFFFF"/>
                </a:solidFill>
              </a:rPr>
              <a:t> , </a:t>
            </a:r>
            <a:r>
              <a:rPr lang="en-US" sz="1200" i="1" dirty="0">
                <a:solidFill>
                  <a:srgbClr val="FFFFFF"/>
                </a:solidFill>
              </a:rPr>
              <a:t>et al</a:t>
            </a:r>
            <a:r>
              <a:rPr lang="en-US" sz="1200" dirty="0">
                <a:solidFill>
                  <a:srgbClr val="FFFFFF"/>
                </a:solidFill>
              </a:rPr>
              <a:t>. Anti-PCSK9 antibody effectively lowers cholesterol in patients with statin intolerance: the GAUSS-2 randomized, placebo-controlled phase 3 clinical trial of </a:t>
            </a:r>
            <a:r>
              <a:rPr lang="en-US" sz="1200" dirty="0" err="1">
                <a:solidFill>
                  <a:srgbClr val="FFFFFF"/>
                </a:solidFill>
              </a:rPr>
              <a:t>evolocumab</a:t>
            </a:r>
            <a:r>
              <a:rPr lang="en-US" sz="1200" dirty="0">
                <a:solidFill>
                  <a:srgbClr val="FFFFFF"/>
                </a:solidFill>
              </a:rPr>
              <a:t>. J Am Coll </a:t>
            </a:r>
            <a:r>
              <a:rPr lang="en-US" sz="1200" dirty="0" err="1">
                <a:solidFill>
                  <a:srgbClr val="FFFFFF"/>
                </a:solidFill>
              </a:rPr>
              <a:t>Cardiol</a:t>
            </a:r>
            <a:r>
              <a:rPr lang="en-US" sz="1200" dirty="0">
                <a:solidFill>
                  <a:srgbClr val="FFFFFF"/>
                </a:solidFill>
              </a:rPr>
              <a:t> 2014; 63: 2541-8. </a:t>
            </a:r>
          </a:p>
          <a:p>
            <a:r>
              <a:rPr lang="en-US" sz="1200" dirty="0">
                <a:solidFill>
                  <a:srgbClr val="FFFFFF"/>
                </a:solidFill>
              </a:rPr>
              <a:t>G.G. Schwartz, </a:t>
            </a:r>
            <a:r>
              <a:rPr lang="en-US" sz="1200" i="1" dirty="0">
                <a:solidFill>
                  <a:srgbClr val="FFFFFF"/>
                </a:solidFill>
              </a:rPr>
              <a:t>et al. </a:t>
            </a:r>
            <a:r>
              <a:rPr lang="en-US" sz="1200" dirty="0">
                <a:solidFill>
                  <a:srgbClr val="FFFFFF"/>
                </a:solidFill>
              </a:rPr>
              <a:t>Alirocumab and Cardiovascular Outcomes After Acute Coronary Syndromes. NEJM.org. Accessed 11/20/2018.</a:t>
            </a:r>
          </a:p>
          <a:p>
            <a:r>
              <a:rPr lang="en-US" sz="1200" dirty="0">
                <a:solidFill>
                  <a:srgbClr val="FFFFFF"/>
                </a:solidFill>
              </a:rPr>
              <a:t>Gundy, </a:t>
            </a:r>
            <a:r>
              <a:rPr lang="en-US" sz="1200" i="1" dirty="0">
                <a:solidFill>
                  <a:srgbClr val="FFFFFF"/>
                </a:solidFill>
              </a:rPr>
              <a:t>et al</a:t>
            </a:r>
            <a:r>
              <a:rPr lang="en-US" sz="1200" dirty="0">
                <a:solidFill>
                  <a:srgbClr val="FFFFFF"/>
                </a:solidFill>
              </a:rPr>
              <a:t>. 2018 AHA/ACC/AACVPR/AAPA/ABC/ACPM/ADA/AGS/</a:t>
            </a:r>
            <a:r>
              <a:rPr lang="en-US" sz="1200" dirty="0" err="1">
                <a:solidFill>
                  <a:srgbClr val="FFFFFF"/>
                </a:solidFill>
              </a:rPr>
              <a:t>APhA</a:t>
            </a:r>
            <a:r>
              <a:rPr lang="en-US" sz="1200" dirty="0">
                <a:solidFill>
                  <a:srgbClr val="FFFFFF"/>
                </a:solidFill>
              </a:rPr>
              <a:t>/ASPC/NLA/PCNA guideline on the management of blood cholesterol: executive summary: a report of the American College of Cardiology/American Heart Association Task Force on Clinical Practice Guidelines. Circulation. 2018.</a:t>
            </a:r>
          </a:p>
          <a:p>
            <a:r>
              <a:rPr lang="en-US" sz="1200" dirty="0">
                <a:solidFill>
                  <a:srgbClr val="FFFFFF"/>
                </a:solidFill>
              </a:rPr>
              <a:t>M.J. </a:t>
            </a:r>
            <a:r>
              <a:rPr lang="en-US" sz="1200" dirty="0" err="1">
                <a:solidFill>
                  <a:srgbClr val="FFFFFF"/>
                </a:solidFill>
              </a:rPr>
              <a:t>Tikkanen</a:t>
            </a:r>
            <a:r>
              <a:rPr lang="en-US" sz="1200" dirty="0">
                <a:solidFill>
                  <a:srgbClr val="FFFFFF"/>
                </a:solidFill>
              </a:rPr>
              <a:t>, </a:t>
            </a:r>
            <a:r>
              <a:rPr lang="en-US" sz="1200" i="1" dirty="0">
                <a:solidFill>
                  <a:srgbClr val="FFFFFF"/>
                </a:solidFill>
              </a:rPr>
              <a:t>et </a:t>
            </a:r>
            <a:r>
              <a:rPr lang="en-US" sz="1200" i="1" dirty="0" err="1">
                <a:solidFill>
                  <a:srgbClr val="FFFFFF"/>
                </a:solidFill>
              </a:rPr>
              <a:t>al.</a:t>
            </a:r>
            <a:r>
              <a:rPr lang="en-US" sz="1200" dirty="0" err="1">
                <a:solidFill>
                  <a:srgbClr val="FFFFFF"/>
                </a:solidFill>
              </a:rPr>
              <a:t>Total</a:t>
            </a:r>
            <a:r>
              <a:rPr lang="en-US" sz="1200" dirty="0">
                <a:solidFill>
                  <a:srgbClr val="FFFFFF"/>
                </a:solidFill>
              </a:rPr>
              <a:t> cardiovascular disease burden: comparing intensive with moderate statin therapy insights from the IDEAL (Incremental Decrease in End Points Through Aggressive Lipid Lowering) trial. J Am Coll </a:t>
            </a:r>
            <a:r>
              <a:rPr lang="en-US" sz="1200" dirty="0" err="1">
                <a:solidFill>
                  <a:srgbClr val="FFFFFF"/>
                </a:solidFill>
              </a:rPr>
              <a:t>Cardiol</a:t>
            </a:r>
            <a:r>
              <a:rPr lang="en-US" sz="1200" dirty="0">
                <a:solidFill>
                  <a:srgbClr val="FFFFFF"/>
                </a:solidFill>
              </a:rPr>
              <a:t>, 54 (2009), pp. 2353-2357.</a:t>
            </a:r>
          </a:p>
          <a:p>
            <a:r>
              <a:rPr lang="en-US" sz="1200" dirty="0">
                <a:solidFill>
                  <a:srgbClr val="FFFFFF"/>
                </a:solidFill>
              </a:rPr>
              <a:t>M.J. </a:t>
            </a:r>
            <a:r>
              <a:rPr lang="en-US" sz="1200" dirty="0" err="1">
                <a:solidFill>
                  <a:srgbClr val="FFFFFF"/>
                </a:solidFill>
              </a:rPr>
              <a:t>Tikkanen</a:t>
            </a:r>
            <a:r>
              <a:rPr lang="en-US" sz="1200" dirty="0">
                <a:solidFill>
                  <a:srgbClr val="FFFFFF"/>
                </a:solidFill>
              </a:rPr>
              <a:t>, </a:t>
            </a:r>
            <a:r>
              <a:rPr lang="en-US" sz="1200" i="1" dirty="0">
                <a:solidFill>
                  <a:srgbClr val="FFFFFF"/>
                </a:solidFill>
              </a:rPr>
              <a:t>et al</a:t>
            </a:r>
            <a:r>
              <a:rPr lang="en-US" sz="1200" dirty="0">
                <a:solidFill>
                  <a:srgbClr val="FFFFFF"/>
                </a:solidFill>
              </a:rPr>
              <a:t>. Total Cardiovascular Disease Burden: Comparing Intensive with Moderate Statin Therapy. J Am Coll </a:t>
            </a:r>
            <a:r>
              <a:rPr lang="en-US" sz="1200" dirty="0" err="1">
                <a:solidFill>
                  <a:srgbClr val="FFFFFF"/>
                </a:solidFill>
              </a:rPr>
              <a:t>Cardiol</a:t>
            </a:r>
            <a:r>
              <a:rPr lang="en-US" sz="1200" dirty="0">
                <a:solidFill>
                  <a:srgbClr val="FFFFFF"/>
                </a:solidFill>
              </a:rPr>
              <a:t> 2009;54:2353-7.</a:t>
            </a:r>
          </a:p>
          <a:p>
            <a:r>
              <a:rPr lang="en-US" sz="1200" dirty="0">
                <a:solidFill>
                  <a:srgbClr val="FFFFFF"/>
                </a:solidFill>
              </a:rPr>
              <a:t>M.S. Sabatini, </a:t>
            </a:r>
            <a:r>
              <a:rPr lang="en-US" sz="1200" i="1" dirty="0">
                <a:solidFill>
                  <a:srgbClr val="FFFFFF"/>
                </a:solidFill>
              </a:rPr>
              <a:t>et al</a:t>
            </a:r>
            <a:r>
              <a:rPr lang="en-US" sz="1200" dirty="0">
                <a:solidFill>
                  <a:srgbClr val="FFFFFF"/>
                </a:solidFill>
              </a:rPr>
              <a:t>. Evolocumab and Clinical Outcomes in Patients with Cardiovascular Disease. N </a:t>
            </a:r>
            <a:r>
              <a:rPr lang="en-US" sz="1200" dirty="0" err="1">
                <a:solidFill>
                  <a:srgbClr val="FFFFFF"/>
                </a:solidFill>
              </a:rPr>
              <a:t>Engl</a:t>
            </a:r>
            <a:r>
              <a:rPr lang="en-US" sz="1200" dirty="0">
                <a:solidFill>
                  <a:srgbClr val="FFFFFF"/>
                </a:solidFill>
              </a:rPr>
              <a:t> J Med 2017;376:1713-22. </a:t>
            </a:r>
          </a:p>
          <a:p>
            <a:r>
              <a:rPr lang="en-US" sz="1200" dirty="0">
                <a:solidFill>
                  <a:srgbClr val="FFFFFF"/>
                </a:solidFill>
              </a:rPr>
              <a:t>N.J. Stone, </a:t>
            </a:r>
            <a:r>
              <a:rPr lang="en-US" sz="1200" i="1" dirty="0">
                <a:solidFill>
                  <a:srgbClr val="FFFFFF"/>
                </a:solidFill>
              </a:rPr>
              <a:t>et al. </a:t>
            </a:r>
            <a:r>
              <a:rPr lang="en-US" sz="1200" dirty="0">
                <a:solidFill>
                  <a:srgbClr val="FFFFFF"/>
                </a:solidFill>
              </a:rPr>
              <a:t>2013 ACC/AHA guideline on the treatment of blood cholesterol to reduce atherosclerotic cardiovascular risk in adults: a report of the American College of Cardiology/American Heart Association Task Force on Practice Guidelines. Circulation 2014; 129: Suppl 2: S1-S45</a:t>
            </a:r>
          </a:p>
          <a:p>
            <a:r>
              <a:rPr lang="en-US" sz="1200" dirty="0">
                <a:solidFill>
                  <a:srgbClr val="FFFFFF"/>
                </a:solidFill>
              </a:rPr>
              <a:t>S.A. Murphy, </a:t>
            </a:r>
            <a:r>
              <a:rPr lang="en-US" sz="1200" i="1" dirty="0">
                <a:solidFill>
                  <a:srgbClr val="FFFFFF"/>
                </a:solidFill>
              </a:rPr>
              <a:t>et </a:t>
            </a:r>
            <a:r>
              <a:rPr lang="en-US" sz="1200" i="1" dirty="0" err="1">
                <a:solidFill>
                  <a:srgbClr val="FFFFFF"/>
                </a:solidFill>
              </a:rPr>
              <a:t>al.</a:t>
            </a:r>
            <a:r>
              <a:rPr lang="en-US" sz="1200" dirty="0" err="1">
                <a:solidFill>
                  <a:srgbClr val="FFFFFF"/>
                </a:solidFill>
              </a:rPr>
              <a:t>Reduction</a:t>
            </a:r>
            <a:r>
              <a:rPr lang="en-US" sz="1200" dirty="0">
                <a:solidFill>
                  <a:srgbClr val="FFFFFF"/>
                </a:solidFill>
              </a:rPr>
              <a:t> Reduction in total cardiovascular events with ezetimibe/simvastatin post-acute coronary syndrome: the IMPROVE-IT Trial. J Am Coll </a:t>
            </a:r>
            <a:r>
              <a:rPr lang="en-US" sz="1200" dirty="0" err="1">
                <a:solidFill>
                  <a:srgbClr val="FFFFFF"/>
                </a:solidFill>
              </a:rPr>
              <a:t>Cardiol</a:t>
            </a:r>
            <a:r>
              <a:rPr lang="en-US" sz="1200" dirty="0">
                <a:solidFill>
                  <a:srgbClr val="FFFFFF"/>
                </a:solidFill>
              </a:rPr>
              <a:t>, 67 (2016), pp. 353-361. </a:t>
            </a:r>
          </a:p>
        </p:txBody>
      </p:sp>
    </p:spTree>
    <p:extLst>
      <p:ext uri="{BB962C8B-B14F-4D97-AF65-F5344CB8AC3E}">
        <p14:creationId xmlns:p14="http://schemas.microsoft.com/office/powerpoint/2010/main" val="907029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2DB5869B-2320-43F0-B805-E4E01DFEC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2693976"/>
          </a:xfrm>
          <a:prstGeom prst="rect">
            <a:avLst/>
          </a:prstGeom>
          <a:gradFill>
            <a:gsLst>
              <a:gs pos="0">
                <a:srgbClr val="E3411B">
                  <a:lumMod val="90000"/>
                </a:srgbClr>
              </a:gs>
              <a:gs pos="25000">
                <a:srgbClr val="E3411B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What’s new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LDL-C targets have been re-introduced (% decrease remains emphasized)</a:t>
            </a:r>
          </a:p>
          <a:p>
            <a:r>
              <a:rPr lang="en-US" sz="2000">
                <a:solidFill>
                  <a:srgbClr val="000000"/>
                </a:solidFill>
              </a:rPr>
              <a:t>CAC for further determining risk in uncertain cases</a:t>
            </a:r>
          </a:p>
          <a:p>
            <a:r>
              <a:rPr lang="en-US" sz="2000">
                <a:solidFill>
                  <a:srgbClr val="000000"/>
                </a:solidFill>
              </a:rPr>
              <a:t>Risk-enhancing factors (DM and age 40-75YO)</a:t>
            </a:r>
          </a:p>
          <a:p>
            <a:r>
              <a:rPr lang="en-US" sz="2000">
                <a:solidFill>
                  <a:srgbClr val="000000"/>
                </a:solidFill>
              </a:rPr>
              <a:t>Increased weight on risk discussion with patients (intermediate risk, low risk)</a:t>
            </a:r>
          </a:p>
          <a:p>
            <a:r>
              <a:rPr lang="en-US" sz="2000">
                <a:solidFill>
                  <a:srgbClr val="000000"/>
                </a:solidFill>
              </a:rPr>
              <a:t>Recommendations for PCSK9i</a:t>
            </a:r>
            <a:br>
              <a:rPr lang="en-US" sz="2000">
                <a:solidFill>
                  <a:srgbClr val="000000"/>
                </a:solidFill>
              </a:rPr>
            </a:br>
            <a:endParaRPr lang="en-US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945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Risk assessment tools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D001A6E-3936-4178-BB62-876468B531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762436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1879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29884"/>
            <a:ext cx="8078342" cy="1096331"/>
          </a:xfrm>
        </p:spPr>
        <p:txBody>
          <a:bodyPr>
            <a:normAutofit/>
          </a:bodyPr>
          <a:lstStyle/>
          <a:p>
            <a:r>
              <a:rPr lang="en-US" dirty="0"/>
              <a:t>Statin intensity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B94369F-73D2-4C07-B3D1-F2E6EA3182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4570080"/>
              </p:ext>
            </p:extLst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6742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Definitions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A9114405-8E75-48CB-817A-04E2D2AAA1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6231160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38637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1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13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Definitions, cont.</a:t>
            </a:r>
          </a:p>
        </p:txBody>
      </p:sp>
      <p:sp>
        <p:nvSpPr>
          <p:cNvPr id="22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5FFDFE61-112D-4950-80A3-07C8BBF2E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US" sz="1900">
                <a:solidFill>
                  <a:srgbClr val="000000"/>
                </a:solidFill>
              </a:rPr>
              <a:t>HR conditions</a:t>
            </a:r>
          </a:p>
          <a:p>
            <a:pPr lvl="1"/>
            <a:r>
              <a:rPr lang="en-US" sz="1900">
                <a:solidFill>
                  <a:srgbClr val="000000"/>
                </a:solidFill>
              </a:rPr>
              <a:t>&gt;/= 65 YO</a:t>
            </a:r>
          </a:p>
          <a:p>
            <a:pPr lvl="1"/>
            <a:r>
              <a:rPr lang="en-US" sz="1900">
                <a:solidFill>
                  <a:srgbClr val="000000"/>
                </a:solidFill>
              </a:rPr>
              <a:t>FH</a:t>
            </a:r>
          </a:p>
          <a:p>
            <a:pPr lvl="1"/>
            <a:r>
              <a:rPr lang="en-US" sz="1900">
                <a:solidFill>
                  <a:srgbClr val="000000"/>
                </a:solidFill>
              </a:rPr>
              <a:t>PCI/CABG</a:t>
            </a:r>
          </a:p>
          <a:p>
            <a:pPr lvl="1"/>
            <a:r>
              <a:rPr lang="en-US" sz="1900">
                <a:solidFill>
                  <a:srgbClr val="000000"/>
                </a:solidFill>
              </a:rPr>
              <a:t>DM2</a:t>
            </a:r>
          </a:p>
          <a:p>
            <a:pPr lvl="1"/>
            <a:r>
              <a:rPr lang="en-US" sz="1900">
                <a:solidFill>
                  <a:srgbClr val="000000"/>
                </a:solidFill>
              </a:rPr>
              <a:t>HTN</a:t>
            </a:r>
          </a:p>
          <a:p>
            <a:pPr lvl="1"/>
            <a:r>
              <a:rPr lang="en-US" sz="1900">
                <a:solidFill>
                  <a:srgbClr val="000000"/>
                </a:solidFill>
              </a:rPr>
              <a:t>CKD eGFR &lt; 60/ml/min</a:t>
            </a:r>
          </a:p>
          <a:p>
            <a:pPr lvl="1"/>
            <a:r>
              <a:rPr lang="en-US" sz="1900">
                <a:solidFill>
                  <a:srgbClr val="000000"/>
                </a:solidFill>
              </a:rPr>
              <a:t>+Tob</a:t>
            </a:r>
          </a:p>
          <a:p>
            <a:pPr lvl="1"/>
            <a:r>
              <a:rPr lang="en-US" sz="1900">
                <a:solidFill>
                  <a:srgbClr val="000000"/>
                </a:solidFill>
              </a:rPr>
              <a:t>LDL&gt; 100 on maximally tolerated statin +/- ezetimibe</a:t>
            </a:r>
          </a:p>
          <a:p>
            <a:pPr lvl="1"/>
            <a:r>
              <a:rPr lang="en-US" sz="1900">
                <a:solidFill>
                  <a:srgbClr val="000000"/>
                </a:solidFill>
              </a:rPr>
              <a:t>HF</a:t>
            </a:r>
          </a:p>
        </p:txBody>
      </p:sp>
    </p:spTree>
    <p:extLst>
      <p:ext uri="{BB962C8B-B14F-4D97-AF65-F5344CB8AC3E}">
        <p14:creationId xmlns:p14="http://schemas.microsoft.com/office/powerpoint/2010/main" val="563605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64E035B-64EF-477C-84B8-C8319B65B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Bottom Line: Four Risk Groups</a:t>
            </a:r>
          </a:p>
        </p:txBody>
      </p:sp>
      <p:graphicFrame>
        <p:nvGraphicFramePr>
          <p:cNvPr id="42" name="Content Placeholder 4">
            <a:extLst>
              <a:ext uri="{FF2B5EF4-FFF2-40B4-BE49-F238E27FC236}">
                <a16:creationId xmlns:a16="http://schemas.microsoft.com/office/drawing/2014/main" id="{A06E5594-655D-4239-B3BD-9346D77209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7203542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362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2138</Words>
  <Application>Microsoft Office PowerPoint</Application>
  <PresentationFormat>Widescreen</PresentationFormat>
  <Paragraphs>261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2018 AHA/ACC Updated Cholesterol Guidelines</vt:lpstr>
      <vt:lpstr>Disclosure</vt:lpstr>
      <vt:lpstr>Patient Case 1</vt:lpstr>
      <vt:lpstr>What’s new</vt:lpstr>
      <vt:lpstr>Risk assessment tools</vt:lpstr>
      <vt:lpstr>Statin intensity</vt:lpstr>
      <vt:lpstr>Definitions</vt:lpstr>
      <vt:lpstr>Definitions, cont.</vt:lpstr>
      <vt:lpstr>Bottom Line: Four Risk Groups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Patient Case 1</vt:lpstr>
      <vt:lpstr>Patient Case 2</vt:lpstr>
      <vt:lpstr>A CLOSER LOOK AT PCSK9i</vt:lpstr>
      <vt:lpstr>ODYSSEY- OUTCOMES</vt:lpstr>
      <vt:lpstr>ODYSSEY-OUTCOMES, Cont.</vt:lpstr>
      <vt:lpstr>ODYSSEY-OUTCOMES, Cont.</vt:lpstr>
      <vt:lpstr>FOURIER</vt:lpstr>
      <vt:lpstr>FOURIER, Cont. </vt:lpstr>
      <vt:lpstr>FOURIER, Cont. </vt:lpstr>
      <vt:lpstr>Place In Therapy for PCSK9i- Current Recommendations</vt:lpstr>
      <vt:lpstr>Considerations</vt:lpstr>
      <vt:lpstr>Important Questions Answered</vt:lpstr>
      <vt:lpstr>Some Unanswered Questions</vt:lpstr>
      <vt:lpstr>Patient Case 2</vt:lpstr>
      <vt:lpstr>Patient Case 2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AHA/ACC Updated Cholesterol Guidelines</dc:title>
  <dc:creator>PH054047AL</dc:creator>
  <cp:lastModifiedBy>PRH056655AL</cp:lastModifiedBy>
  <cp:revision>32</cp:revision>
  <dcterms:created xsi:type="dcterms:W3CDTF">2019-02-05T21:25:09Z</dcterms:created>
  <dcterms:modified xsi:type="dcterms:W3CDTF">2019-09-25T23:47:35Z</dcterms:modified>
</cp:coreProperties>
</file>