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53"/>
  </p:notesMasterIdLst>
  <p:sldIdLst>
    <p:sldId id="256" r:id="rId2"/>
    <p:sldId id="257" r:id="rId3"/>
    <p:sldId id="258" r:id="rId4"/>
    <p:sldId id="275" r:id="rId5"/>
    <p:sldId id="270" r:id="rId6"/>
    <p:sldId id="259" r:id="rId7"/>
    <p:sldId id="260" r:id="rId8"/>
    <p:sldId id="261" r:id="rId9"/>
    <p:sldId id="262" r:id="rId10"/>
    <p:sldId id="263" r:id="rId11"/>
    <p:sldId id="295" r:id="rId12"/>
    <p:sldId id="296" r:id="rId13"/>
    <p:sldId id="264" r:id="rId14"/>
    <p:sldId id="297" r:id="rId15"/>
    <p:sldId id="265" r:id="rId16"/>
    <p:sldId id="269" r:id="rId17"/>
    <p:sldId id="266" r:id="rId18"/>
    <p:sldId id="298" r:id="rId19"/>
    <p:sldId id="267" r:id="rId20"/>
    <p:sldId id="273" r:id="rId21"/>
    <p:sldId id="274" r:id="rId22"/>
    <p:sldId id="268" r:id="rId23"/>
    <p:sldId id="271" r:id="rId24"/>
    <p:sldId id="272" r:id="rId25"/>
    <p:sldId id="276" r:id="rId26"/>
    <p:sldId id="306" r:id="rId27"/>
    <p:sldId id="277" r:id="rId28"/>
    <p:sldId id="278" r:id="rId29"/>
    <p:sldId id="279" r:id="rId30"/>
    <p:sldId id="281" r:id="rId31"/>
    <p:sldId id="292" r:id="rId32"/>
    <p:sldId id="293" r:id="rId33"/>
    <p:sldId id="294" r:id="rId34"/>
    <p:sldId id="282" r:id="rId35"/>
    <p:sldId id="283" r:id="rId36"/>
    <p:sldId id="284" r:id="rId37"/>
    <p:sldId id="280" r:id="rId38"/>
    <p:sldId id="285" r:id="rId39"/>
    <p:sldId id="286" r:id="rId40"/>
    <p:sldId id="287" r:id="rId41"/>
    <p:sldId id="288" r:id="rId42"/>
    <p:sldId id="289" r:id="rId43"/>
    <p:sldId id="290" r:id="rId44"/>
    <p:sldId id="291" r:id="rId45"/>
    <p:sldId id="299" r:id="rId46"/>
    <p:sldId id="300" r:id="rId47"/>
    <p:sldId id="301" r:id="rId48"/>
    <p:sldId id="302" r:id="rId49"/>
    <p:sldId id="303" r:id="rId50"/>
    <p:sldId id="304" r:id="rId51"/>
    <p:sldId id="305" r:id="rId5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8598" autoAdjust="0"/>
  </p:normalViewPr>
  <p:slideViewPr>
    <p:cSldViewPr snapToGrid="0" snapToObjects="1">
      <p:cViewPr varScale="1">
        <p:scale>
          <a:sx n="79" d="100"/>
          <a:sy n="79" d="100"/>
        </p:scale>
        <p:origin x="1326"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74EAC91-2CB3-424E-AB54-D582B2C42134}" type="datetimeFigureOut">
              <a:rPr lang="en-US" smtClean="0"/>
              <a:t>1/30/2020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830BAD1-188B-CB48-B778-BC0511536F91}" type="slidenum">
              <a:rPr lang="en-US" smtClean="0"/>
              <a:t>‹#›</a:t>
            </a:fld>
            <a:endParaRPr lang="en-US"/>
          </a:p>
        </p:txBody>
      </p:sp>
    </p:spTree>
    <p:extLst>
      <p:ext uri="{BB962C8B-B14F-4D97-AF65-F5344CB8AC3E}">
        <p14:creationId xmlns:p14="http://schemas.microsoft.com/office/powerpoint/2010/main" val="367160446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I have been with St. Charles for approximately 7 months and tasked with developing a </a:t>
            </a:r>
            <a:r>
              <a:rPr lang="en-US" baseline="0" dirty="0" err="1" smtClean="0"/>
              <a:t>prehabilitation</a:t>
            </a:r>
            <a:r>
              <a:rPr lang="en-US" baseline="0" dirty="0" smtClean="0"/>
              <a:t> program for the hospital. I really believe this program could positively impact a majority of our patients with improvements in post-surgical outcomes and I’m excited to share some recent information and research to hopefully get your buy-in and increase patient referrals to this program. </a:t>
            </a:r>
            <a:endParaRPr lang="en-US" dirty="0"/>
          </a:p>
        </p:txBody>
      </p:sp>
      <p:sp>
        <p:nvSpPr>
          <p:cNvPr id="4" name="Slide Number Placeholder 3"/>
          <p:cNvSpPr>
            <a:spLocks noGrp="1"/>
          </p:cNvSpPr>
          <p:nvPr>
            <p:ph type="sldNum" sz="quarter" idx="10"/>
          </p:nvPr>
        </p:nvSpPr>
        <p:spPr/>
        <p:txBody>
          <a:bodyPr/>
          <a:lstStyle/>
          <a:p>
            <a:fld id="{6830BAD1-188B-CB48-B778-BC0511536F91}" type="slidenum">
              <a:rPr lang="en-US" smtClean="0"/>
              <a:t>1</a:t>
            </a:fld>
            <a:endParaRPr lang="en-US"/>
          </a:p>
        </p:txBody>
      </p:sp>
    </p:spTree>
    <p:extLst>
      <p:ext uri="{BB962C8B-B14F-4D97-AF65-F5344CB8AC3E}">
        <p14:creationId xmlns:p14="http://schemas.microsoft.com/office/powerpoint/2010/main" val="8870305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5</a:t>
            </a:r>
            <a:r>
              <a:rPr lang="en-US" baseline="30000" dirty="0" smtClean="0"/>
              <a:t>th</a:t>
            </a:r>
            <a:r>
              <a:rPr lang="en-US" dirty="0" smtClean="0"/>
              <a:t> study</a:t>
            </a:r>
            <a:r>
              <a:rPr lang="en-US" baseline="0" dirty="0" smtClean="0"/>
              <a:t> studied the effects of stress management training (SMT) vs. supportive attention (SA and standard care on psychological, </a:t>
            </a:r>
            <a:r>
              <a:rPr lang="en-US" baseline="0" dirty="0" err="1" smtClean="0"/>
              <a:t>QoL</a:t>
            </a:r>
            <a:r>
              <a:rPr lang="en-US" baseline="0" dirty="0" smtClean="0"/>
              <a:t>, biological, health service utilization, and post-op complications among prostate cancer patients. Study was rated as having a high risk of bias. SMT group found to have lower levels of mood disturbance over time and compared to standard care group and differences were not sustained in the long term from 6 week-12 month follow-up.</a:t>
            </a:r>
            <a:endParaRPr lang="en-US" dirty="0"/>
          </a:p>
        </p:txBody>
      </p:sp>
      <p:sp>
        <p:nvSpPr>
          <p:cNvPr id="4" name="Slide Number Placeholder 3"/>
          <p:cNvSpPr>
            <a:spLocks noGrp="1"/>
          </p:cNvSpPr>
          <p:nvPr>
            <p:ph type="sldNum" sz="quarter" idx="10"/>
          </p:nvPr>
        </p:nvSpPr>
        <p:spPr/>
        <p:txBody>
          <a:bodyPr/>
          <a:lstStyle/>
          <a:p>
            <a:fld id="{6830BAD1-188B-CB48-B778-BC0511536F91}" type="slidenum">
              <a:rPr lang="en-US" smtClean="0"/>
              <a:t>10</a:t>
            </a:fld>
            <a:endParaRPr lang="en-US"/>
          </a:p>
        </p:txBody>
      </p:sp>
    </p:spTree>
    <p:extLst>
      <p:ext uri="{BB962C8B-B14F-4D97-AF65-F5344CB8AC3E}">
        <p14:creationId xmlns:p14="http://schemas.microsoft.com/office/powerpoint/2010/main" val="25117828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30BAD1-188B-CB48-B778-BC0511536F91}" type="slidenum">
              <a:rPr lang="en-US" smtClean="0"/>
              <a:t>11</a:t>
            </a:fld>
            <a:endParaRPr lang="en-US"/>
          </a:p>
        </p:txBody>
      </p:sp>
    </p:spTree>
    <p:extLst>
      <p:ext uri="{BB962C8B-B14F-4D97-AF65-F5344CB8AC3E}">
        <p14:creationId xmlns:p14="http://schemas.microsoft.com/office/powerpoint/2010/main" val="25884872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30BAD1-188B-CB48-B778-BC0511536F91}" type="slidenum">
              <a:rPr lang="en-US" smtClean="0"/>
              <a:t>12</a:t>
            </a:fld>
            <a:endParaRPr lang="en-US"/>
          </a:p>
        </p:txBody>
      </p:sp>
    </p:spTree>
    <p:extLst>
      <p:ext uri="{BB962C8B-B14F-4D97-AF65-F5344CB8AC3E}">
        <p14:creationId xmlns:p14="http://schemas.microsoft.com/office/powerpoint/2010/main" val="37504571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30BAD1-188B-CB48-B778-BC0511536F91}" type="slidenum">
              <a:rPr lang="en-US" smtClean="0"/>
              <a:t>13</a:t>
            </a:fld>
            <a:endParaRPr lang="en-US"/>
          </a:p>
        </p:txBody>
      </p:sp>
    </p:spTree>
    <p:extLst>
      <p:ext uri="{BB962C8B-B14F-4D97-AF65-F5344CB8AC3E}">
        <p14:creationId xmlns:p14="http://schemas.microsoft.com/office/powerpoint/2010/main" val="35844576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Classification of Surgical Complications </a:t>
            </a:r>
            <a:endParaRPr lang="en-US" dirty="0" smtClean="0"/>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Grade I: Any deviation from the normal postoperative course without the need for pharmacological treatment or surgical, endoscopic, and radiological interventions </a:t>
            </a:r>
            <a:endParaRPr lang="en-US" dirty="0" smtClean="0"/>
          </a:p>
          <a:p>
            <a:r>
              <a:rPr lang="en-US" sz="1200" kern="1200" dirty="0" smtClean="0">
                <a:solidFill>
                  <a:schemeClr val="tx1"/>
                </a:solidFill>
                <a:effectLst/>
                <a:latin typeface="+mn-lt"/>
                <a:ea typeface="+mn-ea"/>
                <a:cs typeface="+mn-cs"/>
              </a:rPr>
              <a:t>Allowed therapeutic regimens are: drugs as </a:t>
            </a:r>
            <a:r>
              <a:rPr lang="en-US" sz="1200" kern="1200" dirty="0" err="1" smtClean="0">
                <a:solidFill>
                  <a:schemeClr val="tx1"/>
                </a:solidFill>
                <a:effectLst/>
                <a:latin typeface="+mn-lt"/>
                <a:ea typeface="+mn-ea"/>
                <a:cs typeface="+mn-cs"/>
              </a:rPr>
              <a:t>antiemetics</a:t>
            </a:r>
            <a:r>
              <a:rPr lang="en-US" sz="1200" kern="1200" dirty="0" smtClean="0">
                <a:solidFill>
                  <a:schemeClr val="tx1"/>
                </a:solidFill>
                <a:effectLst/>
                <a:latin typeface="+mn-lt"/>
                <a:ea typeface="+mn-ea"/>
                <a:cs typeface="+mn-cs"/>
              </a:rPr>
              <a:t>, antipyretics, </a:t>
            </a:r>
            <a:r>
              <a:rPr lang="en-US" sz="1200" kern="1200" dirty="0" err="1" smtClean="0">
                <a:solidFill>
                  <a:schemeClr val="tx1"/>
                </a:solidFill>
                <a:effectLst/>
                <a:latin typeface="+mn-lt"/>
                <a:ea typeface="+mn-ea"/>
                <a:cs typeface="+mn-cs"/>
              </a:rPr>
              <a:t>analgetics</a:t>
            </a:r>
            <a:r>
              <a:rPr lang="en-US" sz="1200" kern="1200" dirty="0" smtClean="0">
                <a:solidFill>
                  <a:schemeClr val="tx1"/>
                </a:solidFill>
                <a:effectLst/>
                <a:latin typeface="+mn-lt"/>
                <a:ea typeface="+mn-ea"/>
                <a:cs typeface="+mn-cs"/>
              </a:rPr>
              <a:t>, diuretics, electrolytes, and physiotherapy. This grade also includes wound infections opened at the bedside </a:t>
            </a:r>
            <a:endParaRPr lang="en-US" dirty="0" smtClean="0"/>
          </a:p>
          <a:p>
            <a:r>
              <a:rPr lang="en-US" sz="1200" kern="1200" dirty="0" smtClean="0">
                <a:solidFill>
                  <a:schemeClr val="tx1"/>
                </a:solidFill>
                <a:effectLst/>
                <a:latin typeface="+mn-lt"/>
                <a:ea typeface="+mn-ea"/>
                <a:cs typeface="+mn-cs"/>
              </a:rPr>
              <a:t>Grade II: Requiring pharmacological treatment with drugs other than such allowed for grade I complications </a:t>
            </a:r>
          </a:p>
          <a:p>
            <a:r>
              <a:rPr lang="en-US" sz="1200" kern="1200" dirty="0" smtClean="0">
                <a:solidFill>
                  <a:schemeClr val="tx1"/>
                </a:solidFill>
                <a:effectLst/>
                <a:latin typeface="+mn-lt"/>
                <a:ea typeface="+mn-ea"/>
                <a:cs typeface="+mn-cs"/>
              </a:rPr>
              <a:t>Blood transfusions and total parenteral nutrition are also included</a:t>
            </a:r>
            <a:br>
              <a:rPr lang="en-US" sz="1200" kern="1200" dirty="0" smtClean="0">
                <a:solidFill>
                  <a:schemeClr val="tx1"/>
                </a:solidFill>
                <a:effectLst/>
                <a:latin typeface="+mn-lt"/>
                <a:ea typeface="+mn-ea"/>
                <a:cs typeface="+mn-cs"/>
              </a:rPr>
            </a:br>
            <a:r>
              <a:rPr lang="en-US" sz="1200" kern="1200" dirty="0" smtClean="0">
                <a:solidFill>
                  <a:schemeClr val="tx1"/>
                </a:solidFill>
                <a:effectLst/>
                <a:latin typeface="+mn-lt"/>
                <a:ea typeface="+mn-ea"/>
                <a:cs typeface="+mn-cs"/>
              </a:rPr>
              <a:t>Grade III: Requiring surgical, endoscopic or radiological intervention</a:t>
            </a:r>
            <a:br>
              <a:rPr lang="en-US" sz="1200" kern="1200" dirty="0" smtClean="0">
                <a:solidFill>
                  <a:schemeClr val="tx1"/>
                </a:solidFill>
                <a:effectLst/>
                <a:latin typeface="+mn-lt"/>
                <a:ea typeface="+mn-ea"/>
                <a:cs typeface="+mn-cs"/>
              </a:rPr>
            </a:br>
            <a:r>
              <a:rPr lang="en-US" sz="1200" kern="1200" dirty="0" err="1" smtClean="0">
                <a:solidFill>
                  <a:schemeClr val="tx1"/>
                </a:solidFill>
                <a:effectLst/>
                <a:latin typeface="+mn-lt"/>
                <a:ea typeface="+mn-ea"/>
                <a:cs typeface="+mn-cs"/>
              </a:rPr>
              <a:t>IIIa</a:t>
            </a:r>
            <a:r>
              <a:rPr lang="en-US" sz="1200" kern="1200" dirty="0" smtClean="0">
                <a:solidFill>
                  <a:schemeClr val="tx1"/>
                </a:solidFill>
                <a:effectLst/>
                <a:latin typeface="+mn-lt"/>
                <a:ea typeface="+mn-ea"/>
                <a:cs typeface="+mn-cs"/>
              </a:rPr>
              <a:t>: Intervention not under general anesthesia </a:t>
            </a:r>
            <a:endParaRPr lang="en-US" dirty="0" smtClean="0"/>
          </a:p>
          <a:p>
            <a:r>
              <a:rPr lang="en-US" sz="1200" kern="1200" dirty="0" err="1" smtClean="0">
                <a:solidFill>
                  <a:schemeClr val="tx1"/>
                </a:solidFill>
                <a:effectLst/>
                <a:latin typeface="+mn-lt"/>
                <a:ea typeface="+mn-ea"/>
                <a:cs typeface="+mn-cs"/>
              </a:rPr>
              <a:t>IIIb</a:t>
            </a:r>
            <a:r>
              <a:rPr lang="en-US" sz="1200" kern="1200" dirty="0" smtClean="0">
                <a:solidFill>
                  <a:schemeClr val="tx1"/>
                </a:solidFill>
                <a:effectLst/>
                <a:latin typeface="+mn-lt"/>
                <a:ea typeface="+mn-ea"/>
                <a:cs typeface="+mn-cs"/>
              </a:rPr>
              <a:t>: Intervention under general anesthesia</a:t>
            </a:r>
            <a:br>
              <a:rPr lang="en-US" sz="1200" kern="1200" dirty="0" smtClean="0">
                <a:solidFill>
                  <a:schemeClr val="tx1"/>
                </a:solidFill>
                <a:effectLst/>
                <a:latin typeface="+mn-lt"/>
                <a:ea typeface="+mn-ea"/>
                <a:cs typeface="+mn-cs"/>
              </a:rPr>
            </a:br>
            <a:r>
              <a:rPr lang="en-US" sz="1200" kern="1200" dirty="0" smtClean="0">
                <a:solidFill>
                  <a:schemeClr val="tx1"/>
                </a:solidFill>
                <a:effectLst/>
                <a:latin typeface="+mn-lt"/>
                <a:ea typeface="+mn-ea"/>
                <a:cs typeface="+mn-cs"/>
              </a:rPr>
              <a:t>IV: Life-threatening complication (including CNS complications)* requiring IC/ICU management</a:t>
            </a:r>
            <a:br>
              <a:rPr lang="en-US" sz="1200" kern="1200" dirty="0" smtClean="0">
                <a:solidFill>
                  <a:schemeClr val="tx1"/>
                </a:solidFill>
                <a:effectLst/>
                <a:latin typeface="+mn-lt"/>
                <a:ea typeface="+mn-ea"/>
                <a:cs typeface="+mn-cs"/>
              </a:rPr>
            </a:br>
            <a:r>
              <a:rPr lang="en-US" sz="1200" kern="1200" dirty="0" err="1" smtClean="0">
                <a:solidFill>
                  <a:schemeClr val="tx1"/>
                </a:solidFill>
                <a:effectLst/>
                <a:latin typeface="+mn-lt"/>
                <a:ea typeface="+mn-ea"/>
                <a:cs typeface="+mn-cs"/>
              </a:rPr>
              <a:t>IVa</a:t>
            </a:r>
            <a:r>
              <a:rPr lang="en-US" sz="1200" kern="1200" dirty="0" smtClean="0">
                <a:solidFill>
                  <a:schemeClr val="tx1"/>
                </a:solidFill>
                <a:effectLst/>
                <a:latin typeface="+mn-lt"/>
                <a:ea typeface="+mn-ea"/>
                <a:cs typeface="+mn-cs"/>
              </a:rPr>
              <a:t>: Single organ dysfunction (including dialysis)</a:t>
            </a:r>
            <a:br>
              <a:rPr lang="en-US" sz="1200" kern="1200" dirty="0" smtClean="0">
                <a:solidFill>
                  <a:schemeClr val="tx1"/>
                </a:solidFill>
                <a:effectLst/>
                <a:latin typeface="+mn-lt"/>
                <a:ea typeface="+mn-ea"/>
                <a:cs typeface="+mn-cs"/>
              </a:rPr>
            </a:br>
            <a:r>
              <a:rPr lang="en-US" sz="1200" kern="1200" dirty="0" err="1" smtClean="0">
                <a:solidFill>
                  <a:schemeClr val="tx1"/>
                </a:solidFill>
                <a:effectLst/>
                <a:latin typeface="+mn-lt"/>
                <a:ea typeface="+mn-ea"/>
                <a:cs typeface="+mn-cs"/>
              </a:rPr>
              <a:t>IVb</a:t>
            </a:r>
            <a:r>
              <a:rPr lang="en-US" sz="1200" kern="1200" dirty="0" smtClean="0">
                <a:solidFill>
                  <a:schemeClr val="tx1"/>
                </a:solidFill>
                <a:effectLst/>
                <a:latin typeface="+mn-lt"/>
                <a:ea typeface="+mn-ea"/>
                <a:cs typeface="+mn-cs"/>
              </a:rPr>
              <a:t>:</a:t>
            </a:r>
            <a:r>
              <a:rPr lang="en-US" sz="1200" kern="1200" baseline="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Multiorgan</a:t>
            </a:r>
            <a:r>
              <a:rPr lang="en-US" sz="1200" kern="1200" dirty="0" smtClean="0">
                <a:solidFill>
                  <a:schemeClr val="tx1"/>
                </a:solidFill>
                <a:effectLst/>
                <a:latin typeface="+mn-lt"/>
                <a:ea typeface="+mn-ea"/>
                <a:cs typeface="+mn-cs"/>
              </a:rPr>
              <a:t> dysfunction</a:t>
            </a:r>
            <a:br>
              <a:rPr lang="en-US" sz="1200" kern="1200" dirty="0" smtClean="0">
                <a:solidFill>
                  <a:schemeClr val="tx1"/>
                </a:solidFill>
                <a:effectLst/>
                <a:latin typeface="+mn-lt"/>
                <a:ea typeface="+mn-ea"/>
                <a:cs typeface="+mn-cs"/>
              </a:rPr>
            </a:br>
            <a:r>
              <a:rPr lang="en-US" sz="1200" kern="1200" dirty="0" smtClean="0">
                <a:solidFill>
                  <a:schemeClr val="tx1"/>
                </a:solidFill>
                <a:effectLst/>
                <a:latin typeface="+mn-lt"/>
                <a:ea typeface="+mn-ea"/>
                <a:cs typeface="+mn-cs"/>
              </a:rPr>
              <a:t>V: Death of a patient</a:t>
            </a:r>
            <a:br>
              <a:rPr lang="en-US" sz="1200" kern="1200" dirty="0" smtClean="0">
                <a:solidFill>
                  <a:schemeClr val="tx1"/>
                </a:solidFill>
                <a:effectLst/>
                <a:latin typeface="+mn-lt"/>
                <a:ea typeface="+mn-ea"/>
                <a:cs typeface="+mn-cs"/>
              </a:rPr>
            </a:br>
            <a:r>
              <a:rPr lang="en-US" sz="1200" kern="1200" dirty="0" smtClean="0">
                <a:solidFill>
                  <a:schemeClr val="tx1"/>
                </a:solidFill>
                <a:effectLst/>
                <a:latin typeface="+mn-lt"/>
                <a:ea typeface="+mn-ea"/>
                <a:cs typeface="+mn-cs"/>
              </a:rPr>
              <a:t>If the patient suffers from a complication at the time of discharge (see examples in Table 2), the suffix “d” </a:t>
            </a:r>
            <a:endParaRPr lang="en-US" dirty="0" smtClean="0"/>
          </a:p>
          <a:p>
            <a:r>
              <a:rPr lang="en-US" sz="1200" kern="1200" dirty="0" smtClean="0">
                <a:solidFill>
                  <a:schemeClr val="tx1"/>
                </a:solidFill>
                <a:effectLst/>
                <a:latin typeface="+mn-lt"/>
                <a:ea typeface="+mn-ea"/>
                <a:cs typeface="+mn-cs"/>
              </a:rPr>
              <a:t>(for “disability”) is added to the respective grade of complication. This label indicates the need for a follow-up to fully evaluate the complication. </a:t>
            </a:r>
            <a:endParaRPr lang="en-US" dirty="0" smtClean="0"/>
          </a:p>
          <a:p>
            <a:r>
              <a:rPr lang="en-US" sz="1200" kern="1200" dirty="0" smtClean="0">
                <a:solidFill>
                  <a:schemeClr val="tx1"/>
                </a:solidFill>
                <a:effectLst/>
                <a:latin typeface="+mn-lt"/>
                <a:ea typeface="+mn-ea"/>
                <a:cs typeface="+mn-cs"/>
              </a:rPr>
              <a:t>*Brain hemorrhage, ischemic stroke, </a:t>
            </a:r>
            <a:r>
              <a:rPr lang="en-US" sz="1200" kern="1200" dirty="0" err="1" smtClean="0">
                <a:solidFill>
                  <a:schemeClr val="tx1"/>
                </a:solidFill>
                <a:effectLst/>
                <a:latin typeface="+mn-lt"/>
                <a:ea typeface="+mn-ea"/>
                <a:cs typeface="+mn-cs"/>
              </a:rPr>
              <a:t>subarrachnoidal</a:t>
            </a:r>
            <a:r>
              <a:rPr lang="en-US" sz="1200" kern="1200" dirty="0" smtClean="0">
                <a:solidFill>
                  <a:schemeClr val="tx1"/>
                </a:solidFill>
                <a:effectLst/>
                <a:latin typeface="+mn-lt"/>
                <a:ea typeface="+mn-ea"/>
                <a:cs typeface="+mn-cs"/>
              </a:rPr>
              <a:t> bleeding, but excluding transient ischemic attacks. CNS, central nervous system; IC, intermediate care; ICU, intensive care unit. </a:t>
            </a:r>
            <a:endParaRPr lang="en-US" dirty="0" smtClean="0"/>
          </a:p>
          <a:p>
            <a:endParaRPr lang="en-US" dirty="0"/>
          </a:p>
        </p:txBody>
      </p:sp>
      <p:sp>
        <p:nvSpPr>
          <p:cNvPr id="4" name="Slide Number Placeholder 3"/>
          <p:cNvSpPr>
            <a:spLocks noGrp="1"/>
          </p:cNvSpPr>
          <p:nvPr>
            <p:ph type="sldNum" sz="quarter" idx="10"/>
          </p:nvPr>
        </p:nvSpPr>
        <p:spPr/>
        <p:txBody>
          <a:bodyPr/>
          <a:lstStyle/>
          <a:p>
            <a:fld id="{6830BAD1-188B-CB48-B778-BC0511536F91}" type="slidenum">
              <a:rPr lang="en-US" smtClean="0"/>
              <a:t>14</a:t>
            </a:fld>
            <a:endParaRPr lang="en-US"/>
          </a:p>
        </p:txBody>
      </p:sp>
    </p:spTree>
    <p:extLst>
      <p:ext uri="{BB962C8B-B14F-4D97-AF65-F5344CB8AC3E}">
        <p14:creationId xmlns:p14="http://schemas.microsoft.com/office/powerpoint/2010/main" val="42053432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FEV </a:t>
            </a:r>
            <a:r>
              <a:rPr lang="mr-IN" dirty="0" smtClean="0"/>
              <a:t>–</a:t>
            </a:r>
            <a:r>
              <a:rPr lang="en-US" dirty="0" smtClean="0"/>
              <a:t> Forced expiratory volume in the first second</a:t>
            </a:r>
          </a:p>
          <a:p>
            <a:r>
              <a:rPr lang="en-US" dirty="0" smtClean="0"/>
              <a:t>FVC </a:t>
            </a:r>
            <a:r>
              <a:rPr lang="mr-IN" dirty="0" smtClean="0"/>
              <a:t>–</a:t>
            </a:r>
            <a:r>
              <a:rPr lang="en-US" dirty="0" smtClean="0"/>
              <a:t> Forced vital capacity </a:t>
            </a:r>
            <a:r>
              <a:rPr lang="mr-IN" dirty="0" smtClean="0"/>
              <a:t>–</a:t>
            </a:r>
            <a:r>
              <a:rPr lang="en-US" dirty="0" smtClean="0"/>
              <a:t> total lung volume expired</a:t>
            </a:r>
          </a:p>
          <a:p>
            <a:r>
              <a:rPr lang="en-US" dirty="0" smtClean="0"/>
              <a:t>DLCO </a:t>
            </a:r>
            <a:r>
              <a:rPr lang="mr-IN" dirty="0" smtClean="0"/>
              <a:t>–</a:t>
            </a:r>
            <a:r>
              <a:rPr lang="en-US" dirty="0" smtClean="0"/>
              <a:t> Carbon monoxide diffusion</a:t>
            </a:r>
            <a:r>
              <a:rPr lang="en-US" baseline="0" dirty="0" smtClean="0"/>
              <a:t> capacity</a:t>
            </a:r>
          </a:p>
          <a:p>
            <a:r>
              <a:rPr lang="en-US" baseline="0" dirty="0" smtClean="0"/>
              <a:t>PaO2 </a:t>
            </a:r>
            <a:r>
              <a:rPr lang="mr-IN" baseline="0" dirty="0" smtClean="0"/>
              <a:t>–</a:t>
            </a:r>
            <a:r>
              <a:rPr lang="en-US" baseline="0" dirty="0" smtClean="0"/>
              <a:t> Partial arterial Oxygen </a:t>
            </a:r>
          </a:p>
          <a:p>
            <a:r>
              <a:rPr lang="en-US" baseline="0" dirty="0" smtClean="0"/>
              <a:t>PaCO2 </a:t>
            </a:r>
            <a:r>
              <a:rPr lang="mr-IN" baseline="0" dirty="0" smtClean="0"/>
              <a:t>–</a:t>
            </a:r>
            <a:r>
              <a:rPr lang="en-US" baseline="0" dirty="0" smtClean="0"/>
              <a:t> Partial arterial Carbon Dioxide</a:t>
            </a:r>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VO2 </a:t>
            </a:r>
            <a:r>
              <a:rPr lang="mr-IN" baseline="0" dirty="0" smtClean="0"/>
              <a:t>–</a:t>
            </a:r>
            <a:r>
              <a:rPr lang="en-US" baseline="0" dirty="0" smtClean="0"/>
              <a:t> Volume of oxygen consumption </a:t>
            </a:r>
            <a:r>
              <a:rPr lang="mr-IN" baseline="0" dirty="0" smtClean="0"/>
              <a:t>–</a:t>
            </a:r>
            <a:r>
              <a:rPr lang="en-US" baseline="0" dirty="0" smtClean="0"/>
              <a:t> reflects cardiorespiratory fitness and endurance capacity in exercise performance</a:t>
            </a:r>
            <a:endParaRPr lang="en-US" dirty="0"/>
          </a:p>
        </p:txBody>
      </p:sp>
      <p:sp>
        <p:nvSpPr>
          <p:cNvPr id="4" name="Slide Number Placeholder 3"/>
          <p:cNvSpPr>
            <a:spLocks noGrp="1"/>
          </p:cNvSpPr>
          <p:nvPr>
            <p:ph type="sldNum" sz="quarter" idx="10"/>
          </p:nvPr>
        </p:nvSpPr>
        <p:spPr/>
        <p:txBody>
          <a:bodyPr/>
          <a:lstStyle/>
          <a:p>
            <a:fld id="{6830BAD1-188B-CB48-B778-BC0511536F91}" type="slidenum">
              <a:rPr lang="en-US" smtClean="0"/>
              <a:t>15</a:t>
            </a:fld>
            <a:endParaRPr lang="en-US"/>
          </a:p>
        </p:txBody>
      </p:sp>
    </p:spTree>
    <p:extLst>
      <p:ext uri="{BB962C8B-B14F-4D97-AF65-F5344CB8AC3E}">
        <p14:creationId xmlns:p14="http://schemas.microsoft.com/office/powerpoint/2010/main" val="338287367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Approximately 73% of men and 53% of women have concomitant COPD in addition to lung cancer. 37% of those patients are considered inoperable d/t severe pulmonary function impairment. The surgical morbidity and mortality rates for these patients at a high risk of perioperative complications are 83% and 33%, respectively. The researchers in this study want to know if prehab can be applied to patients with lung cancer and improve medical stability prior to stability and decrease postoperative morbidity and mortality in order to increase the percentage of operable cases. </a:t>
            </a:r>
            <a:endParaRPr lang="en-US" dirty="0"/>
          </a:p>
        </p:txBody>
      </p:sp>
      <p:sp>
        <p:nvSpPr>
          <p:cNvPr id="4" name="Slide Number Placeholder 3"/>
          <p:cNvSpPr>
            <a:spLocks noGrp="1"/>
          </p:cNvSpPr>
          <p:nvPr>
            <p:ph type="sldNum" sz="quarter" idx="10"/>
          </p:nvPr>
        </p:nvSpPr>
        <p:spPr/>
        <p:txBody>
          <a:bodyPr/>
          <a:lstStyle/>
          <a:p>
            <a:fld id="{6830BAD1-188B-CB48-B778-BC0511536F91}" type="slidenum">
              <a:rPr lang="en-US" smtClean="0"/>
              <a:t>16</a:t>
            </a:fld>
            <a:endParaRPr lang="en-US"/>
          </a:p>
        </p:txBody>
      </p:sp>
    </p:spTree>
    <p:extLst>
      <p:ext uri="{BB962C8B-B14F-4D97-AF65-F5344CB8AC3E}">
        <p14:creationId xmlns:p14="http://schemas.microsoft.com/office/powerpoint/2010/main" val="31332295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Attentional control theory focuses on anxiety and cognitive performance. Assumption of the theory is the effects</a:t>
            </a:r>
            <a:r>
              <a:rPr lang="en-US" baseline="0" dirty="0" smtClean="0"/>
              <a:t> of anxiety on attentional control are key to understanding the relationship between anxiety and performance.</a:t>
            </a:r>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Attentional control theory</a:t>
            </a:r>
            <a:r>
              <a:rPr lang="en-US" baseline="0" dirty="0" smtClean="0"/>
              <a:t> contends that anxiety manifests in impaired attentional control, which leads to performance deficits in tasks involving the central executive of the working memory system. This theoretical position is founded in the assumption that attention is regulated by :</a:t>
            </a:r>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1. A goal-directed </a:t>
            </a:r>
            <a:r>
              <a:rPr lang="en-US" baseline="0" dirty="0" err="1" smtClean="0"/>
              <a:t>attentional</a:t>
            </a:r>
            <a:r>
              <a:rPr lang="en-US" baseline="0" dirty="0" smtClean="0"/>
              <a:t> system</a:t>
            </a:r>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2. A Stimulus-driven </a:t>
            </a:r>
            <a:r>
              <a:rPr lang="en-US" baseline="0" dirty="0" err="1" smtClean="0"/>
              <a:t>attentional</a:t>
            </a:r>
            <a:r>
              <a:rPr lang="en-US" baseline="0" dirty="0" smtClean="0"/>
              <a:t> system</a:t>
            </a:r>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The goal-directed </a:t>
            </a:r>
            <a:r>
              <a:rPr lang="en-US" baseline="0" dirty="0" err="1" smtClean="0"/>
              <a:t>attentional</a:t>
            </a:r>
            <a:r>
              <a:rPr lang="en-US" baseline="0" dirty="0" smtClean="0"/>
              <a:t> system is governed by expectations, knowledge, and current goals and exemplifies top-down </a:t>
            </a:r>
            <a:r>
              <a:rPr lang="en-US" baseline="0" dirty="0" err="1" smtClean="0"/>
              <a:t>attentional</a:t>
            </a:r>
            <a:r>
              <a:rPr lang="en-US" baseline="0" dirty="0" smtClean="0"/>
              <a:t> control. In contrast, the stimulus-driven </a:t>
            </a:r>
            <a:r>
              <a:rPr lang="en-US" baseline="0" dirty="0" err="1" smtClean="0"/>
              <a:t>attentional</a:t>
            </a:r>
            <a:r>
              <a:rPr lang="en-US" baseline="0" dirty="0" smtClean="0"/>
              <a:t> system is sensitive to salient stimuli, and exemplifies bottom-up </a:t>
            </a:r>
            <a:r>
              <a:rPr lang="en-US" baseline="0" dirty="0" err="1" smtClean="0"/>
              <a:t>attentional</a:t>
            </a:r>
            <a:r>
              <a:rPr lang="en-US" baseline="0" dirty="0" smtClean="0"/>
              <a:t> control.</a:t>
            </a:r>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ACT proposes that anxiety modulates the balance between these two attentional systems with increased anxiety leading to: “an increased </a:t>
            </a:r>
            <a:r>
              <a:rPr lang="en-US" baseline="0" dirty="0" err="1" smtClean="0"/>
              <a:t>influece</a:t>
            </a:r>
            <a:r>
              <a:rPr lang="en-US" baseline="0" dirty="0" smtClean="0"/>
              <a:t> of the stimulus-driven attentional system and a decreased influence of the goal-directed attentional system. This imbalance is reflected in performance deficits on cognitive tasks.</a:t>
            </a:r>
            <a:endParaRPr lang="en-US" dirty="0"/>
          </a:p>
        </p:txBody>
      </p:sp>
      <p:sp>
        <p:nvSpPr>
          <p:cNvPr id="4" name="Slide Number Placeholder 3"/>
          <p:cNvSpPr>
            <a:spLocks noGrp="1"/>
          </p:cNvSpPr>
          <p:nvPr>
            <p:ph type="sldNum" sz="quarter" idx="10"/>
          </p:nvPr>
        </p:nvSpPr>
        <p:spPr/>
        <p:txBody>
          <a:bodyPr/>
          <a:lstStyle/>
          <a:p>
            <a:fld id="{6830BAD1-188B-CB48-B778-BC0511536F91}" type="slidenum">
              <a:rPr lang="en-US" smtClean="0"/>
              <a:t>17</a:t>
            </a:fld>
            <a:endParaRPr lang="en-US"/>
          </a:p>
        </p:txBody>
      </p:sp>
    </p:spTree>
    <p:extLst>
      <p:ext uri="{BB962C8B-B14F-4D97-AF65-F5344CB8AC3E}">
        <p14:creationId xmlns:p14="http://schemas.microsoft.com/office/powerpoint/2010/main" val="170034323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30BAD1-188B-CB48-B778-BC0511536F91}" type="slidenum">
              <a:rPr lang="en-US" smtClean="0"/>
              <a:t>18</a:t>
            </a:fld>
            <a:endParaRPr lang="en-US"/>
          </a:p>
        </p:txBody>
      </p:sp>
    </p:spTree>
    <p:extLst>
      <p:ext uri="{BB962C8B-B14F-4D97-AF65-F5344CB8AC3E}">
        <p14:creationId xmlns:p14="http://schemas.microsoft.com/office/powerpoint/2010/main" val="128773312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30BAD1-188B-CB48-B778-BC0511536F91}" type="slidenum">
              <a:rPr lang="en-US" smtClean="0"/>
              <a:t>19</a:t>
            </a:fld>
            <a:endParaRPr lang="en-US"/>
          </a:p>
        </p:txBody>
      </p:sp>
    </p:spTree>
    <p:extLst>
      <p:ext uri="{BB962C8B-B14F-4D97-AF65-F5344CB8AC3E}">
        <p14:creationId xmlns:p14="http://schemas.microsoft.com/office/powerpoint/2010/main" val="7783688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30BAD1-188B-CB48-B778-BC0511536F91}" type="slidenum">
              <a:rPr lang="en-US" smtClean="0"/>
              <a:t>2</a:t>
            </a:fld>
            <a:endParaRPr lang="en-US"/>
          </a:p>
        </p:txBody>
      </p:sp>
    </p:spTree>
    <p:extLst>
      <p:ext uri="{BB962C8B-B14F-4D97-AF65-F5344CB8AC3E}">
        <p14:creationId xmlns:p14="http://schemas.microsoft.com/office/powerpoint/2010/main" val="1888370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Current physical activity guidelines:</a:t>
            </a:r>
          </a:p>
          <a:p>
            <a:r>
              <a:rPr lang="en-US" dirty="0" smtClean="0"/>
              <a:t>150-300 minutes of moderate intensity physical activity or 75-150 minutes of vigorous intensity physical activity; or an equivalent</a:t>
            </a:r>
            <a:r>
              <a:rPr lang="en-US" baseline="0" dirty="0" smtClean="0"/>
              <a:t> combination of both moderate and vigorous activities, each week.</a:t>
            </a:r>
            <a:endParaRPr lang="en-US" dirty="0"/>
          </a:p>
        </p:txBody>
      </p:sp>
      <p:sp>
        <p:nvSpPr>
          <p:cNvPr id="4" name="Slide Number Placeholder 3"/>
          <p:cNvSpPr>
            <a:spLocks noGrp="1"/>
          </p:cNvSpPr>
          <p:nvPr>
            <p:ph type="sldNum" sz="quarter" idx="10"/>
          </p:nvPr>
        </p:nvSpPr>
        <p:spPr/>
        <p:txBody>
          <a:bodyPr/>
          <a:lstStyle/>
          <a:p>
            <a:fld id="{6830BAD1-188B-CB48-B778-BC0511536F91}" type="slidenum">
              <a:rPr lang="en-US" smtClean="0"/>
              <a:t>20</a:t>
            </a:fld>
            <a:endParaRPr lang="en-US"/>
          </a:p>
        </p:txBody>
      </p:sp>
    </p:spTree>
    <p:extLst>
      <p:ext uri="{BB962C8B-B14F-4D97-AF65-F5344CB8AC3E}">
        <p14:creationId xmlns:p14="http://schemas.microsoft.com/office/powerpoint/2010/main" val="381986815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30BAD1-188B-CB48-B778-BC0511536F91}" type="slidenum">
              <a:rPr lang="en-US" smtClean="0"/>
              <a:t>21</a:t>
            </a:fld>
            <a:endParaRPr lang="en-US"/>
          </a:p>
        </p:txBody>
      </p:sp>
    </p:spTree>
    <p:extLst>
      <p:ext uri="{BB962C8B-B14F-4D97-AF65-F5344CB8AC3E}">
        <p14:creationId xmlns:p14="http://schemas.microsoft.com/office/powerpoint/2010/main" val="157928816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Post-op</a:t>
            </a:r>
            <a:r>
              <a:rPr lang="en-US" baseline="0" dirty="0" smtClean="0"/>
              <a:t> pulmonary complication rate is 10-50% for patients undergoing upper abdominal surgeries. PPCs are strongly associated with increased mortality, morbidity, and healthcare costs. This study focuses on PNA &amp; atelectasis, caused by postoperative pathophysiological reductions in lung volumes, respiratory muscle function, </a:t>
            </a:r>
            <a:r>
              <a:rPr lang="en-US" baseline="0" dirty="0" err="1" smtClean="0"/>
              <a:t>mucociliary</a:t>
            </a:r>
            <a:r>
              <a:rPr lang="en-US" baseline="0" dirty="0" smtClean="0"/>
              <a:t> clearance, and pain inhibition of respiratory muscles. The authors of this study believe that simple pre-operative breathing exercises may prevent PPCs by reversing these problems. </a:t>
            </a:r>
            <a:endParaRPr lang="en-US" dirty="0"/>
          </a:p>
        </p:txBody>
      </p:sp>
      <p:sp>
        <p:nvSpPr>
          <p:cNvPr id="4" name="Slide Number Placeholder 3"/>
          <p:cNvSpPr>
            <a:spLocks noGrp="1"/>
          </p:cNvSpPr>
          <p:nvPr>
            <p:ph type="sldNum" sz="quarter" idx="10"/>
          </p:nvPr>
        </p:nvSpPr>
        <p:spPr/>
        <p:txBody>
          <a:bodyPr/>
          <a:lstStyle/>
          <a:p>
            <a:fld id="{6830BAD1-188B-CB48-B778-BC0511536F91}" type="slidenum">
              <a:rPr lang="en-US" smtClean="0"/>
              <a:t>22</a:t>
            </a:fld>
            <a:endParaRPr lang="en-US"/>
          </a:p>
        </p:txBody>
      </p:sp>
    </p:spTree>
    <p:extLst>
      <p:ext uri="{BB962C8B-B14F-4D97-AF65-F5344CB8AC3E}">
        <p14:creationId xmlns:p14="http://schemas.microsoft.com/office/powerpoint/2010/main" val="143971680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PPC </a:t>
            </a:r>
            <a:r>
              <a:rPr lang="mr-IN" dirty="0" smtClean="0"/>
              <a:t>–</a:t>
            </a:r>
            <a:r>
              <a:rPr lang="en-US" baseline="0" dirty="0" smtClean="0"/>
              <a:t> postoperative pulmonary complications</a:t>
            </a:r>
            <a:endParaRPr lang="en-US" dirty="0"/>
          </a:p>
        </p:txBody>
      </p:sp>
      <p:sp>
        <p:nvSpPr>
          <p:cNvPr id="4" name="Slide Number Placeholder 3"/>
          <p:cNvSpPr>
            <a:spLocks noGrp="1"/>
          </p:cNvSpPr>
          <p:nvPr>
            <p:ph type="sldNum" sz="quarter" idx="10"/>
          </p:nvPr>
        </p:nvSpPr>
        <p:spPr/>
        <p:txBody>
          <a:bodyPr/>
          <a:lstStyle/>
          <a:p>
            <a:fld id="{6830BAD1-188B-CB48-B778-BC0511536F91}" type="slidenum">
              <a:rPr lang="en-US" smtClean="0"/>
              <a:t>23</a:t>
            </a:fld>
            <a:endParaRPr lang="en-US"/>
          </a:p>
        </p:txBody>
      </p:sp>
    </p:spTree>
    <p:extLst>
      <p:ext uri="{BB962C8B-B14F-4D97-AF65-F5344CB8AC3E}">
        <p14:creationId xmlns:p14="http://schemas.microsoft.com/office/powerpoint/2010/main" val="312196180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30BAD1-188B-CB48-B778-BC0511536F91}" type="slidenum">
              <a:rPr lang="en-US" smtClean="0"/>
              <a:t>24</a:t>
            </a:fld>
            <a:endParaRPr lang="en-US"/>
          </a:p>
        </p:txBody>
      </p:sp>
    </p:spTree>
    <p:extLst>
      <p:ext uri="{BB962C8B-B14F-4D97-AF65-F5344CB8AC3E}">
        <p14:creationId xmlns:p14="http://schemas.microsoft.com/office/powerpoint/2010/main" val="39248633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30BAD1-188B-CB48-B778-BC0511536F91}" type="slidenum">
              <a:rPr lang="en-US" smtClean="0"/>
              <a:t>25</a:t>
            </a:fld>
            <a:endParaRPr lang="en-US"/>
          </a:p>
        </p:txBody>
      </p:sp>
    </p:spTree>
    <p:extLst>
      <p:ext uri="{BB962C8B-B14F-4D97-AF65-F5344CB8AC3E}">
        <p14:creationId xmlns:p14="http://schemas.microsoft.com/office/powerpoint/2010/main" val="312761232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30BAD1-188B-CB48-B778-BC0511536F91}" type="slidenum">
              <a:rPr lang="en-US" smtClean="0"/>
              <a:t>26</a:t>
            </a:fld>
            <a:endParaRPr lang="en-US"/>
          </a:p>
        </p:txBody>
      </p:sp>
    </p:spTree>
    <p:extLst>
      <p:ext uri="{BB962C8B-B14F-4D97-AF65-F5344CB8AC3E}">
        <p14:creationId xmlns:p14="http://schemas.microsoft.com/office/powerpoint/2010/main" val="383698857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30BAD1-188B-CB48-B778-BC0511536F91}" type="slidenum">
              <a:rPr lang="en-US" smtClean="0"/>
              <a:t>27</a:t>
            </a:fld>
            <a:endParaRPr lang="en-US"/>
          </a:p>
        </p:txBody>
      </p:sp>
    </p:spTree>
    <p:extLst>
      <p:ext uri="{BB962C8B-B14F-4D97-AF65-F5344CB8AC3E}">
        <p14:creationId xmlns:p14="http://schemas.microsoft.com/office/powerpoint/2010/main" val="340370446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30BAD1-188B-CB48-B778-BC0511536F91}" type="slidenum">
              <a:rPr lang="en-US" smtClean="0"/>
              <a:t>28</a:t>
            </a:fld>
            <a:endParaRPr lang="en-US"/>
          </a:p>
        </p:txBody>
      </p:sp>
    </p:spTree>
    <p:extLst>
      <p:ext uri="{BB962C8B-B14F-4D97-AF65-F5344CB8AC3E}">
        <p14:creationId xmlns:p14="http://schemas.microsoft.com/office/powerpoint/2010/main" val="63375205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Some studies suggest only 30% of patients enrolled and referred to a cardiac rehab program attend the initial intake visit and participate in cardiac rehab programs.</a:t>
            </a:r>
            <a:r>
              <a:rPr lang="en-US" baseline="0" dirty="0" smtClean="0"/>
              <a:t> </a:t>
            </a:r>
            <a:r>
              <a:rPr lang="en-US" dirty="0" smtClean="0"/>
              <a:t>Frail patients are even less likely to complete or attend</a:t>
            </a:r>
            <a:r>
              <a:rPr lang="en-US" baseline="0" dirty="0" smtClean="0"/>
              <a:t> cardiac rehabilitation programs. This is problematic because these are the individuals who could potentially benefit the most from a health promotion program. </a:t>
            </a:r>
          </a:p>
          <a:p>
            <a:r>
              <a:rPr lang="en-US" baseline="0" dirty="0" smtClean="0"/>
              <a:t>At-risk frail patients are vulnerable in the earlier perioperative stage. Medical/surgical advances have allowed the general population to live longer, and the “silver tsunami” of patients needing cardiac interventions are now more frail and have a higher number of comorbidities/mortality risk.</a:t>
            </a:r>
            <a:endParaRPr lang="en-US" dirty="0"/>
          </a:p>
        </p:txBody>
      </p:sp>
      <p:sp>
        <p:nvSpPr>
          <p:cNvPr id="4" name="Slide Number Placeholder 3"/>
          <p:cNvSpPr>
            <a:spLocks noGrp="1"/>
          </p:cNvSpPr>
          <p:nvPr>
            <p:ph type="sldNum" sz="quarter" idx="10"/>
          </p:nvPr>
        </p:nvSpPr>
        <p:spPr/>
        <p:txBody>
          <a:bodyPr/>
          <a:lstStyle/>
          <a:p>
            <a:fld id="{6830BAD1-188B-CB48-B778-BC0511536F91}" type="slidenum">
              <a:rPr lang="en-US" smtClean="0"/>
              <a:t>29</a:t>
            </a:fld>
            <a:endParaRPr lang="en-US"/>
          </a:p>
        </p:txBody>
      </p:sp>
    </p:spTree>
    <p:extLst>
      <p:ext uri="{BB962C8B-B14F-4D97-AF65-F5344CB8AC3E}">
        <p14:creationId xmlns:p14="http://schemas.microsoft.com/office/powerpoint/2010/main" val="24768921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Prehabilitation</a:t>
            </a:r>
            <a:r>
              <a:rPr lang="en-US" baseline="0" dirty="0" smtClean="0"/>
              <a:t> was first mentioned in a scientific context in 1946. The British Army developed a </a:t>
            </a:r>
            <a:r>
              <a:rPr lang="en-US" baseline="0" dirty="0" err="1" smtClean="0"/>
              <a:t>prehabilitation</a:t>
            </a:r>
            <a:r>
              <a:rPr lang="en-US" baseline="0" dirty="0" smtClean="0"/>
              <a:t> program as part of an experiment to increase the quality of young recruits. During the war many of the new recruits suffered from malnutrition and subsequently poor physical condition. The British Army conceived a </a:t>
            </a:r>
            <a:r>
              <a:rPr lang="en-US" baseline="0" dirty="0" err="1" smtClean="0"/>
              <a:t>prehabilitation</a:t>
            </a:r>
            <a:r>
              <a:rPr lang="en-US" baseline="0" dirty="0" smtClean="0"/>
              <a:t> program consisting of warfare training and physical therapy that included strength training for the whole body. 12,000 men went through the program, 85% improved remarkably in both physical function and intellectual capacity. </a:t>
            </a:r>
          </a:p>
          <a:p>
            <a:endParaRPr lang="en-US" baseline="0" dirty="0" smtClean="0"/>
          </a:p>
          <a:p>
            <a:r>
              <a:rPr lang="en-US" baseline="0" dirty="0" err="1" smtClean="0"/>
              <a:t>Topp</a:t>
            </a:r>
            <a:r>
              <a:rPr lang="en-US" baseline="0" dirty="0" smtClean="0"/>
              <a:t> and </a:t>
            </a:r>
            <a:r>
              <a:rPr lang="en-US" baseline="0" dirty="0" err="1" smtClean="0"/>
              <a:t>Ditmyer</a:t>
            </a:r>
            <a:r>
              <a:rPr lang="en-US" baseline="0" dirty="0" smtClean="0"/>
              <a:t> proposed that </a:t>
            </a:r>
            <a:r>
              <a:rPr lang="en-US" baseline="0" dirty="0" err="1" smtClean="0"/>
              <a:t>presurgical</a:t>
            </a:r>
            <a:r>
              <a:rPr lang="en-US" baseline="0" dirty="0" smtClean="0"/>
              <a:t> exercise aiming to improve functional capacity before a surgical procedure leads to more rapid postoperative recovery compared with patients who remain physically inactive through the preoperative period.</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6830BAD1-188B-CB48-B778-BC0511536F91}" type="slidenum">
              <a:rPr lang="en-US" smtClean="0"/>
              <a:t>3</a:t>
            </a:fld>
            <a:endParaRPr lang="en-US"/>
          </a:p>
        </p:txBody>
      </p:sp>
    </p:spTree>
    <p:extLst>
      <p:ext uri="{BB962C8B-B14F-4D97-AF65-F5344CB8AC3E}">
        <p14:creationId xmlns:p14="http://schemas.microsoft.com/office/powerpoint/2010/main" val="184880945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830BAD1-188B-CB48-B778-BC0511536F91}" type="slidenum">
              <a:rPr lang="en-US" smtClean="0"/>
              <a:t>30</a:t>
            </a:fld>
            <a:endParaRPr lang="en-US"/>
          </a:p>
        </p:txBody>
      </p:sp>
    </p:spTree>
    <p:extLst>
      <p:ext uri="{BB962C8B-B14F-4D97-AF65-F5344CB8AC3E}">
        <p14:creationId xmlns:p14="http://schemas.microsoft.com/office/powerpoint/2010/main" val="81179718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30BAD1-188B-CB48-B778-BC0511536F91}" type="slidenum">
              <a:rPr lang="en-US" smtClean="0"/>
              <a:t>31</a:t>
            </a:fld>
            <a:endParaRPr lang="en-US"/>
          </a:p>
        </p:txBody>
      </p:sp>
    </p:spTree>
    <p:extLst>
      <p:ext uri="{BB962C8B-B14F-4D97-AF65-F5344CB8AC3E}">
        <p14:creationId xmlns:p14="http://schemas.microsoft.com/office/powerpoint/2010/main" val="220695025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30BAD1-188B-CB48-B778-BC0511536F91}" type="slidenum">
              <a:rPr lang="en-US" smtClean="0"/>
              <a:t>32</a:t>
            </a:fld>
            <a:endParaRPr lang="en-US"/>
          </a:p>
        </p:txBody>
      </p:sp>
    </p:spTree>
    <p:extLst>
      <p:ext uri="{BB962C8B-B14F-4D97-AF65-F5344CB8AC3E}">
        <p14:creationId xmlns:p14="http://schemas.microsoft.com/office/powerpoint/2010/main" val="184903872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30BAD1-188B-CB48-B778-BC0511536F91}" type="slidenum">
              <a:rPr lang="en-US" smtClean="0"/>
              <a:t>33</a:t>
            </a:fld>
            <a:endParaRPr lang="en-US"/>
          </a:p>
        </p:txBody>
      </p:sp>
    </p:spTree>
    <p:extLst>
      <p:ext uri="{BB962C8B-B14F-4D97-AF65-F5344CB8AC3E}">
        <p14:creationId xmlns:p14="http://schemas.microsoft.com/office/powerpoint/2010/main" val="293640494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830BAD1-188B-CB48-B778-BC0511536F91}" type="slidenum">
              <a:rPr lang="en-US" smtClean="0"/>
              <a:t>34</a:t>
            </a:fld>
            <a:endParaRPr lang="en-US"/>
          </a:p>
        </p:txBody>
      </p:sp>
    </p:spTree>
    <p:extLst>
      <p:ext uri="{BB962C8B-B14F-4D97-AF65-F5344CB8AC3E}">
        <p14:creationId xmlns:p14="http://schemas.microsoft.com/office/powerpoint/2010/main" val="253468101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TAVR patients typically</a:t>
            </a:r>
            <a:r>
              <a:rPr lang="en-US" baseline="0" dirty="0" smtClean="0"/>
              <a:t> excluded from </a:t>
            </a:r>
            <a:r>
              <a:rPr lang="en-US" baseline="0" dirty="0" err="1" smtClean="0"/>
              <a:t>prehabilitation</a:t>
            </a:r>
            <a:r>
              <a:rPr lang="en-US" baseline="0" dirty="0" smtClean="0"/>
              <a:t> trials; further research needed to examine higher intensity physical activity or resistance training interventions to determine optimal stimulus for physiologic adaptation and improved resilience.</a:t>
            </a:r>
            <a:endParaRPr lang="en-US" dirty="0"/>
          </a:p>
        </p:txBody>
      </p:sp>
      <p:sp>
        <p:nvSpPr>
          <p:cNvPr id="4" name="Slide Number Placeholder 3"/>
          <p:cNvSpPr>
            <a:spLocks noGrp="1"/>
          </p:cNvSpPr>
          <p:nvPr>
            <p:ph type="sldNum" sz="quarter" idx="10"/>
          </p:nvPr>
        </p:nvSpPr>
        <p:spPr/>
        <p:txBody>
          <a:bodyPr/>
          <a:lstStyle/>
          <a:p>
            <a:fld id="{6830BAD1-188B-CB48-B778-BC0511536F91}" type="slidenum">
              <a:rPr lang="en-US" smtClean="0"/>
              <a:t>35</a:t>
            </a:fld>
            <a:endParaRPr lang="en-US"/>
          </a:p>
        </p:txBody>
      </p:sp>
    </p:spTree>
    <p:extLst>
      <p:ext uri="{BB962C8B-B14F-4D97-AF65-F5344CB8AC3E}">
        <p14:creationId xmlns:p14="http://schemas.microsoft.com/office/powerpoint/2010/main" val="370901540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Exercise-based</a:t>
            </a:r>
            <a:r>
              <a:rPr lang="en-US" baseline="0" dirty="0" smtClean="0"/>
              <a:t> interventions range from 4-12 weeks (12 weeks in heart transplant patients)</a:t>
            </a:r>
          </a:p>
          <a:p>
            <a:r>
              <a:rPr lang="en-US" baseline="0" dirty="0" smtClean="0"/>
              <a:t>Primary outcomes in 5 of the studies are 6MWT, SF-36</a:t>
            </a:r>
          </a:p>
          <a:p>
            <a:r>
              <a:rPr lang="en-US" baseline="0" dirty="0" smtClean="0"/>
              <a:t>2 studies are of feasibility and acceptability/compliance trials</a:t>
            </a:r>
          </a:p>
          <a:p>
            <a:r>
              <a:rPr lang="en-US" baseline="0" dirty="0" smtClean="0"/>
              <a:t>2 studies are examining the incidence of post-operative complication, comparing postoperative CVA, MI, renal failure requiring dialysis, death, and comparing hospital acquired delirium scores</a:t>
            </a:r>
          </a:p>
          <a:p>
            <a:endParaRPr lang="en-US" dirty="0"/>
          </a:p>
        </p:txBody>
      </p:sp>
      <p:sp>
        <p:nvSpPr>
          <p:cNvPr id="4" name="Slide Number Placeholder 3"/>
          <p:cNvSpPr>
            <a:spLocks noGrp="1"/>
          </p:cNvSpPr>
          <p:nvPr>
            <p:ph type="sldNum" sz="quarter" idx="10"/>
          </p:nvPr>
        </p:nvSpPr>
        <p:spPr/>
        <p:txBody>
          <a:bodyPr/>
          <a:lstStyle/>
          <a:p>
            <a:fld id="{6830BAD1-188B-CB48-B778-BC0511536F91}" type="slidenum">
              <a:rPr lang="en-US" smtClean="0"/>
              <a:t>36</a:t>
            </a:fld>
            <a:endParaRPr lang="en-US"/>
          </a:p>
        </p:txBody>
      </p:sp>
    </p:spTree>
    <p:extLst>
      <p:ext uri="{BB962C8B-B14F-4D97-AF65-F5344CB8AC3E}">
        <p14:creationId xmlns:p14="http://schemas.microsoft.com/office/powerpoint/2010/main" val="37835854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Canada, there are often surgical waitlists</a:t>
            </a:r>
            <a:r>
              <a:rPr lang="en-US" baseline="0" dirty="0" smtClean="0"/>
              <a:t> with an average wait time of 10 weeks – optimal period to intervene and increase patient resilience before surgical intervention.</a:t>
            </a:r>
            <a:endParaRPr lang="en-US" dirty="0"/>
          </a:p>
        </p:txBody>
      </p:sp>
      <p:sp>
        <p:nvSpPr>
          <p:cNvPr id="4" name="Slide Number Placeholder 3"/>
          <p:cNvSpPr>
            <a:spLocks noGrp="1"/>
          </p:cNvSpPr>
          <p:nvPr>
            <p:ph type="sldNum" sz="quarter" idx="10"/>
          </p:nvPr>
        </p:nvSpPr>
        <p:spPr/>
        <p:txBody>
          <a:bodyPr/>
          <a:lstStyle/>
          <a:p>
            <a:fld id="{6830BAD1-188B-CB48-B778-BC0511536F91}" type="slidenum">
              <a:rPr lang="en-US" smtClean="0"/>
              <a:t>37</a:t>
            </a:fld>
            <a:endParaRPr lang="en-US"/>
          </a:p>
        </p:txBody>
      </p:sp>
    </p:spTree>
    <p:extLst>
      <p:ext uri="{BB962C8B-B14F-4D97-AF65-F5344CB8AC3E}">
        <p14:creationId xmlns:p14="http://schemas.microsoft.com/office/powerpoint/2010/main" val="120703843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30BAD1-188B-CB48-B778-BC0511536F91}" type="slidenum">
              <a:rPr lang="en-US" smtClean="0"/>
              <a:t>38</a:t>
            </a:fld>
            <a:endParaRPr lang="en-US"/>
          </a:p>
        </p:txBody>
      </p:sp>
    </p:spTree>
    <p:extLst>
      <p:ext uri="{BB962C8B-B14F-4D97-AF65-F5344CB8AC3E}">
        <p14:creationId xmlns:p14="http://schemas.microsoft.com/office/powerpoint/2010/main" val="70314610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30BAD1-188B-CB48-B778-BC0511536F91}" type="slidenum">
              <a:rPr lang="en-US" smtClean="0"/>
              <a:t>39</a:t>
            </a:fld>
            <a:endParaRPr lang="en-US"/>
          </a:p>
        </p:txBody>
      </p:sp>
    </p:spTree>
    <p:extLst>
      <p:ext uri="{BB962C8B-B14F-4D97-AF65-F5344CB8AC3E}">
        <p14:creationId xmlns:p14="http://schemas.microsoft.com/office/powerpoint/2010/main" val="13018734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30BAD1-188B-CB48-B778-BC0511536F91}" type="slidenum">
              <a:rPr lang="en-US" smtClean="0"/>
              <a:t>4</a:t>
            </a:fld>
            <a:endParaRPr lang="en-US"/>
          </a:p>
        </p:txBody>
      </p:sp>
    </p:spTree>
    <p:extLst>
      <p:ext uri="{BB962C8B-B14F-4D97-AF65-F5344CB8AC3E}">
        <p14:creationId xmlns:p14="http://schemas.microsoft.com/office/powerpoint/2010/main" val="318170275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30BAD1-188B-CB48-B778-BC0511536F91}" type="slidenum">
              <a:rPr lang="en-US" smtClean="0"/>
              <a:t>40</a:t>
            </a:fld>
            <a:endParaRPr lang="en-US"/>
          </a:p>
        </p:txBody>
      </p:sp>
    </p:spTree>
    <p:extLst>
      <p:ext uri="{BB962C8B-B14F-4D97-AF65-F5344CB8AC3E}">
        <p14:creationId xmlns:p14="http://schemas.microsoft.com/office/powerpoint/2010/main" val="247969535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30BAD1-188B-CB48-B778-BC0511536F91}" type="slidenum">
              <a:rPr lang="en-US" smtClean="0"/>
              <a:t>41</a:t>
            </a:fld>
            <a:endParaRPr lang="en-US"/>
          </a:p>
        </p:txBody>
      </p:sp>
    </p:spTree>
    <p:extLst>
      <p:ext uri="{BB962C8B-B14F-4D97-AF65-F5344CB8AC3E}">
        <p14:creationId xmlns:p14="http://schemas.microsoft.com/office/powerpoint/2010/main" val="20843013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Insufficient sleep quantity and quality increases cortisol,</a:t>
            </a:r>
            <a:r>
              <a:rPr lang="en-US" baseline="0" dirty="0" smtClean="0"/>
              <a:t> impairs neurologic and immune function, and is a major risk factor for obesity, diabetes, hypertension, and CAD. Shortened sleep also substantially increases the risk of recurrent cardiac events and mortality after an acute coronary syndrome.</a:t>
            </a:r>
            <a:endParaRPr lang="en-US" dirty="0"/>
          </a:p>
        </p:txBody>
      </p:sp>
      <p:sp>
        <p:nvSpPr>
          <p:cNvPr id="4" name="Slide Number Placeholder 3"/>
          <p:cNvSpPr>
            <a:spLocks noGrp="1"/>
          </p:cNvSpPr>
          <p:nvPr>
            <p:ph type="sldNum" sz="quarter" idx="10"/>
          </p:nvPr>
        </p:nvSpPr>
        <p:spPr/>
        <p:txBody>
          <a:bodyPr/>
          <a:lstStyle/>
          <a:p>
            <a:fld id="{6830BAD1-188B-CB48-B778-BC0511536F91}" type="slidenum">
              <a:rPr lang="en-US" smtClean="0"/>
              <a:t>42</a:t>
            </a:fld>
            <a:endParaRPr lang="en-US"/>
          </a:p>
        </p:txBody>
      </p:sp>
    </p:spTree>
    <p:extLst>
      <p:ext uri="{BB962C8B-B14F-4D97-AF65-F5344CB8AC3E}">
        <p14:creationId xmlns:p14="http://schemas.microsoft.com/office/powerpoint/2010/main" val="417282626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Any of the mentioned diagnosis would</a:t>
            </a:r>
            <a:r>
              <a:rPr lang="en-US" baseline="0" dirty="0" smtClean="0"/>
              <a:t> make excellent referrals to </a:t>
            </a:r>
            <a:r>
              <a:rPr lang="en-US" baseline="0" dirty="0" err="1" smtClean="0"/>
              <a:t>prehab</a:t>
            </a:r>
            <a:r>
              <a:rPr lang="en-US" baseline="0" dirty="0" smtClean="0"/>
              <a:t>, even if there’s very little down-time prior to procedure. Education is such a huge piece of this program and I feel is beneficial to alleviate some of the anxiety prior to surgery and put patient’s minds at ease.</a:t>
            </a:r>
            <a:endParaRPr lang="en-US" dirty="0"/>
          </a:p>
        </p:txBody>
      </p:sp>
      <p:sp>
        <p:nvSpPr>
          <p:cNvPr id="4" name="Slide Number Placeholder 3"/>
          <p:cNvSpPr>
            <a:spLocks noGrp="1"/>
          </p:cNvSpPr>
          <p:nvPr>
            <p:ph type="sldNum" sz="quarter" idx="10"/>
          </p:nvPr>
        </p:nvSpPr>
        <p:spPr/>
        <p:txBody>
          <a:bodyPr/>
          <a:lstStyle/>
          <a:p>
            <a:fld id="{6830BAD1-188B-CB48-B778-BC0511536F91}" type="slidenum">
              <a:rPr lang="en-US" smtClean="0"/>
              <a:t>43</a:t>
            </a:fld>
            <a:endParaRPr lang="en-US"/>
          </a:p>
        </p:txBody>
      </p:sp>
    </p:spTree>
    <p:extLst>
      <p:ext uri="{BB962C8B-B14F-4D97-AF65-F5344CB8AC3E}">
        <p14:creationId xmlns:p14="http://schemas.microsoft.com/office/powerpoint/2010/main" val="120392510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30BAD1-188B-CB48-B778-BC0511536F91}" type="slidenum">
              <a:rPr lang="en-US" smtClean="0"/>
              <a:t>44</a:t>
            </a:fld>
            <a:endParaRPr lang="en-US"/>
          </a:p>
        </p:txBody>
      </p:sp>
    </p:spTree>
    <p:extLst>
      <p:ext uri="{BB962C8B-B14F-4D97-AF65-F5344CB8AC3E}">
        <p14:creationId xmlns:p14="http://schemas.microsoft.com/office/powerpoint/2010/main" val="139411972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30BAD1-188B-CB48-B778-BC0511536F91}" type="slidenum">
              <a:rPr lang="en-US" smtClean="0"/>
              <a:t>45</a:t>
            </a:fld>
            <a:endParaRPr lang="en-US"/>
          </a:p>
        </p:txBody>
      </p:sp>
    </p:spTree>
    <p:extLst>
      <p:ext uri="{BB962C8B-B14F-4D97-AF65-F5344CB8AC3E}">
        <p14:creationId xmlns:p14="http://schemas.microsoft.com/office/powerpoint/2010/main" val="41573086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From </a:t>
            </a:r>
            <a:r>
              <a:rPr lang="en-US" dirty="0" err="1" smtClean="0"/>
              <a:t>Topp</a:t>
            </a:r>
            <a:r>
              <a:rPr lang="en-US" dirty="0" smtClean="0"/>
              <a:t> and </a:t>
            </a:r>
            <a:r>
              <a:rPr lang="en-US" dirty="0" err="1" smtClean="0"/>
              <a:t>Ditmyer</a:t>
            </a:r>
            <a:r>
              <a:rPr lang="en-US" dirty="0" smtClean="0"/>
              <a:t> et</a:t>
            </a:r>
            <a:r>
              <a:rPr lang="en-US" baseline="0" dirty="0" smtClean="0"/>
              <a:t> al. 2002</a:t>
            </a:r>
            <a:endParaRPr lang="en-US" dirty="0"/>
          </a:p>
        </p:txBody>
      </p:sp>
      <p:sp>
        <p:nvSpPr>
          <p:cNvPr id="4" name="Slide Number Placeholder 3"/>
          <p:cNvSpPr>
            <a:spLocks noGrp="1"/>
          </p:cNvSpPr>
          <p:nvPr>
            <p:ph type="sldNum" sz="quarter" idx="10"/>
          </p:nvPr>
        </p:nvSpPr>
        <p:spPr/>
        <p:txBody>
          <a:bodyPr/>
          <a:lstStyle/>
          <a:p>
            <a:fld id="{6830BAD1-188B-CB48-B778-BC0511536F91}" type="slidenum">
              <a:rPr lang="en-US" smtClean="0"/>
              <a:t>5</a:t>
            </a:fld>
            <a:endParaRPr lang="en-US"/>
          </a:p>
        </p:txBody>
      </p:sp>
    </p:spTree>
    <p:extLst>
      <p:ext uri="{BB962C8B-B14F-4D97-AF65-F5344CB8AC3E}">
        <p14:creationId xmlns:p14="http://schemas.microsoft.com/office/powerpoint/2010/main" val="15810774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830BAD1-188B-CB48-B778-BC0511536F91}" type="slidenum">
              <a:rPr lang="en-US" smtClean="0"/>
              <a:t>6</a:t>
            </a:fld>
            <a:endParaRPr lang="en-US"/>
          </a:p>
        </p:txBody>
      </p:sp>
    </p:spTree>
    <p:extLst>
      <p:ext uri="{BB962C8B-B14F-4D97-AF65-F5344CB8AC3E}">
        <p14:creationId xmlns:p14="http://schemas.microsoft.com/office/powerpoint/2010/main" val="2676639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I’d like to review some of the present</a:t>
            </a:r>
            <a:r>
              <a:rPr lang="en-US" baseline="0" dirty="0" smtClean="0"/>
              <a:t> literature to outline some of the benefits noted with </a:t>
            </a:r>
            <a:r>
              <a:rPr lang="en-US" baseline="0" dirty="0" err="1" smtClean="0"/>
              <a:t>prehabilitation</a:t>
            </a:r>
            <a:r>
              <a:rPr lang="en-US" baseline="0" dirty="0" smtClean="0"/>
              <a:t> programs for multiple diagnoses, then I will move into the proposed structure for the Cardiopulmonary </a:t>
            </a:r>
            <a:r>
              <a:rPr lang="en-US" baseline="0" dirty="0" err="1" smtClean="0"/>
              <a:t>prehabilitation</a:t>
            </a:r>
            <a:r>
              <a:rPr lang="en-US" baseline="0" dirty="0" smtClean="0"/>
              <a:t> program at St. Charles. </a:t>
            </a:r>
            <a:endParaRPr lang="en-US" dirty="0"/>
          </a:p>
        </p:txBody>
      </p:sp>
      <p:sp>
        <p:nvSpPr>
          <p:cNvPr id="4" name="Slide Number Placeholder 3"/>
          <p:cNvSpPr>
            <a:spLocks noGrp="1"/>
          </p:cNvSpPr>
          <p:nvPr>
            <p:ph type="sldNum" sz="quarter" idx="10"/>
          </p:nvPr>
        </p:nvSpPr>
        <p:spPr/>
        <p:txBody>
          <a:bodyPr/>
          <a:lstStyle/>
          <a:p>
            <a:fld id="{6830BAD1-188B-CB48-B778-BC0511536F91}" type="slidenum">
              <a:rPr lang="en-US" smtClean="0"/>
              <a:t>7</a:t>
            </a:fld>
            <a:endParaRPr lang="en-US"/>
          </a:p>
        </p:txBody>
      </p:sp>
    </p:spTree>
    <p:extLst>
      <p:ext uri="{BB962C8B-B14F-4D97-AF65-F5344CB8AC3E}">
        <p14:creationId xmlns:p14="http://schemas.microsoft.com/office/powerpoint/2010/main" val="23222884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30BAD1-188B-CB48-B778-BC0511536F91}" type="slidenum">
              <a:rPr lang="en-US" smtClean="0"/>
              <a:t>8</a:t>
            </a:fld>
            <a:endParaRPr lang="en-US"/>
          </a:p>
        </p:txBody>
      </p:sp>
    </p:spTree>
    <p:extLst>
      <p:ext uri="{BB962C8B-B14F-4D97-AF65-F5344CB8AC3E}">
        <p14:creationId xmlns:p14="http://schemas.microsoft.com/office/powerpoint/2010/main" val="36928979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30BAD1-188B-CB48-B778-BC0511536F91}" type="slidenum">
              <a:rPr lang="en-US" smtClean="0"/>
              <a:t>9</a:t>
            </a:fld>
            <a:endParaRPr lang="en-US"/>
          </a:p>
        </p:txBody>
      </p:sp>
    </p:spTree>
    <p:extLst>
      <p:ext uri="{BB962C8B-B14F-4D97-AF65-F5344CB8AC3E}">
        <p14:creationId xmlns:p14="http://schemas.microsoft.com/office/powerpoint/2010/main" val="388150279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90662" y="4170994"/>
            <a:ext cx="7772400" cy="952264"/>
          </a:xfrm>
        </p:spPr>
        <p:txBody>
          <a:bodyPr lIns="0" tIns="0" rIns="0" bIns="0" anchor="b" anchorCtr="0"/>
          <a:lstStyle>
            <a:lvl1pPr algn="ctr">
              <a:defRPr sz="2800" spc="-20">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590662" y="5453529"/>
            <a:ext cx="7772400" cy="799353"/>
          </a:xfrm>
        </p:spPr>
        <p:txBody>
          <a:bodyPr/>
          <a:lstStyle>
            <a:lvl1pPr marL="0" indent="0" algn="ctr">
              <a:spcAft>
                <a:spcPts val="1000"/>
              </a:spcAft>
              <a:buNone/>
              <a:defRPr sz="20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9982100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 fullpage">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0" y="1127125"/>
            <a:ext cx="9143999" cy="4744757"/>
          </a:xfrm>
        </p:spPr>
        <p:txBody>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8" name="Title 1"/>
          <p:cNvSpPr>
            <a:spLocks noGrp="1"/>
          </p:cNvSpPr>
          <p:nvPr>
            <p:ph type="title"/>
          </p:nvPr>
        </p:nvSpPr>
        <p:spPr>
          <a:xfrm>
            <a:off x="457201" y="121254"/>
            <a:ext cx="6472006" cy="918974"/>
          </a:xfrm>
        </p:spPr>
        <p:txBody>
          <a:bodyPr/>
          <a:lstStyle/>
          <a:p>
            <a:r>
              <a:rPr lang="en-US" smtClean="0"/>
              <a:t>Click to edit Master title style</a:t>
            </a:r>
            <a:endParaRPr lang="en-US"/>
          </a:p>
        </p:txBody>
      </p:sp>
    </p:spTree>
    <p:extLst>
      <p:ext uri="{BB962C8B-B14F-4D97-AF65-F5344CB8AC3E}">
        <p14:creationId xmlns:p14="http://schemas.microsoft.com/office/powerpoint/2010/main" val="3436939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list right">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457201" y="1636058"/>
            <a:ext cx="3815975" cy="4235824"/>
          </a:xfrm>
        </p:spPr>
        <p:txBody>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8" name="Title 1"/>
          <p:cNvSpPr>
            <a:spLocks noGrp="1"/>
          </p:cNvSpPr>
          <p:nvPr>
            <p:ph type="title"/>
          </p:nvPr>
        </p:nvSpPr>
        <p:spPr>
          <a:xfrm>
            <a:off x="457201" y="121254"/>
            <a:ext cx="6472006" cy="918974"/>
          </a:xfrm>
        </p:spPr>
        <p:txBody>
          <a:bodyPr/>
          <a:lstStyle/>
          <a:p>
            <a:r>
              <a:rPr lang="en-US" smtClean="0"/>
              <a:t>Click to edit Master title style</a:t>
            </a:r>
            <a:endParaRPr lang="en-US"/>
          </a:p>
        </p:txBody>
      </p:sp>
      <p:sp>
        <p:nvSpPr>
          <p:cNvPr id="5" name="Content Placeholder 5"/>
          <p:cNvSpPr>
            <a:spLocks noGrp="1"/>
          </p:cNvSpPr>
          <p:nvPr>
            <p:ph sz="quarter" idx="4"/>
          </p:nvPr>
        </p:nvSpPr>
        <p:spPr>
          <a:xfrm>
            <a:off x="4930588" y="1636059"/>
            <a:ext cx="3750236" cy="4235824"/>
          </a:xfrm>
        </p:spPr>
        <p:txBody>
          <a:bodyPr anchor="ctr" anchorCtr="0"/>
          <a:lstStyle>
            <a:lvl1pPr>
              <a:defRPr lang="en-US" sz="1800" kern="1200" dirty="0" smtClean="0">
                <a:solidFill>
                  <a:schemeClr val="tx2"/>
                </a:solidFill>
                <a:latin typeface="+mn-lt"/>
                <a:ea typeface="+mn-ea"/>
                <a:cs typeface="+mn-cs"/>
              </a:defRPr>
            </a:lvl1pPr>
            <a:lvl2pPr>
              <a:defRPr lang="en-US" sz="1600" kern="1200" dirty="0" smtClean="0">
                <a:solidFill>
                  <a:schemeClr val="bg1"/>
                </a:solidFill>
                <a:latin typeface="+mn-lt"/>
                <a:ea typeface="+mn-ea"/>
                <a:cs typeface="+mn-cs"/>
              </a:defRPr>
            </a:lvl2pPr>
            <a:lvl3pPr marL="685800" indent="-228600">
              <a:defRPr lang="en-US" sz="1400" kern="1200" dirty="0" smtClean="0">
                <a:solidFill>
                  <a:schemeClr val="tx2"/>
                </a:solidFill>
                <a:latin typeface="+mn-lt"/>
                <a:ea typeface="+mn-ea"/>
                <a:cs typeface="+mn-cs"/>
              </a:defRPr>
            </a:lvl3pPr>
            <a:lvl4pPr marL="914400" indent="-228600">
              <a:defRPr lang="en-US" sz="1200" kern="1200" dirty="0" smtClean="0">
                <a:solidFill>
                  <a:schemeClr val="bg1"/>
                </a:solidFill>
                <a:latin typeface="+mn-lt"/>
                <a:ea typeface="+mn-ea"/>
                <a:cs typeface="+mn-cs"/>
              </a:defRPr>
            </a:lvl4pPr>
            <a:lvl5pPr marL="1143000" indent="-228600">
              <a:defRPr lang="en-US" sz="1000" kern="1200" dirty="0">
                <a:solidFill>
                  <a:schemeClr val="tx2"/>
                </a:solidFill>
                <a:latin typeface="+mn-lt"/>
                <a:ea typeface="+mn-ea"/>
                <a:cs typeface="+mn-cs"/>
              </a:defRPr>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8045037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list left">
    <p:spTree>
      <p:nvGrpSpPr>
        <p:cNvPr id="1" name=""/>
        <p:cNvGrpSpPr/>
        <p:nvPr/>
      </p:nvGrpSpPr>
      <p:grpSpPr>
        <a:xfrm>
          <a:off x="0" y="0"/>
          <a:ext cx="0" cy="0"/>
          <a:chOff x="0" y="0"/>
          <a:chExt cx="0" cy="0"/>
        </a:xfrm>
      </p:grpSpPr>
      <p:sp>
        <p:nvSpPr>
          <p:cNvPr id="8" name="Title 1"/>
          <p:cNvSpPr>
            <a:spLocks noGrp="1"/>
          </p:cNvSpPr>
          <p:nvPr>
            <p:ph type="title"/>
          </p:nvPr>
        </p:nvSpPr>
        <p:spPr>
          <a:xfrm>
            <a:off x="457201" y="121254"/>
            <a:ext cx="6472006" cy="918974"/>
          </a:xfrm>
        </p:spPr>
        <p:txBody>
          <a:bodyPr/>
          <a:lstStyle/>
          <a:p>
            <a:r>
              <a:rPr lang="en-US" smtClean="0"/>
              <a:t>Click to edit Master title style</a:t>
            </a:r>
            <a:endParaRPr lang="en-US"/>
          </a:p>
        </p:txBody>
      </p:sp>
      <p:sp>
        <p:nvSpPr>
          <p:cNvPr id="4" name="Text Placeholder 3"/>
          <p:cNvSpPr>
            <a:spLocks noGrp="1"/>
          </p:cNvSpPr>
          <p:nvPr>
            <p:ph type="body" sz="quarter" idx="10"/>
          </p:nvPr>
        </p:nvSpPr>
        <p:spPr>
          <a:xfrm>
            <a:off x="457200" y="1636246"/>
            <a:ext cx="3741271" cy="4235450"/>
          </a:xfrm>
        </p:spPr>
        <p:txBody>
          <a:bodyPr anchor="ctr"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Picture Placeholder 6"/>
          <p:cNvSpPr>
            <a:spLocks noGrp="1"/>
          </p:cNvSpPr>
          <p:nvPr>
            <p:ph type="pic" sz="quarter" idx="11"/>
          </p:nvPr>
        </p:nvSpPr>
        <p:spPr>
          <a:xfrm>
            <a:off x="4864100" y="1636246"/>
            <a:ext cx="3816350" cy="4235450"/>
          </a:xfrm>
        </p:spPr>
        <p:txBody>
          <a:bodyPr/>
          <a:lstStyle>
            <a:lvl1pPr marL="0" indent="0">
              <a:buNone/>
              <a:defRPr/>
            </a:lvl1pPr>
          </a:lstStyle>
          <a:p>
            <a:r>
              <a:rPr lang="en-US" smtClean="0"/>
              <a:t>Click icon to add picture</a:t>
            </a:r>
            <a:endParaRPr lang="en-US" dirty="0"/>
          </a:p>
        </p:txBody>
      </p:sp>
    </p:spTree>
    <p:extLst>
      <p:ext uri="{BB962C8B-B14F-4D97-AF65-F5344CB8AC3E}">
        <p14:creationId xmlns:p14="http://schemas.microsoft.com/office/powerpoint/2010/main" val="24091133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Picture with caption right">
    <p:spTree>
      <p:nvGrpSpPr>
        <p:cNvPr id="1" name=""/>
        <p:cNvGrpSpPr/>
        <p:nvPr/>
      </p:nvGrpSpPr>
      <p:grpSpPr>
        <a:xfrm>
          <a:off x="0" y="0"/>
          <a:ext cx="0" cy="0"/>
          <a:chOff x="0" y="0"/>
          <a:chExt cx="0" cy="0"/>
        </a:xfrm>
      </p:grpSpPr>
      <p:sp>
        <p:nvSpPr>
          <p:cNvPr id="8" name="Title 1"/>
          <p:cNvSpPr>
            <a:spLocks noGrp="1"/>
          </p:cNvSpPr>
          <p:nvPr>
            <p:ph type="title"/>
          </p:nvPr>
        </p:nvSpPr>
        <p:spPr>
          <a:xfrm>
            <a:off x="457201" y="121254"/>
            <a:ext cx="6472006" cy="918974"/>
          </a:xfrm>
        </p:spPr>
        <p:txBody>
          <a:bodyPr/>
          <a:lstStyle/>
          <a:p>
            <a:r>
              <a:rPr lang="en-US" smtClean="0"/>
              <a:t>Click to edit Master title style</a:t>
            </a:r>
            <a:endParaRPr lang="en-US"/>
          </a:p>
        </p:txBody>
      </p:sp>
      <p:sp>
        <p:nvSpPr>
          <p:cNvPr id="4" name="Text Placeholder 3"/>
          <p:cNvSpPr>
            <a:spLocks noGrp="1"/>
          </p:cNvSpPr>
          <p:nvPr>
            <p:ph type="body" sz="quarter" idx="11"/>
          </p:nvPr>
        </p:nvSpPr>
        <p:spPr>
          <a:xfrm>
            <a:off x="4781176" y="1651654"/>
            <a:ext cx="3905250" cy="4235450"/>
          </a:xfrm>
        </p:spPr>
        <p:txBody>
          <a:bodyPr anchor="ctr" anchorCtr="0"/>
          <a:lstStyle>
            <a:lvl1pPr marL="0" indent="0">
              <a:lnSpc>
                <a:spcPct val="150000"/>
              </a:lnSpc>
              <a:buNone/>
              <a:defRPr/>
            </a:lvl1pPr>
          </a:lstStyle>
          <a:p>
            <a:pPr lvl="0"/>
            <a:r>
              <a:rPr lang="en-US" smtClean="0"/>
              <a:t>Edit Master text styles</a:t>
            </a:r>
          </a:p>
        </p:txBody>
      </p:sp>
      <p:sp>
        <p:nvSpPr>
          <p:cNvPr id="7" name="Picture Placeholder 6"/>
          <p:cNvSpPr>
            <a:spLocks noGrp="1"/>
          </p:cNvSpPr>
          <p:nvPr>
            <p:ph type="pic" sz="quarter" idx="12"/>
          </p:nvPr>
        </p:nvSpPr>
        <p:spPr>
          <a:xfrm>
            <a:off x="457201" y="1651654"/>
            <a:ext cx="3688975" cy="4249737"/>
          </a:xfrm>
        </p:spPr>
        <p:txBody>
          <a:bodyPr/>
          <a:lstStyle>
            <a:lvl1pPr marL="0" indent="0">
              <a:buNone/>
              <a:defRPr/>
            </a:lvl1pPr>
          </a:lstStyle>
          <a:p>
            <a:r>
              <a:rPr lang="en-US" smtClean="0"/>
              <a:t>Click icon to add picture</a:t>
            </a:r>
            <a:endParaRPr lang="en-US" dirty="0"/>
          </a:p>
        </p:txBody>
      </p:sp>
    </p:spTree>
    <p:extLst>
      <p:ext uri="{BB962C8B-B14F-4D97-AF65-F5344CB8AC3E}">
        <p14:creationId xmlns:p14="http://schemas.microsoft.com/office/powerpoint/2010/main" val="17579642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icture with caption left">
    <p:spTree>
      <p:nvGrpSpPr>
        <p:cNvPr id="1" name=""/>
        <p:cNvGrpSpPr/>
        <p:nvPr/>
      </p:nvGrpSpPr>
      <p:grpSpPr>
        <a:xfrm>
          <a:off x="0" y="0"/>
          <a:ext cx="0" cy="0"/>
          <a:chOff x="0" y="0"/>
          <a:chExt cx="0" cy="0"/>
        </a:xfrm>
      </p:grpSpPr>
      <p:sp>
        <p:nvSpPr>
          <p:cNvPr id="8" name="Title 1"/>
          <p:cNvSpPr>
            <a:spLocks noGrp="1"/>
          </p:cNvSpPr>
          <p:nvPr>
            <p:ph type="title"/>
          </p:nvPr>
        </p:nvSpPr>
        <p:spPr>
          <a:xfrm>
            <a:off x="457201" y="121254"/>
            <a:ext cx="6472006" cy="918974"/>
          </a:xfrm>
        </p:spPr>
        <p:txBody>
          <a:bodyPr/>
          <a:lstStyle/>
          <a:p>
            <a:r>
              <a:rPr lang="en-US" smtClean="0"/>
              <a:t>Click to edit Master title style</a:t>
            </a:r>
            <a:endParaRPr lang="en-US"/>
          </a:p>
        </p:txBody>
      </p:sp>
      <p:sp>
        <p:nvSpPr>
          <p:cNvPr id="4" name="Text Placeholder 3"/>
          <p:cNvSpPr>
            <a:spLocks noGrp="1"/>
          </p:cNvSpPr>
          <p:nvPr>
            <p:ph type="body" sz="quarter" idx="11"/>
          </p:nvPr>
        </p:nvSpPr>
        <p:spPr>
          <a:xfrm>
            <a:off x="457201" y="1651654"/>
            <a:ext cx="3741270" cy="4235450"/>
          </a:xfrm>
        </p:spPr>
        <p:txBody>
          <a:bodyPr anchor="ctr" anchorCtr="0"/>
          <a:lstStyle>
            <a:lvl1pPr marL="0" indent="0">
              <a:lnSpc>
                <a:spcPct val="150000"/>
              </a:lnSpc>
              <a:buNone/>
              <a:defRPr/>
            </a:lvl1pPr>
          </a:lstStyle>
          <a:p>
            <a:pPr lvl="0"/>
            <a:r>
              <a:rPr lang="en-US" smtClean="0"/>
              <a:t>Edit Master text styles</a:t>
            </a:r>
          </a:p>
        </p:txBody>
      </p:sp>
      <p:sp>
        <p:nvSpPr>
          <p:cNvPr id="7" name="Picture Placeholder 6"/>
          <p:cNvSpPr>
            <a:spLocks noGrp="1"/>
          </p:cNvSpPr>
          <p:nvPr>
            <p:ph type="pic" sz="quarter" idx="12"/>
          </p:nvPr>
        </p:nvSpPr>
        <p:spPr>
          <a:xfrm>
            <a:off x="4820024" y="1651654"/>
            <a:ext cx="3852863" cy="4249737"/>
          </a:xfrm>
        </p:spPr>
        <p:txBody>
          <a:bodyPr/>
          <a:lstStyle>
            <a:lvl1pPr marL="0" indent="0">
              <a:buNone/>
              <a:defRPr/>
            </a:lvl1pPr>
          </a:lstStyle>
          <a:p>
            <a:r>
              <a:rPr lang="en-US" smtClean="0"/>
              <a:t>Click icon to add picture</a:t>
            </a:r>
            <a:endParaRPr lang="en-US" dirty="0"/>
          </a:p>
        </p:txBody>
      </p:sp>
    </p:spTree>
    <p:extLst>
      <p:ext uri="{BB962C8B-B14F-4D97-AF65-F5344CB8AC3E}">
        <p14:creationId xmlns:p14="http://schemas.microsoft.com/office/powerpoint/2010/main" val="23801861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Quo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Text Placeholder 3"/>
          <p:cNvSpPr>
            <a:spLocks noGrp="1"/>
          </p:cNvSpPr>
          <p:nvPr>
            <p:ph type="body" sz="quarter" idx="10" hasCustomPrompt="1"/>
          </p:nvPr>
        </p:nvSpPr>
        <p:spPr>
          <a:xfrm>
            <a:off x="747713" y="2159000"/>
            <a:ext cx="7634287" cy="3608388"/>
          </a:xfrm>
        </p:spPr>
        <p:txBody>
          <a:bodyPr anchor="ctr" anchorCtr="0"/>
          <a:lstStyle>
            <a:lvl1pPr marL="0" indent="0" algn="ctr">
              <a:buNone/>
              <a:defRPr sz="3000" i="1"/>
            </a:lvl1pPr>
            <a:lvl2pPr marL="457200" indent="-228600" algn="r">
              <a:buClr>
                <a:schemeClr val="bg1"/>
              </a:buClr>
              <a:buFont typeface="Lucida Grande"/>
              <a:buChar char="~"/>
              <a:defRPr sz="2400"/>
            </a:lvl2pPr>
          </a:lstStyle>
          <a:p>
            <a:pPr lvl="0"/>
            <a:r>
              <a:rPr lang="en-US" dirty="0" smtClean="0"/>
              <a:t>“Quote”</a:t>
            </a:r>
          </a:p>
          <a:p>
            <a:pPr lvl="1"/>
            <a:r>
              <a:rPr lang="en-US" dirty="0" smtClean="0"/>
              <a:t>Second level</a:t>
            </a:r>
          </a:p>
        </p:txBody>
      </p:sp>
    </p:spTree>
    <p:extLst>
      <p:ext uri="{BB962C8B-B14F-4D97-AF65-F5344CB8AC3E}">
        <p14:creationId xmlns:p14="http://schemas.microsoft.com/office/powerpoint/2010/main" val="26708908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72877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1"/>
            <a:ext cx="8229600" cy="438374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400906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ection divider slide/new presenter">
    <p:spTree>
      <p:nvGrpSpPr>
        <p:cNvPr id="1" name=""/>
        <p:cNvGrpSpPr/>
        <p:nvPr/>
      </p:nvGrpSpPr>
      <p:grpSpPr>
        <a:xfrm>
          <a:off x="0" y="0"/>
          <a:ext cx="0" cy="0"/>
          <a:chOff x="0" y="0"/>
          <a:chExt cx="0" cy="0"/>
        </a:xfrm>
      </p:grpSpPr>
      <p:sp>
        <p:nvSpPr>
          <p:cNvPr id="6" name="Subtitle 2"/>
          <p:cNvSpPr>
            <a:spLocks noGrp="1"/>
          </p:cNvSpPr>
          <p:nvPr>
            <p:ph type="subTitle" idx="1" hasCustomPrompt="1"/>
          </p:nvPr>
        </p:nvSpPr>
        <p:spPr>
          <a:xfrm>
            <a:off x="590662" y="3981810"/>
            <a:ext cx="7772400" cy="799353"/>
          </a:xfrm>
        </p:spPr>
        <p:txBody>
          <a:bodyPr/>
          <a:lstStyle>
            <a:lvl1pPr marL="0" indent="0" algn="ctr">
              <a:spcAft>
                <a:spcPts val="1000"/>
              </a:spcAft>
              <a:buNone/>
              <a:defRPr sz="20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section subtitle style</a:t>
            </a:r>
            <a:endParaRPr lang="en-US" dirty="0"/>
          </a:p>
        </p:txBody>
      </p:sp>
      <p:sp>
        <p:nvSpPr>
          <p:cNvPr id="7" name="Title 1"/>
          <p:cNvSpPr>
            <a:spLocks noGrp="1"/>
          </p:cNvSpPr>
          <p:nvPr>
            <p:ph type="ctrTitle" hasCustomPrompt="1"/>
          </p:nvPr>
        </p:nvSpPr>
        <p:spPr>
          <a:xfrm>
            <a:off x="590662" y="2803877"/>
            <a:ext cx="7772400" cy="952264"/>
          </a:xfrm>
        </p:spPr>
        <p:txBody>
          <a:bodyPr lIns="0" tIns="0" rIns="0" bIns="0" anchor="b" anchorCtr="0"/>
          <a:lstStyle>
            <a:lvl1pPr algn="ctr">
              <a:defRPr sz="2800" spc="-20" baseline="0">
                <a:solidFill>
                  <a:schemeClr val="tx2"/>
                </a:solidFill>
              </a:defRPr>
            </a:lvl1pPr>
          </a:lstStyle>
          <a:p>
            <a:r>
              <a:rPr lang="en-US" dirty="0" smtClean="0"/>
              <a:t>Click to add section divider title</a:t>
            </a:r>
            <a:endParaRPr lang="en-US" dirty="0"/>
          </a:p>
        </p:txBody>
      </p:sp>
      <p:cxnSp>
        <p:nvCxnSpPr>
          <p:cNvPr id="3" name="Straight Connector 2"/>
          <p:cNvCxnSpPr/>
          <p:nvPr/>
        </p:nvCxnSpPr>
        <p:spPr>
          <a:xfrm>
            <a:off x="590662" y="2616200"/>
            <a:ext cx="7772400" cy="0"/>
          </a:xfrm>
          <a:prstGeom prst="line">
            <a:avLst/>
          </a:prstGeom>
          <a:ln w="12700" cmpd="sng">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a:off x="590662" y="4922520"/>
            <a:ext cx="7772400" cy="0"/>
          </a:xfrm>
          <a:prstGeom prst="line">
            <a:avLst/>
          </a:prstGeom>
          <a:ln w="12700" cmpd="sng">
            <a:solidFill>
              <a:schemeClr val="bg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0499662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1_divider slide">
    <p:spTree>
      <p:nvGrpSpPr>
        <p:cNvPr id="1" name=""/>
        <p:cNvGrpSpPr/>
        <p:nvPr/>
      </p:nvGrpSpPr>
      <p:grpSpPr>
        <a:xfrm>
          <a:off x="0" y="0"/>
          <a:ext cx="0" cy="0"/>
          <a:chOff x="0" y="0"/>
          <a:chExt cx="0" cy="0"/>
        </a:xfrm>
      </p:grpSpPr>
      <p:cxnSp>
        <p:nvCxnSpPr>
          <p:cNvPr id="4" name="Straight Connector 3"/>
          <p:cNvCxnSpPr/>
          <p:nvPr/>
        </p:nvCxnSpPr>
        <p:spPr>
          <a:xfrm>
            <a:off x="590662" y="2616200"/>
            <a:ext cx="7772400" cy="0"/>
          </a:xfrm>
          <a:prstGeom prst="line">
            <a:avLst/>
          </a:prstGeom>
          <a:ln w="12700" cmpd="sng">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5" name="Straight Connector 4"/>
          <p:cNvCxnSpPr/>
          <p:nvPr/>
        </p:nvCxnSpPr>
        <p:spPr>
          <a:xfrm>
            <a:off x="590662" y="4922520"/>
            <a:ext cx="7772400" cy="0"/>
          </a:xfrm>
          <a:prstGeom prst="line">
            <a:avLst/>
          </a:prstGeom>
          <a:ln w="12700" cmpd="sng">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8" name="Text Placeholder 7"/>
          <p:cNvSpPr>
            <a:spLocks noGrp="1"/>
          </p:cNvSpPr>
          <p:nvPr>
            <p:ph type="body" sz="quarter" idx="10" hasCustomPrompt="1"/>
          </p:nvPr>
        </p:nvSpPr>
        <p:spPr>
          <a:xfrm>
            <a:off x="590550" y="2794000"/>
            <a:ext cx="7772400" cy="1920875"/>
          </a:xfrm>
        </p:spPr>
        <p:txBody>
          <a:bodyPr anchor="ctr" anchorCtr="0"/>
          <a:lstStyle>
            <a:lvl1pPr marL="0" indent="0" algn="ctr">
              <a:buNone/>
              <a:defRPr sz="3200"/>
            </a:lvl1pPr>
          </a:lstStyle>
          <a:p>
            <a:pPr lvl="0"/>
            <a:r>
              <a:rPr lang="en-US" dirty="0" smtClean="0"/>
              <a:t>Click type divider text</a:t>
            </a:r>
          </a:p>
        </p:txBody>
      </p:sp>
    </p:spTree>
    <p:extLst>
      <p:ext uri="{BB962C8B-B14F-4D97-AF65-F5344CB8AC3E}">
        <p14:creationId xmlns:p14="http://schemas.microsoft.com/office/powerpoint/2010/main" val="10873790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3875741" cy="4383741"/>
          </a:xfrm>
        </p:spPr>
        <p:txBody>
          <a:bodyPr/>
          <a:lstStyle>
            <a:lvl1pPr>
              <a:defRPr lang="en-US" sz="1800" kern="1200" dirty="0" smtClean="0">
                <a:solidFill>
                  <a:schemeClr val="tx2"/>
                </a:solidFill>
                <a:latin typeface="+mn-lt"/>
                <a:ea typeface="+mn-ea"/>
                <a:cs typeface="+mn-cs"/>
              </a:defRPr>
            </a:lvl1pPr>
            <a:lvl2pPr>
              <a:defRPr lang="en-US" sz="1600" kern="1200" dirty="0" smtClean="0">
                <a:solidFill>
                  <a:schemeClr val="bg1"/>
                </a:solidFill>
                <a:latin typeface="+mn-lt"/>
                <a:ea typeface="+mn-ea"/>
                <a:cs typeface="+mn-cs"/>
              </a:defRPr>
            </a:lvl2pPr>
            <a:lvl3pPr marL="685800" indent="-228600">
              <a:defRPr lang="en-US" sz="1400" kern="1200" dirty="0" smtClean="0">
                <a:solidFill>
                  <a:schemeClr val="tx2"/>
                </a:solidFill>
                <a:latin typeface="+mn-lt"/>
                <a:ea typeface="+mn-ea"/>
                <a:cs typeface="+mn-cs"/>
              </a:defRPr>
            </a:lvl3pPr>
            <a:lvl4pPr marL="914400" indent="-228600">
              <a:defRPr lang="en-US" sz="1200" kern="1200" dirty="0" smtClean="0">
                <a:solidFill>
                  <a:schemeClr val="bg1"/>
                </a:solidFill>
                <a:latin typeface="+mn-lt"/>
                <a:ea typeface="+mn-ea"/>
                <a:cs typeface="+mn-cs"/>
              </a:defRPr>
            </a:lvl4pPr>
            <a:lvl5pPr marL="1143000" indent="-228600">
              <a:defRPr lang="en-US" sz="1000" kern="1200" dirty="0">
                <a:solidFill>
                  <a:schemeClr val="tx2"/>
                </a:solidFill>
                <a:latin typeface="+mn-lt"/>
                <a:ea typeface="+mn-ea"/>
                <a:cs typeface="+mn-cs"/>
              </a:defRPr>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803588" y="1600200"/>
            <a:ext cx="3883212" cy="4383741"/>
          </a:xfrm>
        </p:spPr>
        <p:txBody>
          <a:bodyPr>
            <a:noAutofit/>
          </a:bodyPr>
          <a:lstStyle>
            <a:lvl1pPr>
              <a:defRPr lang="en-US" sz="1800" kern="1200" dirty="0" smtClean="0">
                <a:solidFill>
                  <a:schemeClr val="tx2"/>
                </a:solidFill>
                <a:latin typeface="+mn-lt"/>
                <a:ea typeface="+mn-ea"/>
                <a:cs typeface="+mn-cs"/>
              </a:defRPr>
            </a:lvl1pPr>
            <a:lvl2pPr>
              <a:defRPr lang="en-US" sz="1600" kern="1200" dirty="0" smtClean="0">
                <a:solidFill>
                  <a:schemeClr val="bg1"/>
                </a:solidFill>
                <a:latin typeface="+mn-lt"/>
                <a:ea typeface="+mn-ea"/>
                <a:cs typeface="+mn-cs"/>
              </a:defRPr>
            </a:lvl2pPr>
            <a:lvl3pPr marL="685800" indent="-228600">
              <a:defRPr lang="en-US" sz="1400" kern="1200" dirty="0" smtClean="0">
                <a:solidFill>
                  <a:schemeClr val="tx2"/>
                </a:solidFill>
                <a:latin typeface="+mn-lt"/>
                <a:ea typeface="+mn-ea"/>
                <a:cs typeface="+mn-cs"/>
              </a:defRPr>
            </a:lvl3pPr>
            <a:lvl4pPr marL="914400" indent="-228600">
              <a:defRPr lang="en-US" sz="1200" kern="1200" dirty="0" smtClean="0">
                <a:solidFill>
                  <a:schemeClr val="bg1"/>
                </a:solidFill>
                <a:latin typeface="+mn-lt"/>
                <a:ea typeface="+mn-ea"/>
                <a:cs typeface="+mn-cs"/>
              </a:defRPr>
            </a:lvl4pPr>
            <a:lvl5pPr marL="1143000" indent="-228600">
              <a:defRPr lang="en-US" sz="1000" kern="1200" dirty="0">
                <a:solidFill>
                  <a:schemeClr val="tx2"/>
                </a:solidFill>
                <a:latin typeface="+mn-lt"/>
                <a:ea typeface="+mn-ea"/>
                <a:cs typeface="+mn-cs"/>
              </a:defRPr>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42243346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875741" cy="639762"/>
          </a:xfrm>
        </p:spPr>
        <p:txBody>
          <a:bodyPr anchor="b"/>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5" name="Text Placeholder 4"/>
          <p:cNvSpPr>
            <a:spLocks noGrp="1"/>
          </p:cNvSpPr>
          <p:nvPr>
            <p:ph type="body" sz="quarter" idx="3"/>
          </p:nvPr>
        </p:nvSpPr>
        <p:spPr>
          <a:xfrm>
            <a:off x="4811059" y="1535113"/>
            <a:ext cx="3875741" cy="639762"/>
          </a:xfrm>
        </p:spPr>
        <p:txBody>
          <a:bodyPr anchor="b"/>
          <a:lstStyle>
            <a:lvl1pPr marL="0" indent="0">
              <a:buNone/>
              <a:defRPr lang="en-US" sz="22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Content Placeholder 9"/>
          <p:cNvSpPr>
            <a:spLocks noGrp="1"/>
          </p:cNvSpPr>
          <p:nvPr>
            <p:ph sz="quarter" idx="10"/>
          </p:nvPr>
        </p:nvSpPr>
        <p:spPr>
          <a:xfrm>
            <a:off x="510147" y="2547562"/>
            <a:ext cx="3875088" cy="3503613"/>
          </a:xfrm>
        </p:spPr>
        <p:txBody>
          <a:bodyPr/>
          <a:lstStyle>
            <a:lvl1pPr>
              <a:defRPr sz="1600"/>
            </a:lvl1pPr>
            <a:lvl2pPr>
              <a:defRPr sz="1500"/>
            </a:lvl2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Content Placeholder 11"/>
          <p:cNvSpPr>
            <a:spLocks noGrp="1"/>
          </p:cNvSpPr>
          <p:nvPr>
            <p:ph sz="quarter" idx="11"/>
          </p:nvPr>
        </p:nvSpPr>
        <p:spPr>
          <a:xfrm>
            <a:off x="4811059" y="2547562"/>
            <a:ext cx="3875087" cy="3503613"/>
          </a:xfrm>
        </p:spPr>
        <p:txBody>
          <a:bodyPr/>
          <a:lstStyle>
            <a:lvl1pPr>
              <a:defRPr sz="1600"/>
            </a:lvl1pPr>
            <a:lvl2pPr>
              <a:defRPr sz="1500"/>
            </a:lvl2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6813516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918881" y="1636058"/>
            <a:ext cx="7268883" cy="3421529"/>
          </a:xfrm>
        </p:spPr>
        <p:txBody>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8881" y="5192059"/>
            <a:ext cx="7268883" cy="679823"/>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Title 1"/>
          <p:cNvSpPr>
            <a:spLocks noGrp="1"/>
          </p:cNvSpPr>
          <p:nvPr>
            <p:ph type="title"/>
          </p:nvPr>
        </p:nvSpPr>
        <p:spPr>
          <a:xfrm>
            <a:off x="457201" y="121254"/>
            <a:ext cx="6472006" cy="918974"/>
          </a:xfrm>
        </p:spPr>
        <p:txBody>
          <a:bodyPr/>
          <a:lstStyle/>
          <a:p>
            <a:r>
              <a:rPr lang="en-US" smtClean="0"/>
              <a:t>Click to edit Master title style</a:t>
            </a:r>
            <a:endParaRPr lang="en-US"/>
          </a:p>
        </p:txBody>
      </p:sp>
    </p:spTree>
    <p:extLst>
      <p:ext uri="{BB962C8B-B14F-4D97-AF65-F5344CB8AC3E}">
        <p14:creationId xmlns:p14="http://schemas.microsoft.com/office/powerpoint/2010/main" val="2728613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653118" y="1600199"/>
            <a:ext cx="5033682" cy="4525963"/>
          </a:xfrm>
        </p:spPr>
        <p:txBody>
          <a:bodyPr/>
          <a:lstStyle>
            <a:lvl1pPr>
              <a:defRPr lang="en-US" sz="1800" kern="1200" dirty="0" smtClean="0">
                <a:solidFill>
                  <a:schemeClr val="tx2"/>
                </a:solidFill>
                <a:latin typeface="+mn-lt"/>
                <a:ea typeface="+mn-ea"/>
                <a:cs typeface="+mn-cs"/>
              </a:defRPr>
            </a:lvl1pPr>
            <a:lvl2pPr>
              <a:defRPr lang="en-US" sz="1600" kern="1200" dirty="0" smtClean="0">
                <a:solidFill>
                  <a:schemeClr val="bg1"/>
                </a:solidFill>
                <a:latin typeface="+mn-lt"/>
                <a:ea typeface="+mn-ea"/>
                <a:cs typeface="+mn-cs"/>
              </a:defRPr>
            </a:lvl2pPr>
            <a:lvl3pPr marL="685800" indent="-228600">
              <a:defRPr lang="en-US" sz="1400" kern="1200" dirty="0" smtClean="0">
                <a:solidFill>
                  <a:schemeClr val="tx2"/>
                </a:solidFill>
                <a:latin typeface="+mn-lt"/>
                <a:ea typeface="+mn-ea"/>
                <a:cs typeface="+mn-cs"/>
              </a:defRPr>
            </a:lvl3pPr>
            <a:lvl4pPr marL="914400" indent="-228600">
              <a:defRPr lang="en-US" sz="1200" kern="1200" dirty="0" smtClean="0">
                <a:solidFill>
                  <a:schemeClr val="bg1"/>
                </a:solidFill>
                <a:latin typeface="+mn-lt"/>
                <a:ea typeface="+mn-ea"/>
                <a:cs typeface="+mn-cs"/>
              </a:defRPr>
            </a:lvl4pPr>
            <a:lvl5pPr marL="1143000" indent="-228600">
              <a:defRPr lang="en-US" sz="1000" kern="1200" dirty="0">
                <a:solidFill>
                  <a:schemeClr val="tx2"/>
                </a:solidFill>
                <a:latin typeface="+mn-lt"/>
                <a:ea typeface="+mn-ea"/>
                <a:cs typeface="+mn-cs"/>
              </a:defRPr>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1600199"/>
            <a:ext cx="2560917" cy="45259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Title 1"/>
          <p:cNvSpPr>
            <a:spLocks noGrp="1"/>
          </p:cNvSpPr>
          <p:nvPr>
            <p:ph type="title"/>
          </p:nvPr>
        </p:nvSpPr>
        <p:spPr>
          <a:xfrm>
            <a:off x="457201" y="121254"/>
            <a:ext cx="6472006" cy="918974"/>
          </a:xfrm>
        </p:spPr>
        <p:txBody>
          <a:bodyPr/>
          <a:lstStyle/>
          <a:p>
            <a:r>
              <a:rPr lang="en-US" smtClean="0"/>
              <a:t>Click to edit Master title style</a:t>
            </a:r>
            <a:endParaRPr lang="en-US"/>
          </a:p>
        </p:txBody>
      </p:sp>
    </p:spTree>
    <p:extLst>
      <p:ext uri="{BB962C8B-B14F-4D97-AF65-F5344CB8AC3E}">
        <p14:creationId xmlns:p14="http://schemas.microsoft.com/office/powerpoint/2010/main" val="7875594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List with caption">
    <p:spTree>
      <p:nvGrpSpPr>
        <p:cNvPr id="1" name=""/>
        <p:cNvGrpSpPr/>
        <p:nvPr/>
      </p:nvGrpSpPr>
      <p:grpSpPr>
        <a:xfrm>
          <a:off x="0" y="0"/>
          <a:ext cx="0" cy="0"/>
          <a:chOff x="0" y="0"/>
          <a:chExt cx="0" cy="0"/>
        </a:xfrm>
      </p:grpSpPr>
      <p:sp>
        <p:nvSpPr>
          <p:cNvPr id="8" name="Title 1"/>
          <p:cNvSpPr>
            <a:spLocks noGrp="1"/>
          </p:cNvSpPr>
          <p:nvPr>
            <p:ph type="title"/>
          </p:nvPr>
        </p:nvSpPr>
        <p:spPr>
          <a:xfrm>
            <a:off x="457201" y="121254"/>
            <a:ext cx="6472006" cy="918974"/>
          </a:xfrm>
        </p:spPr>
        <p:txBody>
          <a:bodyPr/>
          <a:lstStyle/>
          <a:p>
            <a:r>
              <a:rPr lang="en-US" smtClean="0"/>
              <a:t>Click to edit Master title style</a:t>
            </a:r>
            <a:endParaRPr lang="en-US"/>
          </a:p>
        </p:txBody>
      </p:sp>
      <p:sp>
        <p:nvSpPr>
          <p:cNvPr id="5" name="Text Placeholder 4"/>
          <p:cNvSpPr>
            <a:spLocks noGrp="1"/>
          </p:cNvSpPr>
          <p:nvPr>
            <p:ph type="body" sz="quarter" idx="10"/>
          </p:nvPr>
        </p:nvSpPr>
        <p:spPr>
          <a:xfrm>
            <a:off x="3652838" y="1609164"/>
            <a:ext cx="5033962" cy="452596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 Placeholder 6"/>
          <p:cNvSpPr>
            <a:spLocks noGrp="1"/>
          </p:cNvSpPr>
          <p:nvPr>
            <p:ph type="body" sz="quarter" idx="11"/>
          </p:nvPr>
        </p:nvSpPr>
        <p:spPr>
          <a:xfrm>
            <a:off x="457481" y="1609164"/>
            <a:ext cx="2814638" cy="4525963"/>
          </a:xfrm>
        </p:spPr>
        <p:txBody>
          <a:bodyPr/>
          <a:lstStyle>
            <a:lvl1pPr marL="0" indent="0">
              <a:buNone/>
              <a:defRPr sz="1500"/>
            </a:lvl1pPr>
          </a:lstStyle>
          <a:p>
            <a:pPr lvl="0"/>
            <a:r>
              <a:rPr lang="en-US" smtClean="0"/>
              <a:t>Edit Master text styles</a:t>
            </a:r>
          </a:p>
        </p:txBody>
      </p:sp>
    </p:spTree>
    <p:extLst>
      <p:ext uri="{BB962C8B-B14F-4D97-AF65-F5344CB8AC3E}">
        <p14:creationId xmlns:p14="http://schemas.microsoft.com/office/powerpoint/2010/main" val="14670995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18"/>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1" y="121254"/>
            <a:ext cx="6472006" cy="918974"/>
          </a:xfrm>
          <a:prstGeom prst="rect">
            <a:avLst/>
          </a:prstGeom>
        </p:spPr>
        <p:txBody>
          <a:bodyPr vert="horz" lIns="0" tIns="0" rIns="91440" bIns="0" rtlCol="0" anchor="ctr"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1"/>
            <a:ext cx="8229600" cy="4383740"/>
          </a:xfrm>
          <a:prstGeom prst="rect">
            <a:avLst/>
          </a:prstGeom>
        </p:spPr>
        <p:txBody>
          <a:bodyPr vert="horz" lIns="0" tIns="0" rIns="0" bIns="0" rtlCol="0">
            <a:no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TextBox 8"/>
          <p:cNvSpPr txBox="1"/>
          <p:nvPr/>
        </p:nvSpPr>
        <p:spPr>
          <a:xfrm>
            <a:off x="7186706" y="6553199"/>
            <a:ext cx="1733181" cy="112183"/>
          </a:xfrm>
          <a:prstGeom prst="rect">
            <a:avLst/>
          </a:prstGeom>
          <a:noFill/>
        </p:spPr>
        <p:txBody>
          <a:bodyPr wrap="square" lIns="0" tIns="0" rIns="0" bIns="0" rtlCol="0" anchor="ctr" anchorCtr="0">
            <a:noAutofit/>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500" b="0" i="0" kern="1200" spc="-100" dirty="0" smtClean="0">
                <a:solidFill>
                  <a:schemeClr val="bg1"/>
                </a:solidFill>
                <a:latin typeface="+mn-lt"/>
                <a:ea typeface="+mn-ea"/>
                <a:cs typeface="+mn-cs"/>
              </a:rPr>
              <a:t>© 2016 St. Charles Health System</a:t>
            </a:r>
          </a:p>
        </p:txBody>
      </p:sp>
      <p:sp>
        <p:nvSpPr>
          <p:cNvPr id="5" name="TextBox 4"/>
          <p:cNvSpPr txBox="1"/>
          <p:nvPr/>
        </p:nvSpPr>
        <p:spPr>
          <a:xfrm>
            <a:off x="7186706" y="6553199"/>
            <a:ext cx="1733181" cy="112183"/>
          </a:xfrm>
          <a:prstGeom prst="rect">
            <a:avLst/>
          </a:prstGeom>
          <a:noFill/>
        </p:spPr>
        <p:txBody>
          <a:bodyPr wrap="square" lIns="0" tIns="0" rIns="0" bIns="0" rtlCol="0" anchor="ctr" anchorCtr="0">
            <a:noAutofit/>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500" b="0" i="0" kern="1200" spc="-100" dirty="0" smtClean="0">
                <a:solidFill>
                  <a:schemeClr val="bg1"/>
                </a:solidFill>
                <a:latin typeface="+mn-lt"/>
                <a:ea typeface="+mn-ea"/>
                <a:cs typeface="+mn-cs"/>
              </a:rPr>
              <a:t>© 2016 St. Charles Health System</a:t>
            </a:r>
          </a:p>
        </p:txBody>
      </p:sp>
    </p:spTree>
    <p:extLst>
      <p:ext uri="{BB962C8B-B14F-4D97-AF65-F5344CB8AC3E}">
        <p14:creationId xmlns:p14="http://schemas.microsoft.com/office/powerpoint/2010/main" val="305420842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2200" b="0" i="0" kern="1200">
          <a:solidFill>
            <a:schemeClr val="bg2"/>
          </a:solidFill>
          <a:latin typeface="+mj-lt"/>
          <a:ea typeface="+mj-ea"/>
          <a:cs typeface="+mj-cs"/>
        </a:defRPr>
      </a:lvl1pPr>
    </p:titleStyle>
    <p:bodyStyle>
      <a:lvl1pPr marL="228600" indent="-228600" algn="l" defTabSz="457200" rtl="0" eaLnBrk="1" latinLnBrk="0" hangingPunct="1">
        <a:lnSpc>
          <a:spcPct val="100000"/>
        </a:lnSpc>
        <a:spcBef>
          <a:spcPts val="500"/>
        </a:spcBef>
        <a:spcAft>
          <a:spcPts val="1200"/>
        </a:spcAft>
        <a:buFont typeface="Arial"/>
        <a:buChar char="•"/>
        <a:defRPr sz="1800" kern="1200">
          <a:solidFill>
            <a:schemeClr val="tx2"/>
          </a:solidFill>
          <a:latin typeface="+mn-lt"/>
          <a:ea typeface="+mn-ea"/>
          <a:cs typeface="+mn-cs"/>
        </a:defRPr>
      </a:lvl1pPr>
      <a:lvl2pPr marL="457200" indent="-228600" algn="l" defTabSz="457200" rtl="0" eaLnBrk="1" latinLnBrk="0" hangingPunct="1">
        <a:spcBef>
          <a:spcPts val="300"/>
        </a:spcBef>
        <a:spcAft>
          <a:spcPts val="1000"/>
        </a:spcAft>
        <a:buFont typeface="Arial"/>
        <a:buChar char="•"/>
        <a:defRPr sz="1600" kern="1200">
          <a:solidFill>
            <a:schemeClr val="bg1"/>
          </a:solidFill>
          <a:latin typeface="+mn-lt"/>
          <a:ea typeface="+mn-ea"/>
          <a:cs typeface="+mn-cs"/>
        </a:defRPr>
      </a:lvl2pPr>
      <a:lvl3pPr marL="685800" indent="-228600" algn="l" defTabSz="457200" rtl="0" eaLnBrk="1" latinLnBrk="0" hangingPunct="1">
        <a:spcBef>
          <a:spcPts val="0"/>
        </a:spcBef>
        <a:spcAft>
          <a:spcPts val="1000"/>
        </a:spcAft>
        <a:buFont typeface="Arial"/>
        <a:buChar char="•"/>
        <a:defRPr sz="1400" kern="1200">
          <a:solidFill>
            <a:schemeClr val="tx2"/>
          </a:solidFill>
          <a:latin typeface="+mn-lt"/>
          <a:ea typeface="+mn-ea"/>
          <a:cs typeface="+mn-cs"/>
        </a:defRPr>
      </a:lvl3pPr>
      <a:lvl4pPr marL="914400" indent="-228600" algn="l" defTabSz="457200" rtl="0" eaLnBrk="1" latinLnBrk="0" hangingPunct="1">
        <a:spcBef>
          <a:spcPts val="0"/>
        </a:spcBef>
        <a:spcAft>
          <a:spcPts val="800"/>
        </a:spcAft>
        <a:buFont typeface="Arial"/>
        <a:buChar char="•"/>
        <a:defRPr sz="1200" kern="1200">
          <a:solidFill>
            <a:schemeClr val="bg1"/>
          </a:solidFill>
          <a:latin typeface="+mn-lt"/>
          <a:ea typeface="+mn-ea"/>
          <a:cs typeface="+mn-cs"/>
        </a:defRPr>
      </a:lvl4pPr>
      <a:lvl5pPr marL="1143000" indent="-228600" algn="l" defTabSz="457200" rtl="0" eaLnBrk="1" latinLnBrk="0" hangingPunct="1">
        <a:spcBef>
          <a:spcPts val="0"/>
        </a:spcBef>
        <a:spcAft>
          <a:spcPts val="800"/>
        </a:spcAft>
        <a:buFont typeface="Lucida Grande"/>
        <a:buChar char="-"/>
        <a:defRPr sz="1000" kern="1200">
          <a:solidFill>
            <a:schemeClr val="tx2"/>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9.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33.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42.xml"/><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800" dirty="0" err="1" smtClean="0">
                <a:latin typeface="Calisto MT"/>
              </a:rPr>
              <a:t>Prehabilitation</a:t>
            </a:r>
            <a:endParaRPr lang="en-US" sz="4800" dirty="0">
              <a:latin typeface="Calisto MT"/>
            </a:endParaRPr>
          </a:p>
        </p:txBody>
      </p:sp>
    </p:spTree>
    <p:extLst>
      <p:ext uri="{BB962C8B-B14F-4D97-AF65-F5344CB8AC3E}">
        <p14:creationId xmlns:p14="http://schemas.microsoft.com/office/powerpoint/2010/main" val="291782579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Autofit/>
          </a:bodyPr>
          <a:lstStyle/>
          <a:p>
            <a:r>
              <a:rPr lang="en-US" sz="4800" dirty="0" smtClean="0">
                <a:latin typeface="Calisto MT"/>
                <a:cs typeface="Calisto MT"/>
              </a:rPr>
              <a:t>Prostate Cancer</a:t>
            </a:r>
            <a:endParaRPr lang="en-US" sz="1400" baseline="-25000" dirty="0">
              <a:latin typeface="Calisto MT"/>
              <a:cs typeface="Calisto MT"/>
            </a:endParaRPr>
          </a:p>
        </p:txBody>
      </p:sp>
      <p:sp>
        <p:nvSpPr>
          <p:cNvPr id="8" name="Content Placeholder 7"/>
          <p:cNvSpPr>
            <a:spLocks noGrp="1"/>
          </p:cNvSpPr>
          <p:nvPr>
            <p:ph idx="1"/>
          </p:nvPr>
        </p:nvSpPr>
        <p:spPr/>
        <p:txBody>
          <a:bodyPr/>
          <a:lstStyle/>
          <a:p>
            <a:r>
              <a:rPr lang="en-US" sz="2800" dirty="0" smtClean="0">
                <a:latin typeface="Calisto MT"/>
                <a:cs typeface="Calisto MT"/>
              </a:rPr>
              <a:t>4/5 studies investigated:</a:t>
            </a:r>
          </a:p>
          <a:p>
            <a:pPr lvl="1"/>
            <a:r>
              <a:rPr lang="en-US" sz="2400" dirty="0" smtClean="0">
                <a:latin typeface="Calisto MT"/>
                <a:cs typeface="Calisto MT"/>
              </a:rPr>
              <a:t>PFMT</a:t>
            </a:r>
            <a:endParaRPr lang="en-US" sz="2400" dirty="0">
              <a:latin typeface="Calisto MT"/>
              <a:cs typeface="Calisto MT"/>
            </a:endParaRPr>
          </a:p>
          <a:p>
            <a:pPr lvl="1"/>
            <a:r>
              <a:rPr lang="en-US" sz="2400" dirty="0" err="1" smtClean="0">
                <a:latin typeface="Calisto MT"/>
                <a:cs typeface="Calisto MT"/>
              </a:rPr>
              <a:t>QoL</a:t>
            </a:r>
            <a:endParaRPr lang="en-US" sz="2400" dirty="0" smtClean="0">
              <a:latin typeface="Calisto MT"/>
              <a:cs typeface="Calisto MT"/>
            </a:endParaRPr>
          </a:p>
          <a:p>
            <a:pPr lvl="1"/>
            <a:r>
              <a:rPr lang="en-US" sz="2400" dirty="0" smtClean="0">
                <a:latin typeface="Calisto MT"/>
                <a:cs typeface="Calisto MT"/>
              </a:rPr>
              <a:t>Lifestyle &amp; Functional Ability</a:t>
            </a:r>
            <a:endParaRPr lang="en-US" sz="2400" dirty="0">
              <a:latin typeface="Calisto MT"/>
              <a:cs typeface="Calisto MT"/>
            </a:endParaRPr>
          </a:p>
          <a:p>
            <a:pPr lvl="1"/>
            <a:r>
              <a:rPr lang="en-US" sz="2400" dirty="0" smtClean="0">
                <a:latin typeface="Calisto MT"/>
                <a:cs typeface="Calisto MT"/>
              </a:rPr>
              <a:t>Patient Satisfaction</a:t>
            </a:r>
          </a:p>
          <a:p>
            <a:pPr marL="228600" lvl="1" indent="0">
              <a:buNone/>
            </a:pPr>
            <a:endParaRPr lang="en-US" sz="2000" dirty="0" smtClean="0">
              <a:latin typeface="Calisto MT"/>
              <a:cs typeface="Calisto MT"/>
            </a:endParaRPr>
          </a:p>
          <a:p>
            <a:pPr lvl="1"/>
            <a:endParaRPr lang="en-US" sz="2000" dirty="0">
              <a:latin typeface="Calisto MT"/>
              <a:cs typeface="Calisto MT"/>
            </a:endParaRPr>
          </a:p>
        </p:txBody>
      </p:sp>
    </p:spTree>
    <p:extLst>
      <p:ext uri="{BB962C8B-B14F-4D97-AF65-F5344CB8AC3E}">
        <p14:creationId xmlns:p14="http://schemas.microsoft.com/office/powerpoint/2010/main" val="24128675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smtClean="0">
                <a:latin typeface="Calisto MT"/>
                <a:cs typeface="Calisto MT"/>
              </a:rPr>
              <a:t>Prostate Cancer</a:t>
            </a:r>
            <a:endParaRPr lang="en-US" sz="4800" dirty="0">
              <a:latin typeface="Calisto MT"/>
              <a:cs typeface="Calisto MT"/>
            </a:endParaRPr>
          </a:p>
        </p:txBody>
      </p:sp>
      <p:sp>
        <p:nvSpPr>
          <p:cNvPr id="3" name="Content Placeholder 2"/>
          <p:cNvSpPr>
            <a:spLocks noGrp="1"/>
          </p:cNvSpPr>
          <p:nvPr>
            <p:ph idx="1"/>
          </p:nvPr>
        </p:nvSpPr>
        <p:spPr/>
        <p:txBody>
          <a:bodyPr/>
          <a:lstStyle/>
          <a:p>
            <a:r>
              <a:rPr lang="en-US" sz="2800" dirty="0" smtClean="0">
                <a:latin typeface="Calisto MT"/>
                <a:cs typeface="Calisto MT"/>
              </a:rPr>
              <a:t>Pelvic Floor Muscle Training (PFMT)</a:t>
            </a:r>
          </a:p>
          <a:p>
            <a:pPr lvl="1"/>
            <a:r>
              <a:rPr lang="en-US" sz="2400" dirty="0">
                <a:latin typeface="Calisto MT"/>
                <a:cs typeface="Calisto MT"/>
              </a:rPr>
              <a:t>Patients in PFMT group were &gt;3x more likely to recover urinary continence at 3 months post-surgery and achieved continence recovery 4 weeks sooner (12 weeks </a:t>
            </a:r>
            <a:r>
              <a:rPr lang="en-US" sz="2400" dirty="0" err="1">
                <a:latin typeface="Calisto MT"/>
                <a:cs typeface="Calisto MT"/>
              </a:rPr>
              <a:t>vs</a:t>
            </a:r>
            <a:r>
              <a:rPr lang="en-US" sz="2400" dirty="0">
                <a:latin typeface="Calisto MT"/>
                <a:cs typeface="Calisto MT"/>
              </a:rPr>
              <a:t> 16 weeks) than control group</a:t>
            </a:r>
            <a:r>
              <a:rPr lang="en-US" sz="2400" dirty="0" smtClean="0">
                <a:latin typeface="Calisto MT"/>
                <a:cs typeface="Calisto MT"/>
              </a:rPr>
              <a:t>.</a:t>
            </a:r>
          </a:p>
          <a:p>
            <a:pPr marL="228600" lvl="1" indent="0">
              <a:buNone/>
            </a:pPr>
            <a:endParaRPr lang="en-US" sz="2400" dirty="0" smtClean="0">
              <a:latin typeface="Calisto MT"/>
              <a:cs typeface="Calisto MT"/>
            </a:endParaRPr>
          </a:p>
          <a:p>
            <a:r>
              <a:rPr lang="en-US" sz="2800" dirty="0">
                <a:latin typeface="Calisto MT"/>
                <a:cs typeface="Calisto MT"/>
              </a:rPr>
              <a:t>Quality of Life (</a:t>
            </a:r>
            <a:r>
              <a:rPr lang="en-US" sz="2800" dirty="0" err="1">
                <a:latin typeface="Calisto MT"/>
                <a:cs typeface="Calisto MT"/>
              </a:rPr>
              <a:t>QoL</a:t>
            </a:r>
            <a:r>
              <a:rPr lang="en-US" sz="2800" dirty="0">
                <a:latin typeface="Calisto MT"/>
                <a:cs typeface="Calisto MT"/>
              </a:rPr>
              <a:t>)</a:t>
            </a:r>
          </a:p>
          <a:p>
            <a:pPr lvl="1"/>
            <a:r>
              <a:rPr lang="en-US" sz="2400" dirty="0">
                <a:latin typeface="Calisto MT"/>
                <a:cs typeface="Calisto MT"/>
              </a:rPr>
              <a:t>Continence-related </a:t>
            </a:r>
            <a:r>
              <a:rPr lang="en-US" sz="2400" dirty="0" err="1">
                <a:latin typeface="Calisto MT"/>
                <a:cs typeface="Calisto MT"/>
              </a:rPr>
              <a:t>QoL</a:t>
            </a:r>
            <a:r>
              <a:rPr lang="en-US" sz="2400" dirty="0">
                <a:latin typeface="Calisto MT"/>
                <a:cs typeface="Calisto MT"/>
              </a:rPr>
              <a:t> significantly improved in intervention group compared to control group</a:t>
            </a:r>
          </a:p>
          <a:p>
            <a:endParaRPr lang="en-US" sz="2600" dirty="0">
              <a:latin typeface="Calisto MT"/>
              <a:cs typeface="Calisto MT"/>
            </a:endParaRPr>
          </a:p>
          <a:p>
            <a:pPr lvl="1"/>
            <a:endParaRPr lang="en-US" sz="2800" dirty="0" smtClean="0">
              <a:latin typeface="Calisto MT"/>
              <a:cs typeface="Calisto MT"/>
            </a:endParaRPr>
          </a:p>
          <a:p>
            <a:pPr lvl="1"/>
            <a:endParaRPr lang="en-US" sz="2800" dirty="0">
              <a:latin typeface="Calisto MT"/>
              <a:cs typeface="Calisto MT"/>
            </a:endParaRPr>
          </a:p>
          <a:p>
            <a:pPr lvl="1"/>
            <a:endParaRPr lang="en-US" sz="2800" dirty="0" smtClean="0">
              <a:latin typeface="Calisto MT"/>
              <a:cs typeface="Calisto MT"/>
            </a:endParaRPr>
          </a:p>
          <a:p>
            <a:pPr marL="228600" lvl="1" indent="0">
              <a:buNone/>
            </a:pPr>
            <a:endParaRPr lang="en-US" sz="2800" dirty="0">
              <a:latin typeface="Calisto MT"/>
              <a:cs typeface="Calisto MT"/>
            </a:endParaRPr>
          </a:p>
        </p:txBody>
      </p:sp>
    </p:spTree>
    <p:extLst>
      <p:ext uri="{BB962C8B-B14F-4D97-AF65-F5344CB8AC3E}">
        <p14:creationId xmlns:p14="http://schemas.microsoft.com/office/powerpoint/2010/main" val="1985532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smtClean="0">
                <a:latin typeface="Calisto MT"/>
                <a:cs typeface="Calisto MT"/>
              </a:rPr>
              <a:t>Prostate Cancer</a:t>
            </a:r>
            <a:endParaRPr lang="en-US" sz="4800" dirty="0">
              <a:latin typeface="Calisto MT"/>
              <a:cs typeface="Calisto MT"/>
            </a:endParaRPr>
          </a:p>
        </p:txBody>
      </p:sp>
      <p:sp>
        <p:nvSpPr>
          <p:cNvPr id="4" name="Content Placeholder 3"/>
          <p:cNvSpPr>
            <a:spLocks noGrp="1"/>
          </p:cNvSpPr>
          <p:nvPr>
            <p:ph idx="1"/>
          </p:nvPr>
        </p:nvSpPr>
        <p:spPr/>
        <p:txBody>
          <a:bodyPr/>
          <a:lstStyle/>
          <a:p>
            <a:r>
              <a:rPr lang="en-US" sz="2800" dirty="0" smtClean="0">
                <a:latin typeface="Calisto MT"/>
                <a:cs typeface="Calisto MT"/>
              </a:rPr>
              <a:t>Lifestyle and Functional Ability</a:t>
            </a:r>
          </a:p>
          <a:p>
            <a:pPr lvl="1"/>
            <a:r>
              <a:rPr lang="en-US" sz="2400" dirty="0">
                <a:latin typeface="Calisto MT"/>
                <a:cs typeface="Calisto MT"/>
              </a:rPr>
              <a:t>Physical component summary score (PCS) of SF-36 higher in intervention group, reporting better physical well-</a:t>
            </a:r>
            <a:r>
              <a:rPr lang="en-US" sz="2400" dirty="0" smtClean="0">
                <a:latin typeface="Calisto MT"/>
                <a:cs typeface="Calisto MT"/>
              </a:rPr>
              <a:t>being</a:t>
            </a:r>
          </a:p>
          <a:p>
            <a:pPr marL="228600" lvl="1" indent="0">
              <a:buNone/>
            </a:pPr>
            <a:endParaRPr lang="en-US" sz="2400" dirty="0" smtClean="0">
              <a:latin typeface="Calisto MT"/>
              <a:cs typeface="Calisto MT"/>
            </a:endParaRPr>
          </a:p>
          <a:p>
            <a:r>
              <a:rPr lang="en-US" sz="2800" dirty="0" smtClean="0">
                <a:latin typeface="Calisto MT"/>
                <a:cs typeface="Calisto MT"/>
              </a:rPr>
              <a:t>Patient Satisfaction</a:t>
            </a:r>
          </a:p>
          <a:p>
            <a:pPr lvl="1"/>
            <a:r>
              <a:rPr lang="en-US" sz="2400" dirty="0">
                <a:latin typeface="Calisto MT"/>
                <a:cs typeface="Calisto MT"/>
              </a:rPr>
              <a:t>75% of PFMT patients reported being “extremely satisfied” with intervention</a:t>
            </a:r>
          </a:p>
          <a:p>
            <a:pPr lvl="1"/>
            <a:endParaRPr lang="en-US" sz="2400" dirty="0" smtClean="0">
              <a:latin typeface="Calisto MT"/>
              <a:cs typeface="Calisto MT"/>
            </a:endParaRPr>
          </a:p>
          <a:p>
            <a:pPr lvl="1"/>
            <a:endParaRPr lang="en-US" sz="2400" dirty="0">
              <a:latin typeface="Calisto MT"/>
              <a:cs typeface="Calisto MT"/>
            </a:endParaRPr>
          </a:p>
          <a:p>
            <a:pPr lvl="1"/>
            <a:endParaRPr lang="en-US" sz="2600" dirty="0">
              <a:latin typeface="Calisto MT"/>
              <a:cs typeface="Calisto MT"/>
            </a:endParaRPr>
          </a:p>
        </p:txBody>
      </p:sp>
    </p:spTree>
    <p:extLst>
      <p:ext uri="{BB962C8B-B14F-4D97-AF65-F5344CB8AC3E}">
        <p14:creationId xmlns:p14="http://schemas.microsoft.com/office/powerpoint/2010/main" val="121187390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latin typeface="Calisto MT"/>
                <a:cs typeface="Calisto MT"/>
              </a:rPr>
              <a:t>Lung Cancer</a:t>
            </a:r>
            <a:endParaRPr lang="en-US" sz="4800" dirty="0">
              <a:latin typeface="Calisto MT"/>
              <a:cs typeface="Calisto MT"/>
            </a:endParaRPr>
          </a:p>
        </p:txBody>
      </p:sp>
      <p:sp>
        <p:nvSpPr>
          <p:cNvPr id="3" name="Content Placeholder 2"/>
          <p:cNvSpPr>
            <a:spLocks noGrp="1"/>
          </p:cNvSpPr>
          <p:nvPr>
            <p:ph idx="1"/>
          </p:nvPr>
        </p:nvSpPr>
        <p:spPr/>
        <p:txBody>
          <a:bodyPr>
            <a:noAutofit/>
          </a:bodyPr>
          <a:lstStyle/>
          <a:p>
            <a:r>
              <a:rPr lang="en-US" sz="2800" dirty="0">
                <a:latin typeface="Calisto MT"/>
                <a:cs typeface="Calisto MT"/>
              </a:rPr>
              <a:t>5</a:t>
            </a:r>
            <a:r>
              <a:rPr lang="en-US" sz="2800" dirty="0" smtClean="0">
                <a:latin typeface="Calisto MT"/>
                <a:cs typeface="Calisto MT"/>
              </a:rPr>
              <a:t>/7 studies examined pre-surgical exercise compared to usual care </a:t>
            </a:r>
          </a:p>
          <a:p>
            <a:pPr lvl="1"/>
            <a:r>
              <a:rPr lang="en-US" sz="2400" dirty="0" smtClean="0">
                <a:latin typeface="Calisto MT"/>
                <a:cs typeface="Calisto MT"/>
              </a:rPr>
              <a:t>Health service utilization</a:t>
            </a:r>
          </a:p>
          <a:p>
            <a:pPr lvl="1"/>
            <a:r>
              <a:rPr lang="en-US" sz="2400" dirty="0" smtClean="0">
                <a:latin typeface="Calisto MT"/>
                <a:cs typeface="Calisto MT"/>
              </a:rPr>
              <a:t>Post-op complications</a:t>
            </a:r>
          </a:p>
          <a:p>
            <a:pPr lvl="1"/>
            <a:r>
              <a:rPr lang="en-US" sz="2400" dirty="0" smtClean="0">
                <a:latin typeface="Calisto MT"/>
                <a:cs typeface="Calisto MT"/>
              </a:rPr>
              <a:t>Cardiopulmonary</a:t>
            </a:r>
          </a:p>
          <a:p>
            <a:pPr lvl="1"/>
            <a:r>
              <a:rPr lang="en-US" sz="2400" dirty="0" err="1" smtClean="0">
                <a:latin typeface="Calisto MT"/>
                <a:cs typeface="Calisto MT"/>
              </a:rPr>
              <a:t>QoL</a:t>
            </a:r>
            <a:endParaRPr lang="en-US" sz="2400" dirty="0" smtClean="0">
              <a:latin typeface="Calisto MT"/>
              <a:cs typeface="Calisto MT"/>
            </a:endParaRPr>
          </a:p>
        </p:txBody>
      </p:sp>
      <p:sp>
        <p:nvSpPr>
          <p:cNvPr id="4" name="Content Placeholder 3"/>
          <p:cNvSpPr>
            <a:spLocks noGrp="1"/>
          </p:cNvSpPr>
          <p:nvPr>
            <p:ph sz="half" idx="4294967295"/>
          </p:nvPr>
        </p:nvSpPr>
        <p:spPr>
          <a:xfrm>
            <a:off x="5260975" y="1600200"/>
            <a:ext cx="3883025" cy="4383088"/>
          </a:xfrm>
        </p:spPr>
        <p:txBody>
          <a:bodyPr>
            <a:normAutofit/>
          </a:bodyPr>
          <a:lstStyle/>
          <a:p>
            <a:pPr lvl="2"/>
            <a:endParaRPr lang="en-US" dirty="0" smtClean="0"/>
          </a:p>
          <a:p>
            <a:pPr lvl="2"/>
            <a:endParaRPr lang="en-US" dirty="0"/>
          </a:p>
        </p:txBody>
      </p:sp>
    </p:spTree>
    <p:extLst>
      <p:ext uri="{BB962C8B-B14F-4D97-AF65-F5344CB8AC3E}">
        <p14:creationId xmlns:p14="http://schemas.microsoft.com/office/powerpoint/2010/main" val="274266507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smtClean="0">
                <a:latin typeface="Calisto MT"/>
                <a:cs typeface="Calisto MT"/>
              </a:rPr>
              <a:t>Lung Cancer</a:t>
            </a:r>
            <a:endParaRPr lang="en-US" sz="4800" dirty="0">
              <a:latin typeface="Calisto MT"/>
              <a:cs typeface="Calisto MT"/>
            </a:endParaRPr>
          </a:p>
        </p:txBody>
      </p:sp>
      <p:sp>
        <p:nvSpPr>
          <p:cNvPr id="3" name="Content Placeholder 2"/>
          <p:cNvSpPr>
            <a:spLocks noGrp="1"/>
          </p:cNvSpPr>
          <p:nvPr>
            <p:ph idx="1"/>
          </p:nvPr>
        </p:nvSpPr>
        <p:spPr/>
        <p:txBody>
          <a:bodyPr/>
          <a:lstStyle/>
          <a:p>
            <a:r>
              <a:rPr lang="en-US" sz="2800" dirty="0" smtClean="0">
                <a:latin typeface="Calisto MT"/>
                <a:cs typeface="Calisto MT"/>
              </a:rPr>
              <a:t>Health service </a:t>
            </a:r>
            <a:r>
              <a:rPr lang="en-US" sz="2800" dirty="0">
                <a:latin typeface="Calisto MT"/>
                <a:cs typeface="Calisto MT"/>
              </a:rPr>
              <a:t>u</a:t>
            </a:r>
            <a:r>
              <a:rPr lang="en-US" sz="2800" dirty="0" smtClean="0">
                <a:latin typeface="Calisto MT"/>
                <a:cs typeface="Calisto MT"/>
              </a:rPr>
              <a:t>tilization</a:t>
            </a:r>
          </a:p>
          <a:p>
            <a:pPr lvl="1"/>
            <a:r>
              <a:rPr lang="en-US" sz="2400" dirty="0" smtClean="0">
                <a:latin typeface="Calisto MT"/>
                <a:cs typeface="Calisto MT"/>
              </a:rPr>
              <a:t>4.2 </a:t>
            </a:r>
            <a:r>
              <a:rPr lang="en-US" sz="2400" dirty="0">
                <a:latin typeface="Calisto MT"/>
                <a:cs typeface="Calisto MT"/>
              </a:rPr>
              <a:t>fewer days in hospital after surgery</a:t>
            </a:r>
          </a:p>
          <a:p>
            <a:pPr marL="768096" lvl="2" indent="0">
              <a:buNone/>
            </a:pPr>
            <a:endParaRPr lang="en-US" sz="2400" dirty="0">
              <a:latin typeface="Calisto MT"/>
              <a:cs typeface="Calisto MT"/>
            </a:endParaRPr>
          </a:p>
          <a:p>
            <a:r>
              <a:rPr lang="en-US" sz="3000" dirty="0">
                <a:latin typeface="Calisto MT"/>
                <a:cs typeface="Calisto MT"/>
              </a:rPr>
              <a:t>Post-op complications</a:t>
            </a:r>
          </a:p>
          <a:p>
            <a:pPr lvl="1"/>
            <a:r>
              <a:rPr lang="en-US" sz="2400" dirty="0">
                <a:latin typeface="Calisto MT"/>
                <a:cs typeface="Calisto MT"/>
              </a:rPr>
              <a:t>Significantly less patients with prolonged </a:t>
            </a:r>
            <a:r>
              <a:rPr lang="en-US" sz="2400" dirty="0" smtClean="0">
                <a:latin typeface="Calisto MT"/>
                <a:cs typeface="Calisto MT"/>
              </a:rPr>
              <a:t>intubation (</a:t>
            </a:r>
            <a:r>
              <a:rPr lang="en-US" sz="2400" dirty="0">
                <a:latin typeface="Calisto MT"/>
                <a:cs typeface="Calisto MT"/>
              </a:rPr>
              <a:t>4</a:t>
            </a:r>
            <a:r>
              <a:rPr lang="en-US" sz="2400" dirty="0" smtClean="0">
                <a:latin typeface="Calisto MT"/>
                <a:cs typeface="Calisto MT"/>
              </a:rPr>
              <a:t>) </a:t>
            </a:r>
          </a:p>
          <a:p>
            <a:pPr lvl="1"/>
            <a:r>
              <a:rPr lang="en-US" sz="2400" dirty="0" smtClean="0">
                <a:latin typeface="Calisto MT"/>
                <a:cs typeface="Calisto MT"/>
              </a:rPr>
              <a:t>Less </a:t>
            </a:r>
            <a:r>
              <a:rPr lang="en-US" sz="2400" dirty="0">
                <a:latin typeface="Calisto MT"/>
                <a:cs typeface="Calisto MT"/>
              </a:rPr>
              <a:t>time to CT removal (4.5 days sooner)</a:t>
            </a:r>
          </a:p>
          <a:p>
            <a:pPr lvl="1"/>
            <a:r>
              <a:rPr lang="en-US" sz="2400" dirty="0">
                <a:latin typeface="Calisto MT"/>
                <a:cs typeface="Calisto MT"/>
              </a:rPr>
              <a:t>Fewer Grade </a:t>
            </a:r>
            <a:r>
              <a:rPr lang="en-US" sz="2400" dirty="0" smtClean="0">
                <a:latin typeface="Calisto MT"/>
                <a:cs typeface="Calisto MT"/>
              </a:rPr>
              <a:t>I - Grade </a:t>
            </a:r>
            <a:r>
              <a:rPr lang="en-US" sz="2400" dirty="0">
                <a:latin typeface="Calisto MT"/>
                <a:cs typeface="Calisto MT"/>
              </a:rPr>
              <a:t>5 post-op complications </a:t>
            </a:r>
          </a:p>
          <a:p>
            <a:pPr lvl="2"/>
            <a:r>
              <a:rPr lang="en-US" sz="2000" dirty="0">
                <a:latin typeface="Calisto MT"/>
                <a:cs typeface="Calisto MT"/>
              </a:rPr>
              <a:t>0 grade 4 &amp; 5 complications</a:t>
            </a:r>
          </a:p>
          <a:p>
            <a:pPr lvl="1"/>
            <a:endParaRPr lang="en-US" sz="2400" dirty="0">
              <a:latin typeface="Calisto MT"/>
              <a:cs typeface="Calisto MT"/>
            </a:endParaRPr>
          </a:p>
        </p:txBody>
      </p:sp>
    </p:spTree>
    <p:extLst>
      <p:ext uri="{BB962C8B-B14F-4D97-AF65-F5344CB8AC3E}">
        <p14:creationId xmlns:p14="http://schemas.microsoft.com/office/powerpoint/2010/main" val="39274989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smtClean="0">
                <a:latin typeface="Calisto MT"/>
                <a:cs typeface="Calisto MT"/>
              </a:rPr>
              <a:t>Lung Cancer</a:t>
            </a:r>
            <a:endParaRPr lang="en-US" sz="4800" dirty="0">
              <a:latin typeface="Calisto MT"/>
              <a:cs typeface="Calisto MT"/>
            </a:endParaRPr>
          </a:p>
        </p:txBody>
      </p:sp>
      <p:sp>
        <p:nvSpPr>
          <p:cNvPr id="3" name="Content Placeholder 2"/>
          <p:cNvSpPr>
            <a:spLocks noGrp="1"/>
          </p:cNvSpPr>
          <p:nvPr>
            <p:ph sz="half" idx="1"/>
          </p:nvPr>
        </p:nvSpPr>
        <p:spPr/>
        <p:txBody>
          <a:bodyPr/>
          <a:lstStyle/>
          <a:p>
            <a:r>
              <a:rPr lang="en-US" sz="2800" dirty="0" smtClean="0">
                <a:latin typeface="Calisto MT"/>
                <a:cs typeface="Calisto MT"/>
              </a:rPr>
              <a:t>Cardiopulmonary</a:t>
            </a:r>
          </a:p>
          <a:p>
            <a:pPr lvl="1"/>
            <a:r>
              <a:rPr lang="en-US" sz="2400" dirty="0" smtClean="0">
                <a:latin typeface="Calisto MT"/>
                <a:cs typeface="Calisto MT"/>
              </a:rPr>
              <a:t>Improved FEV</a:t>
            </a:r>
            <a:r>
              <a:rPr lang="en-US" sz="2400" baseline="-25000" dirty="0" smtClean="0">
                <a:latin typeface="Calisto MT"/>
                <a:cs typeface="Calisto MT"/>
              </a:rPr>
              <a:t>1</a:t>
            </a:r>
          </a:p>
          <a:p>
            <a:pPr lvl="1"/>
            <a:r>
              <a:rPr lang="en-US" sz="2400" dirty="0" smtClean="0">
                <a:latin typeface="Calisto MT"/>
                <a:cs typeface="Calisto MT"/>
              </a:rPr>
              <a:t>Improved FVC</a:t>
            </a:r>
          </a:p>
          <a:p>
            <a:pPr lvl="1"/>
            <a:r>
              <a:rPr lang="en-US" sz="2400" dirty="0" smtClean="0">
                <a:latin typeface="Calisto MT"/>
                <a:cs typeface="Calisto MT"/>
              </a:rPr>
              <a:t>Improved DLCO</a:t>
            </a:r>
          </a:p>
          <a:p>
            <a:pPr lvl="1"/>
            <a:r>
              <a:rPr lang="en-US" sz="2400" dirty="0" smtClean="0">
                <a:latin typeface="Calisto MT"/>
                <a:cs typeface="Calisto MT"/>
              </a:rPr>
              <a:t>Improved PaO</a:t>
            </a:r>
            <a:r>
              <a:rPr lang="en-US" sz="2400" baseline="-25000" dirty="0" smtClean="0">
                <a:latin typeface="Calisto MT"/>
                <a:cs typeface="Calisto MT"/>
              </a:rPr>
              <a:t>2</a:t>
            </a:r>
          </a:p>
          <a:p>
            <a:pPr lvl="1"/>
            <a:r>
              <a:rPr lang="en-US" sz="2400" dirty="0" smtClean="0">
                <a:latin typeface="Calisto MT"/>
                <a:cs typeface="Calisto MT"/>
              </a:rPr>
              <a:t>Decrease in PaCO</a:t>
            </a:r>
            <a:r>
              <a:rPr lang="en-US" sz="2400" baseline="-25000" dirty="0" smtClean="0">
                <a:latin typeface="Calisto MT"/>
                <a:cs typeface="Calisto MT"/>
              </a:rPr>
              <a:t>2</a:t>
            </a:r>
            <a:endParaRPr lang="en-US" sz="2400" dirty="0" smtClean="0">
              <a:latin typeface="Calisto MT"/>
              <a:cs typeface="Calisto MT"/>
            </a:endParaRPr>
          </a:p>
          <a:p>
            <a:pPr lvl="1"/>
            <a:r>
              <a:rPr lang="en-US" sz="2400" dirty="0" smtClean="0">
                <a:latin typeface="Calisto MT"/>
                <a:cs typeface="Calisto MT"/>
              </a:rPr>
              <a:t>Increase in VO</a:t>
            </a:r>
            <a:r>
              <a:rPr lang="en-US" sz="2400" baseline="-25000" dirty="0" smtClean="0">
                <a:latin typeface="Calisto MT"/>
                <a:cs typeface="Calisto MT"/>
              </a:rPr>
              <a:t>2</a:t>
            </a:r>
            <a:endParaRPr lang="en-US" sz="2400" dirty="0" smtClean="0">
              <a:latin typeface="Calisto MT"/>
              <a:cs typeface="Calisto MT"/>
            </a:endParaRPr>
          </a:p>
          <a:p>
            <a:pPr lvl="2"/>
            <a:endParaRPr lang="en-US" dirty="0"/>
          </a:p>
        </p:txBody>
      </p:sp>
      <p:sp>
        <p:nvSpPr>
          <p:cNvPr id="4" name="Content Placeholder 3"/>
          <p:cNvSpPr>
            <a:spLocks noGrp="1"/>
          </p:cNvSpPr>
          <p:nvPr>
            <p:ph sz="half" idx="2"/>
          </p:nvPr>
        </p:nvSpPr>
        <p:spPr/>
        <p:txBody>
          <a:bodyPr/>
          <a:lstStyle/>
          <a:p>
            <a:r>
              <a:rPr lang="en-US" sz="2800" dirty="0" err="1" smtClean="0">
                <a:latin typeface="Calisto MT"/>
                <a:cs typeface="Calisto MT"/>
              </a:rPr>
              <a:t>QoL</a:t>
            </a:r>
            <a:endParaRPr lang="en-US" sz="2800" dirty="0" smtClean="0">
              <a:latin typeface="Calisto MT"/>
              <a:cs typeface="Calisto MT"/>
            </a:endParaRPr>
          </a:p>
          <a:p>
            <a:pPr lvl="1"/>
            <a:r>
              <a:rPr lang="en-US" sz="2400" dirty="0" smtClean="0">
                <a:latin typeface="Calisto MT"/>
                <a:cs typeface="Calisto MT"/>
              </a:rPr>
              <a:t>No benefit in </a:t>
            </a:r>
            <a:r>
              <a:rPr lang="en-US" sz="2400" dirty="0" err="1" smtClean="0">
                <a:latin typeface="Calisto MT"/>
                <a:cs typeface="Calisto MT"/>
              </a:rPr>
              <a:t>QoL</a:t>
            </a:r>
            <a:r>
              <a:rPr lang="en-US" sz="2400" dirty="0" smtClean="0">
                <a:latin typeface="Calisto MT"/>
                <a:cs typeface="Calisto MT"/>
              </a:rPr>
              <a:t> noted </a:t>
            </a:r>
            <a:endParaRPr lang="en-US" sz="2400" dirty="0">
              <a:latin typeface="Calisto MT"/>
              <a:cs typeface="Calisto MT"/>
            </a:endParaRPr>
          </a:p>
        </p:txBody>
      </p:sp>
    </p:spTree>
    <p:extLst>
      <p:ext uri="{BB962C8B-B14F-4D97-AF65-F5344CB8AC3E}">
        <p14:creationId xmlns:p14="http://schemas.microsoft.com/office/powerpoint/2010/main" val="21292858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smtClean="0">
                <a:latin typeface="Calisto MT"/>
                <a:cs typeface="Calisto MT"/>
              </a:rPr>
              <a:t>Lung Cancer</a:t>
            </a:r>
            <a:endParaRPr lang="en-US" sz="4800" dirty="0">
              <a:latin typeface="Calisto MT"/>
              <a:cs typeface="Calisto MT"/>
            </a:endParaRPr>
          </a:p>
        </p:txBody>
      </p:sp>
      <p:sp>
        <p:nvSpPr>
          <p:cNvPr id="3" name="Content Placeholder 2"/>
          <p:cNvSpPr>
            <a:spLocks noGrp="1"/>
          </p:cNvSpPr>
          <p:nvPr>
            <p:ph idx="1"/>
          </p:nvPr>
        </p:nvSpPr>
        <p:spPr>
          <a:xfrm>
            <a:off x="457200" y="1852676"/>
            <a:ext cx="8229600" cy="4625609"/>
          </a:xfrm>
        </p:spPr>
        <p:txBody>
          <a:bodyPr/>
          <a:lstStyle/>
          <a:p>
            <a:r>
              <a:rPr lang="en-US" sz="2800" dirty="0" smtClean="0">
                <a:latin typeface="Calisto MT"/>
                <a:cs typeface="Calisto MT"/>
              </a:rPr>
              <a:t>Sanchez-</a:t>
            </a:r>
            <a:r>
              <a:rPr lang="en-US" sz="2800" dirty="0" err="1" smtClean="0">
                <a:latin typeface="Calisto MT"/>
                <a:cs typeface="Calisto MT"/>
              </a:rPr>
              <a:t>Lorente</a:t>
            </a:r>
            <a:r>
              <a:rPr lang="en-US" sz="2800" dirty="0" smtClean="0">
                <a:latin typeface="Calisto MT"/>
                <a:cs typeface="Calisto MT"/>
              </a:rPr>
              <a:t> et al.</a:t>
            </a:r>
          </a:p>
          <a:p>
            <a:pPr lvl="1"/>
            <a:r>
              <a:rPr lang="en-US" sz="2600" dirty="0" smtClean="0">
                <a:latin typeface="Calisto MT"/>
                <a:cs typeface="Calisto MT"/>
              </a:rPr>
              <a:t> </a:t>
            </a:r>
            <a:r>
              <a:rPr lang="en-US" sz="2600" dirty="0">
                <a:latin typeface="Calisto MT"/>
                <a:cs typeface="Calisto MT"/>
              </a:rPr>
              <a:t>S</a:t>
            </a:r>
            <a:r>
              <a:rPr lang="en-US" sz="2600" dirty="0" smtClean="0">
                <a:latin typeface="Calisto MT"/>
                <a:cs typeface="Calisto MT"/>
              </a:rPr>
              <a:t>ystematic review of </a:t>
            </a:r>
            <a:r>
              <a:rPr lang="en-US" sz="2600" dirty="0" err="1" smtClean="0">
                <a:latin typeface="Calisto MT"/>
                <a:cs typeface="Calisto MT"/>
              </a:rPr>
              <a:t>prehabilitation</a:t>
            </a:r>
            <a:r>
              <a:rPr lang="en-US" sz="2600" dirty="0" smtClean="0">
                <a:latin typeface="Calisto MT"/>
                <a:cs typeface="Calisto MT"/>
              </a:rPr>
              <a:t> patients in thoracic surgery to determine the group of patients with the best benefit</a:t>
            </a:r>
          </a:p>
          <a:p>
            <a:pPr lvl="1"/>
            <a:r>
              <a:rPr lang="en-US" sz="2400" dirty="0" smtClean="0">
                <a:latin typeface="Calisto MT"/>
                <a:cs typeface="Calisto MT"/>
              </a:rPr>
              <a:t>2-6 weeks of HIIT found to increase exercise capacity and pulmonary function</a:t>
            </a:r>
          </a:p>
          <a:p>
            <a:pPr lvl="2"/>
            <a:r>
              <a:rPr lang="en-US" sz="2000" dirty="0" smtClean="0">
                <a:latin typeface="Calisto MT"/>
                <a:cs typeface="Calisto MT"/>
              </a:rPr>
              <a:t>Increased VO</a:t>
            </a:r>
            <a:r>
              <a:rPr lang="en-US" sz="2000" baseline="-25000" dirty="0" smtClean="0">
                <a:latin typeface="Calisto MT"/>
                <a:cs typeface="Calisto MT"/>
              </a:rPr>
              <a:t>2</a:t>
            </a:r>
            <a:r>
              <a:rPr lang="en-US" sz="2000" dirty="0" smtClean="0">
                <a:latin typeface="Calisto MT"/>
                <a:cs typeface="Calisto MT"/>
              </a:rPr>
              <a:t>max, FVC, FEV</a:t>
            </a:r>
            <a:r>
              <a:rPr lang="en-US" sz="2000" baseline="-25000" dirty="0" smtClean="0">
                <a:latin typeface="Calisto MT"/>
                <a:cs typeface="Calisto MT"/>
              </a:rPr>
              <a:t>1</a:t>
            </a:r>
            <a:r>
              <a:rPr lang="en-US" sz="2000" dirty="0" smtClean="0">
                <a:latin typeface="Calisto MT"/>
                <a:cs typeface="Calisto MT"/>
              </a:rPr>
              <a:t>, increased distance on 6MWT</a:t>
            </a:r>
          </a:p>
          <a:p>
            <a:pPr lvl="2"/>
            <a:r>
              <a:rPr lang="en-US" sz="2000" dirty="0" smtClean="0">
                <a:latin typeface="Calisto MT"/>
                <a:cs typeface="Calisto MT"/>
              </a:rPr>
              <a:t>Continued research needed to determine the effect on postoperative complications and mortality</a:t>
            </a:r>
            <a:endParaRPr lang="en-US" sz="2000" dirty="0">
              <a:latin typeface="Calisto MT"/>
              <a:cs typeface="Calisto MT"/>
            </a:endParaRPr>
          </a:p>
        </p:txBody>
      </p:sp>
    </p:spTree>
    <p:extLst>
      <p:ext uri="{BB962C8B-B14F-4D97-AF65-F5344CB8AC3E}">
        <p14:creationId xmlns:p14="http://schemas.microsoft.com/office/powerpoint/2010/main" val="196573835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latin typeface="Calisto MT"/>
                <a:cs typeface="Calisto MT"/>
              </a:rPr>
              <a:t>Breast Cancer </a:t>
            </a:r>
            <a:endParaRPr lang="en-US" sz="4800" baseline="-25000" dirty="0">
              <a:latin typeface="Calisto MT"/>
              <a:cs typeface="Calisto MT"/>
            </a:endParaRPr>
          </a:p>
        </p:txBody>
      </p:sp>
      <p:sp>
        <p:nvSpPr>
          <p:cNvPr id="3" name="Content Placeholder 2"/>
          <p:cNvSpPr>
            <a:spLocks noGrp="1"/>
          </p:cNvSpPr>
          <p:nvPr>
            <p:ph idx="1"/>
          </p:nvPr>
        </p:nvSpPr>
        <p:spPr/>
        <p:txBody>
          <a:bodyPr/>
          <a:lstStyle/>
          <a:p>
            <a:r>
              <a:rPr lang="en-US" sz="2800" dirty="0" smtClean="0">
                <a:latin typeface="Calisto MT"/>
                <a:cs typeface="Calisto MT"/>
              </a:rPr>
              <a:t>Breast cancer</a:t>
            </a:r>
          </a:p>
          <a:p>
            <a:pPr lvl="1"/>
            <a:r>
              <a:rPr lang="en-US" sz="2400" dirty="0" smtClean="0">
                <a:latin typeface="Calisto MT"/>
                <a:cs typeface="Calisto MT"/>
              </a:rPr>
              <a:t>Studies looked at effectiveness of psychosocial interventions compared to usual care</a:t>
            </a:r>
          </a:p>
          <a:p>
            <a:pPr lvl="2"/>
            <a:r>
              <a:rPr lang="en-US" sz="2000" dirty="0" smtClean="0">
                <a:latin typeface="Calisto MT"/>
                <a:cs typeface="Calisto MT"/>
              </a:rPr>
              <a:t>Psychotherapeutic intervention group</a:t>
            </a:r>
          </a:p>
          <a:p>
            <a:pPr lvl="2"/>
            <a:r>
              <a:rPr lang="en-US" sz="2000" dirty="0" err="1" smtClean="0">
                <a:latin typeface="Calisto MT"/>
                <a:cs typeface="Calisto MT"/>
              </a:rPr>
              <a:t>Attentional</a:t>
            </a:r>
            <a:r>
              <a:rPr lang="en-US" sz="2000" dirty="0" smtClean="0">
                <a:latin typeface="Calisto MT"/>
                <a:cs typeface="Calisto MT"/>
              </a:rPr>
              <a:t> control group</a:t>
            </a:r>
          </a:p>
          <a:p>
            <a:pPr lvl="2"/>
            <a:r>
              <a:rPr lang="en-US" sz="2000" dirty="0" smtClean="0">
                <a:latin typeface="Calisto MT"/>
                <a:cs typeface="Calisto MT"/>
              </a:rPr>
              <a:t>Usual care group</a:t>
            </a:r>
          </a:p>
        </p:txBody>
      </p:sp>
    </p:spTree>
    <p:extLst>
      <p:ext uri="{BB962C8B-B14F-4D97-AF65-F5344CB8AC3E}">
        <p14:creationId xmlns:p14="http://schemas.microsoft.com/office/powerpoint/2010/main" val="59241128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smtClean="0">
                <a:latin typeface="Calisto MT"/>
                <a:cs typeface="Calisto MT"/>
              </a:rPr>
              <a:t>Breast Cancer</a:t>
            </a:r>
            <a:endParaRPr lang="en-US" sz="4800" dirty="0">
              <a:latin typeface="Calisto MT"/>
              <a:cs typeface="Calisto MT"/>
            </a:endParaRPr>
          </a:p>
        </p:txBody>
      </p:sp>
      <p:sp>
        <p:nvSpPr>
          <p:cNvPr id="3" name="Content Placeholder 2"/>
          <p:cNvSpPr>
            <a:spLocks noGrp="1"/>
          </p:cNvSpPr>
          <p:nvPr>
            <p:ph idx="1"/>
          </p:nvPr>
        </p:nvSpPr>
        <p:spPr/>
        <p:txBody>
          <a:bodyPr/>
          <a:lstStyle/>
          <a:p>
            <a:r>
              <a:rPr lang="en-US" sz="2800" dirty="0" smtClean="0">
                <a:latin typeface="Calisto MT"/>
                <a:cs typeface="Calisto MT"/>
              </a:rPr>
              <a:t>Intervention and </a:t>
            </a:r>
            <a:r>
              <a:rPr lang="en-US" sz="2800" dirty="0" err="1" smtClean="0">
                <a:latin typeface="Calisto MT"/>
                <a:cs typeface="Calisto MT"/>
              </a:rPr>
              <a:t>Attentional</a:t>
            </a:r>
            <a:r>
              <a:rPr lang="en-US" sz="2800" dirty="0" smtClean="0">
                <a:latin typeface="Calisto MT"/>
                <a:cs typeface="Calisto MT"/>
              </a:rPr>
              <a:t> Control Groups</a:t>
            </a:r>
          </a:p>
          <a:p>
            <a:pPr lvl="1"/>
            <a:r>
              <a:rPr lang="en-US" sz="2400" dirty="0" smtClean="0">
                <a:latin typeface="Calisto MT"/>
                <a:cs typeface="Calisto MT"/>
              </a:rPr>
              <a:t>Significant benefits for distress-related body image at 3 months and 1 year post-surgery</a:t>
            </a:r>
          </a:p>
          <a:p>
            <a:pPr lvl="1"/>
            <a:endParaRPr lang="en-US" sz="2400" dirty="0">
              <a:latin typeface="Calisto MT"/>
              <a:cs typeface="Calisto MT"/>
            </a:endParaRPr>
          </a:p>
          <a:p>
            <a:r>
              <a:rPr lang="en-US" sz="2800" dirty="0" smtClean="0">
                <a:latin typeface="Calisto MT"/>
                <a:cs typeface="Calisto MT"/>
              </a:rPr>
              <a:t>Control Group</a:t>
            </a:r>
          </a:p>
          <a:p>
            <a:pPr lvl="1"/>
            <a:r>
              <a:rPr lang="en-US" sz="2400" dirty="0" smtClean="0">
                <a:latin typeface="Calisto MT"/>
                <a:cs typeface="Calisto MT"/>
              </a:rPr>
              <a:t>Significantly higher levels of reported distress, anxiety, &amp; depression at 3 months post-op</a:t>
            </a:r>
          </a:p>
          <a:p>
            <a:pPr lvl="1"/>
            <a:r>
              <a:rPr lang="en-US" sz="2400" dirty="0" smtClean="0">
                <a:latin typeface="Calisto MT"/>
                <a:cs typeface="Calisto MT"/>
              </a:rPr>
              <a:t>Significantly higher levels of reported distress related to loss of breast at 1 year post-op</a:t>
            </a:r>
            <a:endParaRPr lang="en-US" sz="2400" dirty="0">
              <a:latin typeface="Calisto MT"/>
              <a:cs typeface="Calisto MT"/>
            </a:endParaRPr>
          </a:p>
        </p:txBody>
      </p:sp>
    </p:spTree>
    <p:extLst>
      <p:ext uri="{BB962C8B-B14F-4D97-AF65-F5344CB8AC3E}">
        <p14:creationId xmlns:p14="http://schemas.microsoft.com/office/powerpoint/2010/main" val="71085398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smtClean="0">
                <a:latin typeface="Calisto MT"/>
                <a:cs typeface="Calisto MT"/>
              </a:rPr>
              <a:t>Bladder Cancer</a:t>
            </a:r>
            <a:endParaRPr lang="en-US" sz="4800" dirty="0">
              <a:latin typeface="Calisto MT"/>
              <a:cs typeface="Calisto MT"/>
            </a:endParaRPr>
          </a:p>
        </p:txBody>
      </p:sp>
      <p:sp>
        <p:nvSpPr>
          <p:cNvPr id="3" name="Content Placeholder 2"/>
          <p:cNvSpPr>
            <a:spLocks noGrp="1"/>
          </p:cNvSpPr>
          <p:nvPr>
            <p:ph sz="half" idx="1"/>
          </p:nvPr>
        </p:nvSpPr>
        <p:spPr/>
        <p:txBody>
          <a:bodyPr/>
          <a:lstStyle/>
          <a:p>
            <a:r>
              <a:rPr lang="en-US" sz="2800" dirty="0" smtClean="0">
                <a:latin typeface="Calisto MT"/>
                <a:cs typeface="Calisto MT"/>
              </a:rPr>
              <a:t>Bladder cancer</a:t>
            </a:r>
          </a:p>
          <a:p>
            <a:pPr lvl="1"/>
            <a:r>
              <a:rPr lang="en-US" sz="2400" dirty="0" smtClean="0">
                <a:latin typeface="Calisto MT"/>
                <a:cs typeface="Calisto MT"/>
              </a:rPr>
              <a:t>Compared a standardized “fast-track” pathway to an intensive pre-operative exercise intervention that continued post-op for patients treated with radical cystectomy</a:t>
            </a:r>
            <a:endParaRPr lang="en-US" sz="2400" dirty="0">
              <a:latin typeface="Calisto MT"/>
              <a:cs typeface="Calisto MT"/>
            </a:endParaRPr>
          </a:p>
        </p:txBody>
      </p:sp>
      <p:sp>
        <p:nvSpPr>
          <p:cNvPr id="4" name="Content Placeholder 3"/>
          <p:cNvSpPr>
            <a:spLocks noGrp="1"/>
          </p:cNvSpPr>
          <p:nvPr>
            <p:ph sz="half" idx="2"/>
          </p:nvPr>
        </p:nvSpPr>
        <p:spPr/>
        <p:txBody>
          <a:bodyPr/>
          <a:lstStyle/>
          <a:p>
            <a:pPr lvl="1"/>
            <a:r>
              <a:rPr lang="en-US" sz="2400" dirty="0" smtClean="0">
                <a:latin typeface="Calisto MT"/>
                <a:cs typeface="Calisto MT"/>
              </a:rPr>
              <a:t>No significant differences between patient groups in the following areas:</a:t>
            </a:r>
          </a:p>
          <a:p>
            <a:pPr lvl="2"/>
            <a:r>
              <a:rPr lang="en-US" sz="2000" dirty="0" smtClean="0">
                <a:latin typeface="Calisto MT"/>
                <a:cs typeface="Calisto MT"/>
              </a:rPr>
              <a:t>LOS</a:t>
            </a:r>
          </a:p>
          <a:p>
            <a:pPr lvl="2"/>
            <a:r>
              <a:rPr lang="en-US" sz="2000" dirty="0" smtClean="0">
                <a:latin typeface="Calisto MT"/>
                <a:cs typeface="Calisto MT"/>
              </a:rPr>
              <a:t>Post-op complications</a:t>
            </a:r>
          </a:p>
          <a:p>
            <a:pPr lvl="2"/>
            <a:r>
              <a:rPr lang="en-US" sz="2000" dirty="0" smtClean="0">
                <a:latin typeface="Calisto MT"/>
                <a:cs typeface="Calisto MT"/>
              </a:rPr>
              <a:t>Hospital readmissions</a:t>
            </a:r>
          </a:p>
          <a:p>
            <a:pPr lvl="2"/>
            <a:r>
              <a:rPr lang="en-US" sz="2000" dirty="0" smtClean="0">
                <a:latin typeface="Calisto MT"/>
                <a:cs typeface="Calisto MT"/>
              </a:rPr>
              <a:t>Mortality</a:t>
            </a:r>
          </a:p>
          <a:p>
            <a:pPr lvl="2"/>
            <a:r>
              <a:rPr lang="en-US" sz="2000" dirty="0" smtClean="0">
                <a:latin typeface="Calisto MT"/>
                <a:cs typeface="Calisto MT"/>
              </a:rPr>
              <a:t>Bowel function restoration</a:t>
            </a:r>
            <a:endParaRPr lang="en-US" sz="2000" dirty="0">
              <a:latin typeface="Calisto MT"/>
              <a:cs typeface="Calisto MT"/>
            </a:endParaRPr>
          </a:p>
        </p:txBody>
      </p:sp>
    </p:spTree>
    <p:extLst>
      <p:ext uri="{BB962C8B-B14F-4D97-AF65-F5344CB8AC3E}">
        <p14:creationId xmlns:p14="http://schemas.microsoft.com/office/powerpoint/2010/main" val="24868436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smtClean="0">
                <a:latin typeface="Calisto MT"/>
                <a:cs typeface="Calisto MT"/>
              </a:rPr>
              <a:t>Learning Objectives</a:t>
            </a:r>
            <a:r>
              <a:rPr lang="en-US" dirty="0" smtClean="0"/>
              <a:t>	</a:t>
            </a:r>
            <a:endParaRPr lang="en-US" dirty="0"/>
          </a:p>
        </p:txBody>
      </p:sp>
      <p:sp>
        <p:nvSpPr>
          <p:cNvPr id="3" name="Content Placeholder 2"/>
          <p:cNvSpPr>
            <a:spLocks noGrp="1"/>
          </p:cNvSpPr>
          <p:nvPr>
            <p:ph idx="1"/>
          </p:nvPr>
        </p:nvSpPr>
        <p:spPr/>
        <p:txBody>
          <a:bodyPr/>
          <a:lstStyle/>
          <a:p>
            <a:r>
              <a:rPr lang="en-US" sz="2800" dirty="0" smtClean="0">
                <a:latin typeface="Calisto MT"/>
                <a:cs typeface="Calisto MT"/>
              </a:rPr>
              <a:t>Understand the definition of “</a:t>
            </a:r>
            <a:r>
              <a:rPr lang="en-US" sz="2800" dirty="0" err="1" smtClean="0">
                <a:latin typeface="Calisto MT"/>
                <a:cs typeface="Calisto MT"/>
              </a:rPr>
              <a:t>prehabilitation</a:t>
            </a:r>
            <a:r>
              <a:rPr lang="en-US" sz="2800" dirty="0" smtClean="0">
                <a:latin typeface="Calisto MT"/>
                <a:cs typeface="Calisto MT"/>
              </a:rPr>
              <a:t>.”</a:t>
            </a:r>
          </a:p>
          <a:p>
            <a:r>
              <a:rPr lang="en-US" sz="2800" dirty="0" smtClean="0">
                <a:latin typeface="Calisto MT"/>
                <a:cs typeface="Calisto MT"/>
              </a:rPr>
              <a:t>Identify patient diagnoses that qualify as appropriate for referral to a </a:t>
            </a:r>
            <a:r>
              <a:rPr lang="en-US" sz="2800" dirty="0" err="1" smtClean="0">
                <a:latin typeface="Calisto MT"/>
                <a:cs typeface="Calisto MT"/>
              </a:rPr>
              <a:t>prehabilitation</a:t>
            </a:r>
            <a:r>
              <a:rPr lang="en-US" sz="2800" dirty="0" smtClean="0">
                <a:latin typeface="Calisto MT"/>
                <a:cs typeface="Calisto MT"/>
              </a:rPr>
              <a:t> program.</a:t>
            </a:r>
          </a:p>
          <a:p>
            <a:r>
              <a:rPr lang="en-US" sz="2800" dirty="0" smtClean="0">
                <a:latin typeface="Calisto MT"/>
                <a:cs typeface="Calisto MT"/>
              </a:rPr>
              <a:t>Describe the components of a </a:t>
            </a:r>
            <a:r>
              <a:rPr lang="en-US" sz="2800" dirty="0" err="1" smtClean="0">
                <a:latin typeface="Calisto MT"/>
                <a:cs typeface="Calisto MT"/>
              </a:rPr>
              <a:t>prehabilitation</a:t>
            </a:r>
            <a:r>
              <a:rPr lang="en-US" sz="2800" dirty="0" smtClean="0">
                <a:latin typeface="Calisto MT"/>
                <a:cs typeface="Calisto MT"/>
              </a:rPr>
              <a:t> program and how they can optimize post-procedural outcomes and prevent re-hospitalization.</a:t>
            </a:r>
            <a:endParaRPr lang="en-US" sz="2800" dirty="0">
              <a:latin typeface="Calisto MT"/>
              <a:cs typeface="Calisto MT"/>
            </a:endParaRPr>
          </a:p>
        </p:txBody>
      </p:sp>
    </p:spTree>
    <p:extLst>
      <p:ext uri="{BB962C8B-B14F-4D97-AF65-F5344CB8AC3E}">
        <p14:creationId xmlns:p14="http://schemas.microsoft.com/office/powerpoint/2010/main" val="388385279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smtClean="0">
                <a:latin typeface="Calisto MT"/>
                <a:cs typeface="Calisto MT"/>
              </a:rPr>
              <a:t>Colorectal Cancer</a:t>
            </a:r>
            <a:endParaRPr lang="en-US" sz="4800" dirty="0">
              <a:latin typeface="Calisto MT"/>
              <a:cs typeface="Calisto MT"/>
            </a:endParaRPr>
          </a:p>
        </p:txBody>
      </p:sp>
      <p:sp>
        <p:nvSpPr>
          <p:cNvPr id="3" name="Content Placeholder 2"/>
          <p:cNvSpPr>
            <a:spLocks noGrp="1"/>
          </p:cNvSpPr>
          <p:nvPr>
            <p:ph idx="1"/>
          </p:nvPr>
        </p:nvSpPr>
        <p:spPr/>
        <p:txBody>
          <a:bodyPr/>
          <a:lstStyle/>
          <a:p>
            <a:r>
              <a:rPr lang="en-US" sz="2800" dirty="0" smtClean="0">
                <a:latin typeface="Calisto MT"/>
                <a:cs typeface="Calisto MT"/>
              </a:rPr>
              <a:t>Chen et al. sought to determine if a 4 week </a:t>
            </a:r>
            <a:r>
              <a:rPr lang="en-US" sz="2800" dirty="0" err="1" smtClean="0">
                <a:latin typeface="Calisto MT"/>
                <a:cs typeface="Calisto MT"/>
              </a:rPr>
              <a:t>prehabilitation</a:t>
            </a:r>
            <a:r>
              <a:rPr lang="en-US" sz="2800" dirty="0" smtClean="0">
                <a:latin typeface="Calisto MT"/>
                <a:cs typeface="Calisto MT"/>
              </a:rPr>
              <a:t> program was effective in improving functional walking capacity and physical activity levels in patients awaiting elective surgeries for colorectal cancer</a:t>
            </a:r>
          </a:p>
          <a:p>
            <a:pPr lvl="1"/>
            <a:r>
              <a:rPr lang="en-US" sz="2400" dirty="0">
                <a:latin typeface="Calisto MT"/>
                <a:cs typeface="Calisto MT"/>
              </a:rPr>
              <a:t>Intervention group exhibited significant improvements in 6MWT </a:t>
            </a:r>
          </a:p>
          <a:p>
            <a:pPr lvl="1"/>
            <a:r>
              <a:rPr lang="en-US" sz="2400" dirty="0">
                <a:latin typeface="Calisto MT"/>
                <a:cs typeface="Calisto MT"/>
              </a:rPr>
              <a:t>Significantly more patients in intervention group met current physical activity guidelines </a:t>
            </a:r>
            <a:r>
              <a:rPr lang="en-US" sz="2400" dirty="0" err="1">
                <a:latin typeface="Calisto MT"/>
                <a:cs typeface="Calisto MT"/>
              </a:rPr>
              <a:t>vs</a:t>
            </a:r>
            <a:r>
              <a:rPr lang="en-US" sz="2400" dirty="0">
                <a:latin typeface="Calisto MT"/>
                <a:cs typeface="Calisto MT"/>
              </a:rPr>
              <a:t> control</a:t>
            </a:r>
          </a:p>
          <a:p>
            <a:pPr lvl="1"/>
            <a:endParaRPr lang="en-US" sz="2600" dirty="0" smtClean="0">
              <a:latin typeface="Calisto MT"/>
              <a:cs typeface="Calisto MT"/>
            </a:endParaRPr>
          </a:p>
          <a:p>
            <a:pPr lvl="1"/>
            <a:endParaRPr lang="en-US" dirty="0" smtClean="0"/>
          </a:p>
          <a:p>
            <a:pPr lvl="1"/>
            <a:endParaRPr lang="en-US" dirty="0"/>
          </a:p>
        </p:txBody>
      </p:sp>
    </p:spTree>
    <p:extLst>
      <p:ext uri="{BB962C8B-B14F-4D97-AF65-F5344CB8AC3E}">
        <p14:creationId xmlns:p14="http://schemas.microsoft.com/office/powerpoint/2010/main" val="301987776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smtClean="0">
                <a:latin typeface="Calisto MT"/>
                <a:cs typeface="Calisto MT"/>
              </a:rPr>
              <a:t>Colorectal Cancer	</a:t>
            </a:r>
            <a:endParaRPr lang="en-US" sz="4800" dirty="0">
              <a:latin typeface="Calisto MT"/>
              <a:cs typeface="Calisto MT"/>
            </a:endParaRPr>
          </a:p>
        </p:txBody>
      </p:sp>
      <p:sp>
        <p:nvSpPr>
          <p:cNvPr id="3" name="Content Placeholder 2"/>
          <p:cNvSpPr>
            <a:spLocks noGrp="1"/>
          </p:cNvSpPr>
          <p:nvPr>
            <p:ph idx="1"/>
          </p:nvPr>
        </p:nvSpPr>
        <p:spPr/>
        <p:txBody>
          <a:bodyPr/>
          <a:lstStyle/>
          <a:p>
            <a:r>
              <a:rPr lang="en-US" sz="2800" dirty="0" smtClean="0">
                <a:latin typeface="Calisto MT"/>
                <a:cs typeface="Calisto MT"/>
              </a:rPr>
              <a:t>Significant limitations to study; no evidence that </a:t>
            </a:r>
            <a:r>
              <a:rPr lang="en-US" sz="2800" dirty="0" err="1" smtClean="0">
                <a:latin typeface="Calisto MT"/>
                <a:cs typeface="Calisto MT"/>
              </a:rPr>
              <a:t>prehabilitation</a:t>
            </a:r>
            <a:r>
              <a:rPr lang="en-US" sz="2800" dirty="0" smtClean="0">
                <a:latin typeface="Calisto MT"/>
                <a:cs typeface="Calisto MT"/>
              </a:rPr>
              <a:t> improved post-operative outcomes</a:t>
            </a:r>
          </a:p>
          <a:p>
            <a:r>
              <a:rPr lang="en-US" sz="2800" dirty="0" smtClean="0">
                <a:latin typeface="Calisto MT"/>
                <a:cs typeface="Calisto MT"/>
              </a:rPr>
              <a:t>Several study protocols submitted in 2018-2019 to determine if </a:t>
            </a:r>
            <a:r>
              <a:rPr lang="en-US" sz="2800" dirty="0" err="1" smtClean="0">
                <a:latin typeface="Calisto MT"/>
                <a:cs typeface="Calisto MT"/>
              </a:rPr>
              <a:t>prehab</a:t>
            </a:r>
            <a:r>
              <a:rPr lang="en-US" sz="2800" dirty="0" smtClean="0">
                <a:latin typeface="Calisto MT"/>
                <a:cs typeface="Calisto MT"/>
              </a:rPr>
              <a:t> will reduce PPCs and improve functional outcomes for patients with colorectal cancer </a:t>
            </a:r>
            <a:r>
              <a:rPr lang="en-US" sz="1400" dirty="0" smtClean="0">
                <a:latin typeface="Calisto MT"/>
                <a:cs typeface="Calisto MT"/>
              </a:rPr>
              <a:t>(Van </a:t>
            </a:r>
            <a:r>
              <a:rPr lang="en-US" sz="1400" dirty="0" err="1" smtClean="0">
                <a:latin typeface="Calisto MT"/>
                <a:cs typeface="Calisto MT"/>
              </a:rPr>
              <a:t>Rooijen</a:t>
            </a:r>
            <a:r>
              <a:rPr lang="en-US" sz="1400" dirty="0" smtClean="0">
                <a:latin typeface="Calisto MT"/>
                <a:cs typeface="Calisto MT"/>
              </a:rPr>
              <a:t> et al., </a:t>
            </a:r>
            <a:r>
              <a:rPr lang="en-US" sz="1400" dirty="0" err="1" smtClean="0">
                <a:latin typeface="Calisto MT"/>
                <a:cs typeface="Calisto MT"/>
              </a:rPr>
              <a:t>Berkel</a:t>
            </a:r>
            <a:r>
              <a:rPr lang="en-US" sz="1400" dirty="0" smtClean="0">
                <a:latin typeface="Calisto MT"/>
                <a:cs typeface="Calisto MT"/>
              </a:rPr>
              <a:t> et al., </a:t>
            </a:r>
            <a:r>
              <a:rPr lang="en-US" sz="1400" dirty="0" err="1" smtClean="0">
                <a:latin typeface="Calisto MT"/>
                <a:cs typeface="Calisto MT"/>
              </a:rPr>
              <a:t>Molenaar</a:t>
            </a:r>
            <a:r>
              <a:rPr lang="en-US" sz="1400" dirty="0" smtClean="0">
                <a:latin typeface="Calisto MT"/>
                <a:cs typeface="Calisto MT"/>
              </a:rPr>
              <a:t> et al.)</a:t>
            </a:r>
            <a:endParaRPr lang="en-US" sz="1400" dirty="0">
              <a:latin typeface="Calisto MT"/>
              <a:cs typeface="Calisto MT"/>
            </a:endParaRPr>
          </a:p>
        </p:txBody>
      </p:sp>
    </p:spTree>
    <p:extLst>
      <p:ext uri="{BB962C8B-B14F-4D97-AF65-F5344CB8AC3E}">
        <p14:creationId xmlns:p14="http://schemas.microsoft.com/office/powerpoint/2010/main" val="202461673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smtClean="0">
                <a:latin typeface="Calisto MT"/>
                <a:cs typeface="Calisto MT"/>
              </a:rPr>
              <a:t>Abdominal Surgery</a:t>
            </a:r>
            <a:endParaRPr lang="en-US" sz="4800" dirty="0">
              <a:latin typeface="Calisto MT"/>
              <a:cs typeface="Calisto MT"/>
            </a:endParaRPr>
          </a:p>
        </p:txBody>
      </p:sp>
      <p:sp>
        <p:nvSpPr>
          <p:cNvPr id="5" name="Content Placeholder 4"/>
          <p:cNvSpPr>
            <a:spLocks noGrp="1"/>
          </p:cNvSpPr>
          <p:nvPr>
            <p:ph sz="half" idx="1"/>
          </p:nvPr>
        </p:nvSpPr>
        <p:spPr>
          <a:xfrm>
            <a:off x="457200" y="1600200"/>
            <a:ext cx="4561385" cy="4383741"/>
          </a:xfrm>
        </p:spPr>
        <p:txBody>
          <a:bodyPr/>
          <a:lstStyle/>
          <a:p>
            <a:pPr lvl="1"/>
            <a:r>
              <a:rPr lang="en-US" sz="2400" dirty="0" smtClean="0">
                <a:latin typeface="Calisto MT"/>
                <a:cs typeface="Calisto MT"/>
              </a:rPr>
              <a:t>Boden et al. studied the efficacy of a single preoperative physiotherapy session to reduce post-operative pulmonary complications (PPCs) after upper abdominal surgery</a:t>
            </a:r>
          </a:p>
          <a:p>
            <a:pPr lvl="2"/>
            <a:r>
              <a:rPr lang="en-US" sz="2000" dirty="0">
                <a:latin typeface="Calisto MT"/>
                <a:cs typeface="Calisto MT"/>
              </a:rPr>
              <a:t>215 participants in control group received an information booklet</a:t>
            </a:r>
          </a:p>
          <a:p>
            <a:pPr lvl="2"/>
            <a:r>
              <a:rPr lang="en-US" sz="2000" dirty="0">
                <a:latin typeface="Calisto MT"/>
                <a:cs typeface="Calisto MT"/>
              </a:rPr>
              <a:t>218 in intervention group received information booklet and an additional 30 min physiotherapy session with emphasis on education on PPCs, early mobility, and breathing exercises</a:t>
            </a:r>
          </a:p>
          <a:p>
            <a:pPr marL="228600" lvl="1" indent="0">
              <a:buNone/>
            </a:pPr>
            <a:r>
              <a:rPr lang="en-US" sz="2800" dirty="0" smtClean="0">
                <a:latin typeface="Calisto MT"/>
                <a:cs typeface="Calisto MT"/>
              </a:rPr>
              <a:t>	</a:t>
            </a:r>
            <a:endParaRPr lang="en-US" sz="2800" dirty="0">
              <a:latin typeface="Calisto MT"/>
              <a:cs typeface="Calisto MT"/>
            </a:endParaRPr>
          </a:p>
        </p:txBody>
      </p:sp>
      <p:pic>
        <p:nvPicPr>
          <p:cNvPr id="4" name="Content Placeholder 3" descr="dos equis.jpg"/>
          <p:cNvPicPr>
            <a:picLocks noGrp="1" noChangeAspect="1"/>
          </p:cNvPicPr>
          <p:nvPr>
            <p:ph sz="half" idx="2"/>
          </p:nvPr>
        </p:nvPicPr>
        <p:blipFill>
          <a:blip r:embed="rId3" cstate="email">
            <a:extLst>
              <a:ext uri="{28A0092B-C50C-407E-A947-70E740481C1C}">
                <a14:useLocalDpi xmlns:a14="http://schemas.microsoft.com/office/drawing/2010/main" val="0"/>
              </a:ext>
            </a:extLst>
          </a:blip>
          <a:srcRect l="-1414" r="-1414"/>
          <a:stretch>
            <a:fillRect/>
          </a:stretch>
        </p:blipFill>
        <p:spPr>
          <a:xfrm>
            <a:off x="5278438" y="1820863"/>
            <a:ext cx="3408362" cy="4162425"/>
          </a:xfrm>
        </p:spPr>
      </p:pic>
    </p:spTree>
    <p:extLst>
      <p:ext uri="{BB962C8B-B14F-4D97-AF65-F5344CB8AC3E}">
        <p14:creationId xmlns:p14="http://schemas.microsoft.com/office/powerpoint/2010/main" val="96447106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smtClean="0">
                <a:latin typeface="Calisto MT"/>
                <a:cs typeface="Calisto MT"/>
              </a:rPr>
              <a:t>Abdominal Surgery</a:t>
            </a:r>
            <a:endParaRPr lang="en-US" sz="4800" dirty="0">
              <a:latin typeface="Calisto MT"/>
              <a:cs typeface="Calisto MT"/>
            </a:endParaRPr>
          </a:p>
        </p:txBody>
      </p:sp>
      <p:sp>
        <p:nvSpPr>
          <p:cNvPr id="3" name="Content Placeholder 2"/>
          <p:cNvSpPr>
            <a:spLocks noGrp="1"/>
          </p:cNvSpPr>
          <p:nvPr>
            <p:ph idx="1"/>
          </p:nvPr>
        </p:nvSpPr>
        <p:spPr/>
        <p:txBody>
          <a:bodyPr>
            <a:noAutofit/>
          </a:bodyPr>
          <a:lstStyle/>
          <a:p>
            <a:r>
              <a:rPr lang="en-US" sz="2400" dirty="0" smtClean="0">
                <a:latin typeface="Calisto MT"/>
                <a:cs typeface="Calisto MT"/>
              </a:rPr>
              <a:t>PPC diagnostic tool (+ if 4 or more present)</a:t>
            </a:r>
          </a:p>
          <a:p>
            <a:pPr lvl="1"/>
            <a:r>
              <a:rPr lang="en-US" sz="2000" dirty="0" smtClean="0">
                <a:latin typeface="Calisto MT"/>
                <a:cs typeface="Calisto MT"/>
              </a:rPr>
              <a:t>New abnormal breath sounds</a:t>
            </a:r>
          </a:p>
          <a:p>
            <a:pPr lvl="1"/>
            <a:r>
              <a:rPr lang="en-US" sz="2000" dirty="0" smtClean="0">
                <a:latin typeface="Calisto MT"/>
                <a:cs typeface="Calisto MT"/>
              </a:rPr>
              <a:t>Production of new yellow or green sputum</a:t>
            </a:r>
          </a:p>
          <a:p>
            <a:pPr lvl="1"/>
            <a:r>
              <a:rPr lang="en-US" sz="2000" dirty="0" smtClean="0">
                <a:latin typeface="Calisto MT"/>
                <a:cs typeface="Calisto MT"/>
              </a:rPr>
              <a:t>Pulse ox &lt;90% on RA after one consecutive post-op day</a:t>
            </a:r>
          </a:p>
          <a:p>
            <a:pPr lvl="1"/>
            <a:r>
              <a:rPr lang="en-US" sz="2000" dirty="0" smtClean="0">
                <a:latin typeface="Calisto MT"/>
                <a:cs typeface="Calisto MT"/>
              </a:rPr>
              <a:t>Max oral temp &gt;38</a:t>
            </a:r>
            <a:r>
              <a:rPr lang="en-US" sz="2000" baseline="30000" dirty="0" smtClean="0">
                <a:latin typeface="Calisto MT"/>
                <a:cs typeface="Calisto MT"/>
              </a:rPr>
              <a:t>o</a:t>
            </a:r>
            <a:r>
              <a:rPr lang="en-US" sz="2000" dirty="0" smtClean="0">
                <a:latin typeface="Calisto MT"/>
                <a:cs typeface="Calisto MT"/>
              </a:rPr>
              <a:t>C on more than one consecutive post-op day</a:t>
            </a:r>
          </a:p>
          <a:p>
            <a:pPr lvl="1"/>
            <a:r>
              <a:rPr lang="en-US" sz="2000" dirty="0">
                <a:latin typeface="Calisto MT"/>
                <a:cs typeface="Calisto MT"/>
              </a:rPr>
              <a:t>CXR report of collapse or consolidation</a:t>
            </a:r>
          </a:p>
          <a:p>
            <a:pPr lvl="1"/>
            <a:r>
              <a:rPr lang="en-US" sz="2000" dirty="0">
                <a:latin typeface="Calisto MT"/>
                <a:cs typeface="Calisto MT"/>
              </a:rPr>
              <a:t>Unexplained white cell count greater than 11x10</a:t>
            </a:r>
            <a:r>
              <a:rPr lang="en-US" sz="2000" baseline="30000" dirty="0">
                <a:latin typeface="Calisto MT"/>
                <a:cs typeface="Calisto MT"/>
              </a:rPr>
              <a:t>9</a:t>
            </a:r>
            <a:r>
              <a:rPr lang="en-US" sz="2000" dirty="0">
                <a:latin typeface="Calisto MT"/>
                <a:cs typeface="Calisto MT"/>
              </a:rPr>
              <a:t>L</a:t>
            </a:r>
          </a:p>
          <a:p>
            <a:pPr lvl="1"/>
            <a:r>
              <a:rPr lang="en-US" sz="2000" dirty="0">
                <a:latin typeface="Calisto MT"/>
                <a:cs typeface="Calisto MT"/>
              </a:rPr>
              <a:t>Presence of infection on sputum culture report</a:t>
            </a:r>
          </a:p>
          <a:p>
            <a:pPr lvl="1"/>
            <a:r>
              <a:rPr lang="en-US" sz="2000" dirty="0">
                <a:latin typeface="Calisto MT"/>
                <a:cs typeface="Calisto MT"/>
              </a:rPr>
              <a:t>Physician’s diagnosis of PNA, lower or upper respiratory tract infection, undefined chest infection or prescription of an antibiotic for a respiratory infection</a:t>
            </a:r>
          </a:p>
          <a:p>
            <a:pPr lvl="1"/>
            <a:endParaRPr lang="en-US" sz="2400" dirty="0" smtClean="0">
              <a:latin typeface="Calisto MT"/>
              <a:cs typeface="Calisto MT"/>
            </a:endParaRPr>
          </a:p>
          <a:p>
            <a:pPr lvl="1"/>
            <a:endParaRPr lang="en-US" sz="2400" dirty="0">
              <a:latin typeface="Calisto MT"/>
              <a:cs typeface="Calisto MT"/>
            </a:endParaRPr>
          </a:p>
        </p:txBody>
      </p:sp>
    </p:spTree>
    <p:extLst>
      <p:ext uri="{BB962C8B-B14F-4D97-AF65-F5344CB8AC3E}">
        <p14:creationId xmlns:p14="http://schemas.microsoft.com/office/powerpoint/2010/main" val="186068298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smtClean="0">
                <a:latin typeface="Calisto MT"/>
                <a:cs typeface="Calisto MT"/>
              </a:rPr>
              <a:t>Abdominal surgery		</a:t>
            </a:r>
            <a:endParaRPr lang="en-US" sz="4800" dirty="0">
              <a:latin typeface="Calisto MT"/>
              <a:cs typeface="Calisto MT"/>
            </a:endParaRPr>
          </a:p>
        </p:txBody>
      </p:sp>
      <p:sp>
        <p:nvSpPr>
          <p:cNvPr id="3" name="Content Placeholder 2"/>
          <p:cNvSpPr>
            <a:spLocks noGrp="1"/>
          </p:cNvSpPr>
          <p:nvPr>
            <p:ph sz="half" idx="1"/>
          </p:nvPr>
        </p:nvSpPr>
        <p:spPr/>
        <p:txBody>
          <a:bodyPr/>
          <a:lstStyle/>
          <a:p>
            <a:r>
              <a:rPr lang="en-US" sz="2800" dirty="0" smtClean="0">
                <a:latin typeface="Calisto MT"/>
                <a:cs typeface="Calisto MT"/>
              </a:rPr>
              <a:t>Results</a:t>
            </a:r>
          </a:p>
          <a:p>
            <a:pPr lvl="1"/>
            <a:r>
              <a:rPr lang="en-US" sz="2400" dirty="0" smtClean="0">
                <a:latin typeface="Calisto MT"/>
                <a:cs typeface="Calisto MT"/>
              </a:rPr>
              <a:t>PPCs in intervention group were less than ½ of the control group (12% </a:t>
            </a:r>
            <a:r>
              <a:rPr lang="en-US" sz="2400" dirty="0" err="1" smtClean="0">
                <a:latin typeface="Calisto MT"/>
                <a:cs typeface="Calisto MT"/>
              </a:rPr>
              <a:t>vs</a:t>
            </a:r>
            <a:r>
              <a:rPr lang="en-US" sz="2400" dirty="0" smtClean="0">
                <a:latin typeface="Calisto MT"/>
                <a:cs typeface="Calisto MT"/>
              </a:rPr>
              <a:t> 27%)</a:t>
            </a:r>
          </a:p>
          <a:p>
            <a:pPr lvl="1"/>
            <a:r>
              <a:rPr lang="en-US" sz="2400" dirty="0" smtClean="0">
                <a:latin typeface="Calisto MT"/>
                <a:cs typeface="Calisto MT"/>
              </a:rPr>
              <a:t>No difference in hospital length of stay, readiness for D/C, or hospital readmissions at 6 weeks</a:t>
            </a:r>
            <a:endParaRPr lang="en-US" sz="2400" dirty="0">
              <a:latin typeface="Calisto MT"/>
              <a:cs typeface="Calisto MT"/>
            </a:endParaRPr>
          </a:p>
        </p:txBody>
      </p:sp>
      <p:pic>
        <p:nvPicPr>
          <p:cNvPr id="5" name="Content Placeholder 4" descr="core.jpg"/>
          <p:cNvPicPr>
            <a:picLocks noGrp="1" noChangeAspect="1"/>
          </p:cNvPicPr>
          <p:nvPr>
            <p:ph sz="half" idx="2"/>
          </p:nvPr>
        </p:nvPicPr>
        <p:blipFill>
          <a:blip r:embed="rId3">
            <a:extLst>
              <a:ext uri="{28A0092B-C50C-407E-A947-70E740481C1C}">
                <a14:useLocalDpi xmlns:a14="http://schemas.microsoft.com/office/drawing/2010/main" val="0"/>
              </a:ext>
            </a:extLst>
          </a:blip>
          <a:srcRect t="2934" b="2934"/>
          <a:stretch>
            <a:fillRect/>
          </a:stretch>
        </p:blipFill>
        <p:spPr/>
      </p:pic>
    </p:spTree>
    <p:extLst>
      <p:ext uri="{BB962C8B-B14F-4D97-AF65-F5344CB8AC3E}">
        <p14:creationId xmlns:p14="http://schemas.microsoft.com/office/powerpoint/2010/main" val="116354051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smtClean="0">
                <a:latin typeface="Calisto MT"/>
                <a:cs typeface="Calisto MT"/>
              </a:rPr>
              <a:t>Orthopedics</a:t>
            </a:r>
            <a:endParaRPr lang="en-US" sz="4800" dirty="0">
              <a:latin typeface="Calisto MT"/>
              <a:cs typeface="Calisto MT"/>
            </a:endParaRPr>
          </a:p>
        </p:txBody>
      </p:sp>
      <p:sp>
        <p:nvSpPr>
          <p:cNvPr id="3" name="Content Placeholder 2"/>
          <p:cNvSpPr>
            <a:spLocks noGrp="1"/>
          </p:cNvSpPr>
          <p:nvPr>
            <p:ph sz="half" idx="1"/>
          </p:nvPr>
        </p:nvSpPr>
        <p:spPr/>
        <p:txBody>
          <a:bodyPr/>
          <a:lstStyle/>
          <a:p>
            <a:r>
              <a:rPr lang="en-US" sz="2800" dirty="0" smtClean="0">
                <a:latin typeface="Calisto MT"/>
                <a:cs typeface="Calisto MT"/>
              </a:rPr>
              <a:t>Evidence for </a:t>
            </a:r>
            <a:r>
              <a:rPr lang="en-US" sz="2800" dirty="0" err="1" smtClean="0">
                <a:latin typeface="Calisto MT"/>
                <a:cs typeface="Calisto MT"/>
              </a:rPr>
              <a:t>prehabilitation</a:t>
            </a:r>
            <a:r>
              <a:rPr lang="en-US" sz="2800" dirty="0" smtClean="0">
                <a:latin typeface="Calisto MT"/>
                <a:cs typeface="Calisto MT"/>
              </a:rPr>
              <a:t> is strongest for ACL rupture</a:t>
            </a:r>
          </a:p>
          <a:p>
            <a:pPr lvl="1"/>
            <a:r>
              <a:rPr lang="en-US" sz="2400" dirty="0" smtClean="0">
                <a:latin typeface="Calisto MT"/>
                <a:cs typeface="Calisto MT"/>
              </a:rPr>
              <a:t>Clinical practice guidelines developed with a focus on deficits in knee extension and quadriceps strength prior to surgery. </a:t>
            </a:r>
          </a:p>
        </p:txBody>
      </p:sp>
      <p:pic>
        <p:nvPicPr>
          <p:cNvPr id="5" name="Content Placeholder 4" descr="alicia keys.jpg"/>
          <p:cNvPicPr>
            <a:picLocks noGrp="1" noChangeAspect="1"/>
          </p:cNvPicPr>
          <p:nvPr>
            <p:ph sz="half" idx="2"/>
          </p:nvPr>
        </p:nvPicPr>
        <p:blipFill>
          <a:blip r:embed="rId3">
            <a:extLst>
              <a:ext uri="{28A0092B-C50C-407E-A947-70E740481C1C}">
                <a14:useLocalDpi xmlns:a14="http://schemas.microsoft.com/office/drawing/2010/main" val="0"/>
              </a:ext>
            </a:extLst>
          </a:blip>
          <a:srcRect l="3708" r="3708"/>
          <a:stretch>
            <a:fillRect/>
          </a:stretch>
        </p:blipFill>
        <p:spPr/>
      </p:pic>
    </p:spTree>
    <p:extLst>
      <p:ext uri="{BB962C8B-B14F-4D97-AF65-F5344CB8AC3E}">
        <p14:creationId xmlns:p14="http://schemas.microsoft.com/office/powerpoint/2010/main" val="74475754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a:latin typeface="Calisto MT"/>
                <a:cs typeface="Calisto MT"/>
              </a:rPr>
              <a:t>Orthopedics</a:t>
            </a:r>
            <a:endParaRPr lang="en-US" sz="4800" dirty="0"/>
          </a:p>
        </p:txBody>
      </p:sp>
      <p:sp>
        <p:nvSpPr>
          <p:cNvPr id="3" name="Content Placeholder 2"/>
          <p:cNvSpPr>
            <a:spLocks noGrp="1"/>
          </p:cNvSpPr>
          <p:nvPr>
            <p:ph sz="half" idx="1"/>
          </p:nvPr>
        </p:nvSpPr>
        <p:spPr/>
        <p:txBody>
          <a:bodyPr/>
          <a:lstStyle/>
          <a:p>
            <a:r>
              <a:rPr lang="en-US" sz="2800" dirty="0" err="1">
                <a:latin typeface="Calisto MT"/>
                <a:cs typeface="Calisto MT"/>
              </a:rPr>
              <a:t>Cabilan</a:t>
            </a:r>
            <a:r>
              <a:rPr lang="en-US" sz="2800" dirty="0">
                <a:latin typeface="Calisto MT"/>
                <a:cs typeface="Calisto MT"/>
              </a:rPr>
              <a:t> et al.</a:t>
            </a:r>
          </a:p>
          <a:p>
            <a:pPr lvl="1"/>
            <a:r>
              <a:rPr lang="en-US" sz="2400" dirty="0">
                <a:latin typeface="Calisto MT"/>
                <a:cs typeface="Calisto MT"/>
              </a:rPr>
              <a:t>13 RCTs examined </a:t>
            </a:r>
            <a:r>
              <a:rPr lang="en-US" sz="2400" dirty="0" err="1">
                <a:latin typeface="Calisto MT"/>
                <a:cs typeface="Calisto MT"/>
              </a:rPr>
              <a:t>prehabilitation</a:t>
            </a:r>
            <a:r>
              <a:rPr lang="en-US" sz="2400" dirty="0">
                <a:latin typeface="Calisto MT"/>
                <a:cs typeface="Calisto MT"/>
              </a:rPr>
              <a:t> ranging from 3-8 weeks</a:t>
            </a:r>
          </a:p>
          <a:p>
            <a:pPr lvl="2"/>
            <a:r>
              <a:rPr lang="en-US" sz="2000" dirty="0">
                <a:latin typeface="Calisto MT"/>
                <a:cs typeface="Calisto MT"/>
              </a:rPr>
              <a:t>Focus on PT supervised exercise in patients undergoing THA/TKA</a:t>
            </a:r>
          </a:p>
          <a:p>
            <a:pPr lvl="2"/>
            <a:r>
              <a:rPr lang="en-US" sz="2000" dirty="0">
                <a:latin typeface="Calisto MT"/>
                <a:cs typeface="Calisto MT"/>
              </a:rPr>
              <a:t>No significant benefit from </a:t>
            </a:r>
            <a:r>
              <a:rPr lang="en-US" sz="2000" dirty="0" err="1">
                <a:latin typeface="Calisto MT"/>
                <a:cs typeface="Calisto MT"/>
              </a:rPr>
              <a:t>prehabilitation</a:t>
            </a:r>
            <a:r>
              <a:rPr lang="en-US" sz="2000" dirty="0">
                <a:latin typeface="Calisto MT"/>
                <a:cs typeface="Calisto MT"/>
              </a:rPr>
              <a:t> for patient reported functional status, quality of life, and pain</a:t>
            </a:r>
          </a:p>
          <a:p>
            <a:endParaRPr lang="en-US" dirty="0"/>
          </a:p>
        </p:txBody>
      </p:sp>
      <p:pic>
        <p:nvPicPr>
          <p:cNvPr id="5" name="Content Placeholder 4" descr="hip replacement.jpg"/>
          <p:cNvPicPr>
            <a:picLocks noGrp="1" noChangeAspect="1"/>
          </p:cNvPicPr>
          <p:nvPr>
            <p:ph sz="half" idx="2"/>
          </p:nvPr>
        </p:nvPicPr>
        <p:blipFill>
          <a:blip r:embed="rId3" cstate="email">
            <a:extLst>
              <a:ext uri="{28A0092B-C50C-407E-A947-70E740481C1C}">
                <a14:useLocalDpi xmlns:a14="http://schemas.microsoft.com/office/drawing/2010/main" val="0"/>
              </a:ext>
            </a:extLst>
          </a:blip>
          <a:srcRect t="1550" b="1550"/>
          <a:stretch>
            <a:fillRect/>
          </a:stretch>
        </p:blipFill>
        <p:spPr/>
      </p:pic>
    </p:spTree>
    <p:extLst>
      <p:ext uri="{BB962C8B-B14F-4D97-AF65-F5344CB8AC3E}">
        <p14:creationId xmlns:p14="http://schemas.microsoft.com/office/powerpoint/2010/main" val="203397135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smtClean="0">
                <a:latin typeface="Calisto MT"/>
                <a:cs typeface="Calisto MT"/>
              </a:rPr>
              <a:t>Cardiac Surgery</a:t>
            </a:r>
            <a:endParaRPr lang="en-US" sz="4800" dirty="0">
              <a:latin typeface="Calisto MT"/>
              <a:cs typeface="Calisto MT"/>
            </a:endParaRPr>
          </a:p>
        </p:txBody>
      </p:sp>
      <p:sp>
        <p:nvSpPr>
          <p:cNvPr id="3" name="Content Placeholder 2"/>
          <p:cNvSpPr>
            <a:spLocks noGrp="1"/>
          </p:cNvSpPr>
          <p:nvPr>
            <p:ph sz="half" idx="1"/>
          </p:nvPr>
        </p:nvSpPr>
        <p:spPr>
          <a:xfrm>
            <a:off x="656107" y="1217712"/>
            <a:ext cx="3875741" cy="4383741"/>
          </a:xfrm>
        </p:spPr>
        <p:txBody>
          <a:bodyPr/>
          <a:lstStyle/>
          <a:p>
            <a:r>
              <a:rPr lang="en-US" sz="2000" dirty="0" smtClean="0">
                <a:latin typeface="Calisto MT"/>
                <a:cs typeface="Calisto MT"/>
              </a:rPr>
              <a:t>Cardiovascular disease and frailty have a bidirectional relationship, with each aggravating the risk for the other</a:t>
            </a:r>
          </a:p>
          <a:p>
            <a:r>
              <a:rPr lang="en-US" sz="2000" dirty="0" smtClean="0">
                <a:latin typeface="Calisto MT"/>
                <a:cs typeface="Calisto MT"/>
              </a:rPr>
              <a:t>Frailty measures able to predict mortality at 6 months or longer postoperatively, regardless of how invasive the procedure was</a:t>
            </a:r>
          </a:p>
          <a:p>
            <a:r>
              <a:rPr lang="en-US" sz="2000" dirty="0">
                <a:latin typeface="Calisto MT"/>
                <a:cs typeface="Calisto MT"/>
              </a:rPr>
              <a:t>Median cost of frail CABG and heart valve surgery patients higher</a:t>
            </a:r>
          </a:p>
          <a:p>
            <a:pPr lvl="1"/>
            <a:r>
              <a:rPr lang="en-US" sz="1800" dirty="0">
                <a:latin typeface="Calisto MT"/>
                <a:cs typeface="Calisto MT"/>
              </a:rPr>
              <a:t>Canadian study, Goldfarb et al. 2017</a:t>
            </a:r>
          </a:p>
          <a:p>
            <a:pPr lvl="2"/>
            <a:r>
              <a:rPr lang="en-US" sz="1600" dirty="0">
                <a:latin typeface="Calisto MT"/>
                <a:cs typeface="Calisto MT"/>
              </a:rPr>
              <a:t>Median cost of frail patients $32,742</a:t>
            </a:r>
          </a:p>
          <a:p>
            <a:pPr lvl="2"/>
            <a:r>
              <a:rPr lang="en-US" sz="1600" dirty="0">
                <a:latin typeface="Calisto MT"/>
                <a:cs typeface="Calisto MT"/>
              </a:rPr>
              <a:t>Median cost of non-frail patients $23,370</a:t>
            </a:r>
          </a:p>
          <a:p>
            <a:endParaRPr lang="en-US" sz="2000" dirty="0" smtClean="0">
              <a:latin typeface="Calisto MT"/>
              <a:cs typeface="Calisto MT"/>
            </a:endParaRPr>
          </a:p>
          <a:p>
            <a:pPr lvl="2"/>
            <a:endParaRPr lang="en-US" sz="2400" dirty="0">
              <a:latin typeface="Calisto MT"/>
              <a:cs typeface="Calisto MT"/>
            </a:endParaRPr>
          </a:p>
        </p:txBody>
      </p:sp>
      <p:pic>
        <p:nvPicPr>
          <p:cNvPr id="5" name="Content Placeholder 4" descr="gait belt dip.jpg"/>
          <p:cNvPicPr>
            <a:picLocks noGrp="1" noChangeAspect="1"/>
          </p:cNvPicPr>
          <p:nvPr>
            <p:ph sz="half" idx="2"/>
          </p:nvPr>
        </p:nvPicPr>
        <p:blipFill>
          <a:blip r:embed="rId3">
            <a:extLst>
              <a:ext uri="{28A0092B-C50C-407E-A947-70E740481C1C}">
                <a14:useLocalDpi xmlns:a14="http://schemas.microsoft.com/office/drawing/2010/main" val="0"/>
              </a:ext>
            </a:extLst>
          </a:blip>
          <a:srcRect l="-6678" r="-6678"/>
          <a:stretch>
            <a:fillRect/>
          </a:stretch>
        </p:blipFill>
        <p:spPr/>
      </p:pic>
    </p:spTree>
    <p:extLst>
      <p:ext uri="{BB962C8B-B14F-4D97-AF65-F5344CB8AC3E}">
        <p14:creationId xmlns:p14="http://schemas.microsoft.com/office/powerpoint/2010/main" val="202549659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smtClean="0">
                <a:latin typeface="Calisto MT"/>
                <a:cs typeface="Calisto MT"/>
              </a:rPr>
              <a:t>Cardiac Surgery</a:t>
            </a:r>
            <a:endParaRPr lang="en-US" sz="4800" dirty="0">
              <a:latin typeface="Calisto MT"/>
              <a:cs typeface="Calisto MT"/>
            </a:endParaRPr>
          </a:p>
        </p:txBody>
      </p:sp>
      <p:sp>
        <p:nvSpPr>
          <p:cNvPr id="3" name="Content Placeholder 2"/>
          <p:cNvSpPr>
            <a:spLocks noGrp="1"/>
          </p:cNvSpPr>
          <p:nvPr>
            <p:ph idx="1"/>
          </p:nvPr>
        </p:nvSpPr>
        <p:spPr/>
        <p:txBody>
          <a:bodyPr/>
          <a:lstStyle/>
          <a:p>
            <a:r>
              <a:rPr lang="en-US" sz="2800" dirty="0" smtClean="0">
                <a:latin typeface="Calisto MT"/>
                <a:cs typeface="Calisto MT"/>
              </a:rPr>
              <a:t>Cardiac Rehabilitation accepted standard of care after surgery</a:t>
            </a:r>
          </a:p>
          <a:p>
            <a:pPr lvl="1"/>
            <a:r>
              <a:rPr lang="en-US" sz="2400" dirty="0" smtClean="0">
                <a:latin typeface="Calisto MT"/>
                <a:cs typeface="Calisto MT"/>
              </a:rPr>
              <a:t>Promotes physical activity</a:t>
            </a:r>
          </a:p>
          <a:p>
            <a:pPr lvl="1"/>
            <a:r>
              <a:rPr lang="en-US" sz="2400" dirty="0" smtClean="0">
                <a:latin typeface="Calisto MT"/>
                <a:cs typeface="Calisto MT"/>
              </a:rPr>
              <a:t>Cardiovascular risk reduction through healthy behaviors</a:t>
            </a:r>
          </a:p>
          <a:p>
            <a:pPr lvl="1"/>
            <a:r>
              <a:rPr lang="en-US" sz="2400" dirty="0" smtClean="0">
                <a:latin typeface="Calisto MT"/>
                <a:cs typeface="Calisto MT"/>
              </a:rPr>
              <a:t>Reduces risk of hospital readmission, cardiac mortality, and all-cause mortality</a:t>
            </a:r>
          </a:p>
          <a:p>
            <a:pPr marL="0" indent="0">
              <a:buNone/>
            </a:pPr>
            <a:endParaRPr lang="en-US" sz="2800" dirty="0" smtClean="0">
              <a:latin typeface="Calisto MT"/>
              <a:cs typeface="Calisto MT"/>
            </a:endParaRPr>
          </a:p>
        </p:txBody>
      </p:sp>
    </p:spTree>
    <p:extLst>
      <p:ext uri="{BB962C8B-B14F-4D97-AF65-F5344CB8AC3E}">
        <p14:creationId xmlns:p14="http://schemas.microsoft.com/office/powerpoint/2010/main" val="190962448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smtClean="0">
                <a:latin typeface="Calisto MT"/>
                <a:cs typeface="Calisto MT"/>
              </a:rPr>
              <a:t>Cardiac Surgery	</a:t>
            </a:r>
            <a:endParaRPr lang="en-US" sz="4800" dirty="0">
              <a:latin typeface="Calisto MT"/>
              <a:cs typeface="Calisto MT"/>
            </a:endParaRPr>
          </a:p>
        </p:txBody>
      </p:sp>
      <p:sp>
        <p:nvSpPr>
          <p:cNvPr id="3" name="Content Placeholder 2"/>
          <p:cNvSpPr>
            <a:spLocks noGrp="1"/>
          </p:cNvSpPr>
          <p:nvPr>
            <p:ph sz="half" idx="1"/>
          </p:nvPr>
        </p:nvSpPr>
        <p:spPr/>
        <p:txBody>
          <a:bodyPr/>
          <a:lstStyle/>
          <a:p>
            <a:r>
              <a:rPr lang="en-US" sz="2800" dirty="0" smtClean="0">
                <a:latin typeface="Calisto MT"/>
                <a:cs typeface="Calisto MT"/>
              </a:rPr>
              <a:t>Cardiac Rehabilitation Limitations</a:t>
            </a:r>
          </a:p>
          <a:p>
            <a:pPr lvl="1"/>
            <a:r>
              <a:rPr lang="en-US" sz="2400" dirty="0" smtClean="0">
                <a:latin typeface="Calisto MT"/>
                <a:cs typeface="Calisto MT"/>
              </a:rPr>
              <a:t>Participation </a:t>
            </a:r>
          </a:p>
          <a:p>
            <a:pPr lvl="1"/>
            <a:r>
              <a:rPr lang="en-US" sz="2400" dirty="0" smtClean="0">
                <a:latin typeface="Calisto MT"/>
                <a:cs typeface="Calisto MT"/>
              </a:rPr>
              <a:t>Frail patients</a:t>
            </a:r>
          </a:p>
          <a:p>
            <a:pPr marL="0" indent="0">
              <a:buNone/>
            </a:pPr>
            <a:endParaRPr lang="en-US" sz="2800" dirty="0" smtClean="0">
              <a:latin typeface="Calisto MT"/>
              <a:cs typeface="Calisto MT"/>
            </a:endParaRPr>
          </a:p>
          <a:p>
            <a:endParaRPr lang="en-US" sz="2800" dirty="0" smtClean="0">
              <a:latin typeface="Calisto MT"/>
              <a:cs typeface="Calisto MT"/>
            </a:endParaRPr>
          </a:p>
          <a:p>
            <a:pPr lvl="2"/>
            <a:endParaRPr lang="en-US" sz="2800" dirty="0">
              <a:latin typeface="Calisto MT"/>
              <a:cs typeface="Calisto MT"/>
            </a:endParaRPr>
          </a:p>
        </p:txBody>
      </p:sp>
      <p:pic>
        <p:nvPicPr>
          <p:cNvPr id="5" name="Content Placeholder 4" descr="humerus.jpg"/>
          <p:cNvPicPr>
            <a:picLocks noGrp="1" noChangeAspect="1"/>
          </p:cNvPicPr>
          <p:nvPr>
            <p:ph sz="half" idx="2"/>
          </p:nvPr>
        </p:nvPicPr>
        <p:blipFill>
          <a:blip r:embed="rId3" cstate="email">
            <a:extLst>
              <a:ext uri="{28A0092B-C50C-407E-A947-70E740481C1C}">
                <a14:useLocalDpi xmlns:a14="http://schemas.microsoft.com/office/drawing/2010/main" val="0"/>
              </a:ext>
            </a:extLst>
          </a:blip>
          <a:srcRect t="-6445" b="-6445"/>
          <a:stretch>
            <a:fillRect/>
          </a:stretch>
        </p:blipFill>
        <p:spPr/>
      </p:pic>
    </p:spTree>
    <p:extLst>
      <p:ext uri="{BB962C8B-B14F-4D97-AF65-F5344CB8AC3E}">
        <p14:creationId xmlns:p14="http://schemas.microsoft.com/office/powerpoint/2010/main" val="18358815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121254"/>
            <a:ext cx="7254284" cy="918974"/>
          </a:xfrm>
        </p:spPr>
        <p:txBody>
          <a:bodyPr/>
          <a:lstStyle/>
          <a:p>
            <a:r>
              <a:rPr lang="en-US" sz="4800" dirty="0" smtClean="0">
                <a:latin typeface="Calisto MT"/>
                <a:cs typeface="Calisto MT"/>
              </a:rPr>
              <a:t>What is “</a:t>
            </a:r>
            <a:r>
              <a:rPr lang="en-US" sz="4800" dirty="0" err="1">
                <a:latin typeface="Calisto MT"/>
                <a:cs typeface="Calisto MT"/>
              </a:rPr>
              <a:t>P</a:t>
            </a:r>
            <a:r>
              <a:rPr lang="en-US" sz="4800" dirty="0" err="1" smtClean="0">
                <a:latin typeface="Calisto MT"/>
                <a:cs typeface="Calisto MT"/>
              </a:rPr>
              <a:t>rehabilitation</a:t>
            </a:r>
            <a:r>
              <a:rPr lang="en-US" sz="4800" dirty="0" smtClean="0">
                <a:latin typeface="Calisto MT"/>
                <a:cs typeface="Calisto MT"/>
              </a:rPr>
              <a:t>”?</a:t>
            </a:r>
            <a:endParaRPr lang="en-US" sz="4800" dirty="0">
              <a:latin typeface="Calisto MT"/>
              <a:cs typeface="Calisto MT"/>
            </a:endParaRPr>
          </a:p>
        </p:txBody>
      </p:sp>
      <p:sp>
        <p:nvSpPr>
          <p:cNvPr id="3" name="Content Placeholder 2"/>
          <p:cNvSpPr>
            <a:spLocks noGrp="1"/>
          </p:cNvSpPr>
          <p:nvPr>
            <p:ph idx="1"/>
          </p:nvPr>
        </p:nvSpPr>
        <p:spPr/>
        <p:txBody>
          <a:bodyPr/>
          <a:lstStyle/>
          <a:p>
            <a:r>
              <a:rPr lang="en-US" sz="2800" dirty="0" smtClean="0">
                <a:latin typeface="Calisto MT"/>
                <a:cs typeface="Calisto MT"/>
              </a:rPr>
              <a:t>First mentioned in scientific context in 1946</a:t>
            </a:r>
          </a:p>
          <a:p>
            <a:r>
              <a:rPr lang="en-US" sz="2800" dirty="0" smtClean="0">
                <a:latin typeface="Calisto MT"/>
                <a:cs typeface="Calisto MT"/>
              </a:rPr>
              <a:t>Research scarce on topic until resurgence in 21</a:t>
            </a:r>
            <a:r>
              <a:rPr lang="en-US" sz="2800" baseline="30000" dirty="0" smtClean="0">
                <a:latin typeface="Calisto MT"/>
                <a:cs typeface="Calisto MT"/>
              </a:rPr>
              <a:t>st</a:t>
            </a:r>
            <a:r>
              <a:rPr lang="en-US" sz="2800" dirty="0" smtClean="0">
                <a:latin typeface="Calisto MT"/>
                <a:cs typeface="Calisto MT"/>
              </a:rPr>
              <a:t> century</a:t>
            </a:r>
            <a:r>
              <a:rPr lang="en-US" sz="2800" baseline="-25000" dirty="0" smtClean="0">
                <a:latin typeface="Calisto MT"/>
                <a:cs typeface="Calisto MT"/>
              </a:rPr>
              <a:t>(</a:t>
            </a:r>
            <a:r>
              <a:rPr lang="en-US" sz="2800" baseline="-25000" dirty="0" err="1" smtClean="0">
                <a:latin typeface="Calisto MT"/>
                <a:cs typeface="Calisto MT"/>
              </a:rPr>
              <a:t>Topp</a:t>
            </a:r>
            <a:r>
              <a:rPr lang="en-US" sz="2800" baseline="-25000" dirty="0" smtClean="0">
                <a:latin typeface="Calisto MT"/>
                <a:cs typeface="Calisto MT"/>
              </a:rPr>
              <a:t> et al. and</a:t>
            </a:r>
            <a:r>
              <a:rPr lang="en-US" sz="2800" dirty="0" smtClean="0">
                <a:latin typeface="Calisto MT"/>
                <a:cs typeface="Calisto MT"/>
              </a:rPr>
              <a:t> </a:t>
            </a:r>
            <a:r>
              <a:rPr lang="en-US" sz="2800" baseline="-25000" dirty="0" err="1" smtClean="0">
                <a:latin typeface="Calisto MT"/>
                <a:cs typeface="Calisto MT"/>
              </a:rPr>
              <a:t>Ditmyer</a:t>
            </a:r>
            <a:r>
              <a:rPr lang="en-US" sz="2800" baseline="-25000" dirty="0" smtClean="0">
                <a:latin typeface="Calisto MT"/>
                <a:cs typeface="Calisto MT"/>
              </a:rPr>
              <a:t> et al. 2002)</a:t>
            </a:r>
          </a:p>
          <a:p>
            <a:pPr lvl="1"/>
            <a:r>
              <a:rPr lang="en-US" sz="2400" dirty="0" smtClean="0">
                <a:latin typeface="Calisto MT"/>
                <a:cs typeface="Calisto MT"/>
              </a:rPr>
              <a:t>“The process of enhancing functional capacity of the individual to enable them to withstand the stressor of inactivity associated with an admission to the ICU.”</a:t>
            </a:r>
          </a:p>
          <a:p>
            <a:endParaRPr lang="en-US" sz="2800" dirty="0">
              <a:latin typeface="Calisto MT"/>
              <a:cs typeface="Calisto MT"/>
            </a:endParaRPr>
          </a:p>
        </p:txBody>
      </p:sp>
    </p:spTree>
    <p:extLst>
      <p:ext uri="{BB962C8B-B14F-4D97-AF65-F5344CB8AC3E}">
        <p14:creationId xmlns:p14="http://schemas.microsoft.com/office/powerpoint/2010/main" val="90098039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121254"/>
            <a:ext cx="7040076" cy="918974"/>
          </a:xfrm>
        </p:spPr>
        <p:txBody>
          <a:bodyPr/>
          <a:lstStyle/>
          <a:p>
            <a:r>
              <a:rPr lang="en-US" sz="4000" dirty="0" smtClean="0">
                <a:latin typeface="Calisto MT"/>
                <a:cs typeface="Calisto MT"/>
              </a:rPr>
              <a:t>Cardiac Surgery</a:t>
            </a:r>
            <a:r>
              <a:rPr lang="en-US" sz="4000" dirty="0">
                <a:latin typeface="Calisto MT"/>
                <a:cs typeface="Calisto MT"/>
              </a:rPr>
              <a:t> </a:t>
            </a:r>
            <a:r>
              <a:rPr lang="en-US" sz="4000" dirty="0" smtClean="0">
                <a:latin typeface="Calisto MT"/>
                <a:cs typeface="Calisto MT"/>
              </a:rPr>
              <a:t>Completed </a:t>
            </a:r>
            <a:r>
              <a:rPr lang="en-US" sz="4000" dirty="0" err="1" smtClean="0">
                <a:latin typeface="Calisto MT"/>
                <a:cs typeface="Calisto MT"/>
              </a:rPr>
              <a:t>Prehabilitation</a:t>
            </a:r>
            <a:r>
              <a:rPr lang="en-US" sz="4000" dirty="0" smtClean="0">
                <a:latin typeface="Calisto MT"/>
                <a:cs typeface="Calisto MT"/>
              </a:rPr>
              <a:t> Trials</a:t>
            </a:r>
            <a:endParaRPr lang="en-US" sz="4000" dirty="0">
              <a:latin typeface="Calisto MT"/>
              <a:cs typeface="Calisto MT"/>
            </a:endParaRPr>
          </a:p>
        </p:txBody>
      </p:sp>
      <p:sp>
        <p:nvSpPr>
          <p:cNvPr id="3" name="Content Placeholder 2"/>
          <p:cNvSpPr>
            <a:spLocks noGrp="1"/>
          </p:cNvSpPr>
          <p:nvPr>
            <p:ph idx="1"/>
          </p:nvPr>
        </p:nvSpPr>
        <p:spPr>
          <a:xfrm>
            <a:off x="457199" y="1263612"/>
            <a:ext cx="8570133" cy="4383740"/>
          </a:xfrm>
        </p:spPr>
        <p:txBody>
          <a:bodyPr/>
          <a:lstStyle/>
          <a:p>
            <a:r>
              <a:rPr lang="en-US" sz="2800" dirty="0" smtClean="0">
                <a:latin typeface="Calisto MT"/>
                <a:cs typeface="Calisto MT"/>
              </a:rPr>
              <a:t>Arthur et al. 2000</a:t>
            </a:r>
          </a:p>
          <a:p>
            <a:pPr lvl="1"/>
            <a:r>
              <a:rPr lang="en-US" sz="2400" dirty="0" smtClean="0">
                <a:latin typeface="Calisto MT"/>
                <a:cs typeface="Calisto MT"/>
              </a:rPr>
              <a:t>249 patients awaiting elective CABG</a:t>
            </a:r>
          </a:p>
          <a:p>
            <a:pPr lvl="1"/>
            <a:r>
              <a:rPr lang="en-US" sz="2400" dirty="0" smtClean="0">
                <a:latin typeface="Calisto MT"/>
                <a:cs typeface="Calisto MT"/>
              </a:rPr>
              <a:t>Traditional center-based cardiac rehabilitation model</a:t>
            </a:r>
          </a:p>
          <a:p>
            <a:pPr lvl="2"/>
            <a:r>
              <a:rPr lang="en-US" sz="2000" dirty="0" smtClean="0">
                <a:latin typeface="Calisto MT"/>
                <a:cs typeface="Calisto MT"/>
              </a:rPr>
              <a:t>2x/</a:t>
            </a:r>
            <a:r>
              <a:rPr lang="en-US" sz="2000" dirty="0" err="1" smtClean="0">
                <a:latin typeface="Calisto MT"/>
                <a:cs typeface="Calisto MT"/>
              </a:rPr>
              <a:t>wk</a:t>
            </a:r>
            <a:r>
              <a:rPr lang="en-US" sz="2000" dirty="0" smtClean="0">
                <a:latin typeface="Calisto MT"/>
                <a:cs typeface="Calisto MT"/>
              </a:rPr>
              <a:t> for 8 weeks</a:t>
            </a:r>
          </a:p>
          <a:p>
            <a:pPr lvl="2"/>
            <a:r>
              <a:rPr lang="en-US" sz="2000" dirty="0" smtClean="0">
                <a:latin typeface="Calisto MT"/>
                <a:cs typeface="Calisto MT"/>
              </a:rPr>
              <a:t>Monthly support calls from nurse</a:t>
            </a:r>
          </a:p>
          <a:p>
            <a:pPr lvl="2"/>
            <a:r>
              <a:rPr lang="en-US" sz="2000" dirty="0" smtClean="0">
                <a:latin typeface="Calisto MT"/>
                <a:cs typeface="Calisto MT"/>
              </a:rPr>
              <a:t>Education on Risk Factor Modification</a:t>
            </a:r>
          </a:p>
          <a:p>
            <a:pPr lvl="1"/>
            <a:r>
              <a:rPr lang="en-US" sz="2400" dirty="0" smtClean="0">
                <a:latin typeface="Calisto MT"/>
                <a:cs typeface="Calisto MT"/>
              </a:rPr>
              <a:t>Outcomes:</a:t>
            </a:r>
          </a:p>
          <a:p>
            <a:pPr lvl="2"/>
            <a:r>
              <a:rPr lang="en-US" sz="2000" dirty="0" smtClean="0">
                <a:latin typeface="Calisto MT"/>
                <a:cs typeface="Calisto MT"/>
              </a:rPr>
              <a:t>LOS 1 day shorter</a:t>
            </a:r>
          </a:p>
          <a:p>
            <a:pPr lvl="2"/>
            <a:r>
              <a:rPr lang="en-US" sz="2000" dirty="0" smtClean="0">
                <a:latin typeface="Calisto MT"/>
                <a:cs typeface="Calisto MT"/>
              </a:rPr>
              <a:t>Reduced time spent in ICU (2.1 hours)</a:t>
            </a:r>
          </a:p>
          <a:p>
            <a:pPr lvl="2"/>
            <a:r>
              <a:rPr lang="en-US" sz="2000" dirty="0" smtClean="0">
                <a:latin typeface="Calisto MT"/>
                <a:cs typeface="Calisto MT"/>
              </a:rPr>
              <a:t>No improved physical fitness</a:t>
            </a:r>
          </a:p>
          <a:p>
            <a:pPr lvl="2"/>
            <a:r>
              <a:rPr lang="en-US" sz="2000" dirty="0" smtClean="0">
                <a:latin typeface="Calisto MT"/>
                <a:cs typeface="Calisto MT"/>
              </a:rPr>
              <a:t>Improved quality of life in 6-mo period postoperatively</a:t>
            </a:r>
            <a:endParaRPr lang="en-US" sz="2000" dirty="0">
              <a:latin typeface="Calisto MT"/>
              <a:cs typeface="Calisto MT"/>
            </a:endParaRPr>
          </a:p>
        </p:txBody>
      </p:sp>
    </p:spTree>
    <p:extLst>
      <p:ext uri="{BB962C8B-B14F-4D97-AF65-F5344CB8AC3E}">
        <p14:creationId xmlns:p14="http://schemas.microsoft.com/office/powerpoint/2010/main" val="139522399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latin typeface="Calisto MT"/>
                <a:cs typeface="Calisto MT"/>
              </a:rPr>
              <a:t>Cardiac Surgery Completed </a:t>
            </a:r>
            <a:r>
              <a:rPr lang="en-US" sz="4000" dirty="0" err="1">
                <a:latin typeface="Calisto MT"/>
                <a:cs typeface="Calisto MT"/>
              </a:rPr>
              <a:t>Prehabilitation</a:t>
            </a:r>
            <a:r>
              <a:rPr lang="en-US" sz="4000" dirty="0">
                <a:latin typeface="Calisto MT"/>
                <a:cs typeface="Calisto MT"/>
              </a:rPr>
              <a:t> Trials</a:t>
            </a:r>
          </a:p>
        </p:txBody>
      </p:sp>
      <p:sp>
        <p:nvSpPr>
          <p:cNvPr id="3" name="Content Placeholder 2"/>
          <p:cNvSpPr>
            <a:spLocks noGrp="1"/>
          </p:cNvSpPr>
          <p:nvPr>
            <p:ph idx="1"/>
          </p:nvPr>
        </p:nvSpPr>
        <p:spPr/>
        <p:txBody>
          <a:bodyPr/>
          <a:lstStyle/>
          <a:p>
            <a:r>
              <a:rPr lang="en-US" sz="2800" dirty="0" err="1" smtClean="0">
                <a:latin typeface="Calisto MT"/>
                <a:cs typeface="Calisto MT"/>
              </a:rPr>
              <a:t>Rosenfeldt</a:t>
            </a:r>
            <a:r>
              <a:rPr lang="en-US" sz="2800" dirty="0" smtClean="0">
                <a:latin typeface="Calisto MT"/>
                <a:cs typeface="Calisto MT"/>
              </a:rPr>
              <a:t> et al. (2011)</a:t>
            </a:r>
          </a:p>
          <a:p>
            <a:pPr lvl="1"/>
            <a:r>
              <a:rPr lang="en-US" sz="2400" dirty="0" smtClean="0">
                <a:latin typeface="Calisto MT"/>
                <a:cs typeface="Calisto MT"/>
              </a:rPr>
              <a:t>117 patients awaiting CABG or valve surgery</a:t>
            </a:r>
          </a:p>
          <a:p>
            <a:pPr lvl="1"/>
            <a:r>
              <a:rPr lang="en-US" sz="2400" dirty="0" smtClean="0">
                <a:latin typeface="Calisto MT"/>
                <a:cs typeface="Calisto MT"/>
              </a:rPr>
              <a:t>Completed aerobic training at 50% of VO</a:t>
            </a:r>
            <a:r>
              <a:rPr lang="en-US" sz="2400" baseline="-25000" dirty="0" smtClean="0">
                <a:latin typeface="Calisto MT"/>
                <a:cs typeface="Calisto MT"/>
              </a:rPr>
              <a:t>2</a:t>
            </a:r>
            <a:r>
              <a:rPr lang="en-US" sz="2400" dirty="0">
                <a:latin typeface="Calisto MT"/>
                <a:cs typeface="Calisto MT"/>
              </a:rPr>
              <a:t> </a:t>
            </a:r>
            <a:r>
              <a:rPr lang="en-US" sz="2400" dirty="0" smtClean="0">
                <a:latin typeface="Calisto MT"/>
                <a:cs typeface="Calisto MT"/>
              </a:rPr>
              <a:t>max for 60 min, supervised 2x/</a:t>
            </a:r>
            <a:r>
              <a:rPr lang="en-US" sz="2400" dirty="0" err="1" smtClean="0">
                <a:latin typeface="Calisto MT"/>
                <a:cs typeface="Calisto MT"/>
              </a:rPr>
              <a:t>wk</a:t>
            </a:r>
            <a:r>
              <a:rPr lang="en-US" sz="2400" dirty="0" smtClean="0">
                <a:latin typeface="Calisto MT"/>
                <a:cs typeface="Calisto MT"/>
              </a:rPr>
              <a:t> x 2 weeks, 30 min 4x/</a:t>
            </a:r>
            <a:r>
              <a:rPr lang="en-US" sz="2400" dirty="0" err="1" smtClean="0">
                <a:latin typeface="Calisto MT"/>
                <a:cs typeface="Calisto MT"/>
              </a:rPr>
              <a:t>wk</a:t>
            </a:r>
            <a:r>
              <a:rPr lang="en-US" sz="2400" dirty="0" smtClean="0">
                <a:latin typeface="Calisto MT"/>
                <a:cs typeface="Calisto MT"/>
              </a:rPr>
              <a:t> at home thereafter, with an additional stress reduction program</a:t>
            </a:r>
          </a:p>
          <a:p>
            <a:pPr lvl="1"/>
            <a:r>
              <a:rPr lang="en-US" sz="2400" dirty="0" smtClean="0">
                <a:latin typeface="Calisto MT"/>
                <a:cs typeface="Calisto MT"/>
              </a:rPr>
              <a:t>Outcomes:</a:t>
            </a:r>
          </a:p>
          <a:p>
            <a:pPr lvl="2"/>
            <a:r>
              <a:rPr lang="en-US" sz="2000" dirty="0" smtClean="0">
                <a:latin typeface="Calisto MT"/>
                <a:cs typeface="Calisto MT"/>
              </a:rPr>
              <a:t>No change to LOS, A-fib, or </a:t>
            </a:r>
            <a:r>
              <a:rPr lang="en-US" sz="2000" dirty="0" err="1" smtClean="0">
                <a:latin typeface="Calisto MT"/>
                <a:cs typeface="Calisto MT"/>
              </a:rPr>
              <a:t>QoL</a:t>
            </a:r>
            <a:r>
              <a:rPr lang="en-US" sz="2000" dirty="0" smtClean="0">
                <a:latin typeface="Calisto MT"/>
                <a:cs typeface="Calisto MT"/>
              </a:rPr>
              <a:t> measures</a:t>
            </a:r>
          </a:p>
          <a:p>
            <a:pPr lvl="2"/>
            <a:endParaRPr lang="en-US" sz="2800" dirty="0">
              <a:latin typeface="Calisto MT"/>
              <a:cs typeface="Calisto MT"/>
            </a:endParaRPr>
          </a:p>
          <a:p>
            <a:pPr marL="457200" lvl="2" indent="0">
              <a:buNone/>
            </a:pPr>
            <a:endParaRPr lang="en-US" sz="2800" dirty="0" smtClean="0">
              <a:latin typeface="Calisto MT"/>
              <a:cs typeface="Calisto MT"/>
            </a:endParaRPr>
          </a:p>
          <a:p>
            <a:pPr marL="457200" lvl="2" indent="0">
              <a:buNone/>
            </a:pPr>
            <a:endParaRPr lang="en-US" sz="2800" dirty="0">
              <a:latin typeface="Calisto MT"/>
              <a:cs typeface="Calisto MT"/>
            </a:endParaRPr>
          </a:p>
        </p:txBody>
      </p:sp>
    </p:spTree>
    <p:extLst>
      <p:ext uri="{BB962C8B-B14F-4D97-AF65-F5344CB8AC3E}">
        <p14:creationId xmlns:p14="http://schemas.microsoft.com/office/powerpoint/2010/main" val="366904253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latin typeface="Calisto MT"/>
                <a:cs typeface="Calisto MT"/>
              </a:rPr>
              <a:t>Cardiac Surgery Completed </a:t>
            </a:r>
            <a:r>
              <a:rPr lang="en-US" sz="4000" dirty="0" err="1">
                <a:latin typeface="Calisto MT"/>
                <a:cs typeface="Calisto MT"/>
              </a:rPr>
              <a:t>Prehabilitation</a:t>
            </a:r>
            <a:r>
              <a:rPr lang="en-US" sz="4000" dirty="0">
                <a:latin typeface="Calisto MT"/>
                <a:cs typeface="Calisto MT"/>
              </a:rPr>
              <a:t> Trials</a:t>
            </a:r>
          </a:p>
        </p:txBody>
      </p:sp>
      <p:sp>
        <p:nvSpPr>
          <p:cNvPr id="3" name="Content Placeholder 2"/>
          <p:cNvSpPr>
            <a:spLocks noGrp="1"/>
          </p:cNvSpPr>
          <p:nvPr>
            <p:ph idx="1"/>
          </p:nvPr>
        </p:nvSpPr>
        <p:spPr/>
        <p:txBody>
          <a:bodyPr/>
          <a:lstStyle/>
          <a:p>
            <a:r>
              <a:rPr lang="en-US" sz="2800" dirty="0" smtClean="0">
                <a:latin typeface="Calisto MT"/>
                <a:cs typeface="Calisto MT"/>
              </a:rPr>
              <a:t>Tung et al. (2012)</a:t>
            </a:r>
          </a:p>
          <a:p>
            <a:pPr lvl="1"/>
            <a:r>
              <a:rPr lang="en-US" sz="2400" dirty="0" smtClean="0">
                <a:latin typeface="Calisto MT"/>
                <a:cs typeface="Calisto MT"/>
              </a:rPr>
              <a:t>35 patients awaiting CABG and valve surgery</a:t>
            </a:r>
          </a:p>
          <a:p>
            <a:pPr lvl="1"/>
            <a:r>
              <a:rPr lang="en-US" sz="2400" dirty="0" smtClean="0">
                <a:latin typeface="Calisto MT"/>
                <a:cs typeface="Calisto MT"/>
              </a:rPr>
              <a:t>Supervised aerobic training 50-60% of VO</a:t>
            </a:r>
            <a:r>
              <a:rPr lang="en-US" sz="2400" baseline="-25000" dirty="0" smtClean="0">
                <a:latin typeface="Calisto MT"/>
                <a:cs typeface="Calisto MT"/>
              </a:rPr>
              <a:t>2</a:t>
            </a:r>
            <a:r>
              <a:rPr lang="en-US" sz="2400" dirty="0" smtClean="0">
                <a:latin typeface="Calisto MT"/>
                <a:cs typeface="Calisto MT"/>
              </a:rPr>
              <a:t> max, 60 min twice weekly for 2 weeks</a:t>
            </a:r>
          </a:p>
          <a:p>
            <a:pPr lvl="1"/>
            <a:r>
              <a:rPr lang="en-US" sz="2400" dirty="0" smtClean="0">
                <a:latin typeface="Calisto MT"/>
                <a:cs typeface="Calisto MT"/>
              </a:rPr>
              <a:t>Outcomes:</a:t>
            </a:r>
          </a:p>
          <a:p>
            <a:pPr lvl="2"/>
            <a:r>
              <a:rPr lang="en-US" sz="2000" dirty="0" smtClean="0">
                <a:latin typeface="Calisto MT"/>
                <a:cs typeface="Calisto MT"/>
              </a:rPr>
              <a:t>Reduced use of noninvasive ventilation</a:t>
            </a:r>
          </a:p>
          <a:p>
            <a:pPr lvl="2"/>
            <a:r>
              <a:rPr lang="en-US" sz="2000" dirty="0" smtClean="0">
                <a:latin typeface="Calisto MT"/>
                <a:cs typeface="Calisto MT"/>
              </a:rPr>
              <a:t>Reduced time to ambulation</a:t>
            </a:r>
          </a:p>
          <a:p>
            <a:pPr lvl="2"/>
            <a:r>
              <a:rPr lang="en-US" sz="2000" dirty="0" smtClean="0">
                <a:latin typeface="Calisto MT"/>
                <a:cs typeface="Calisto MT"/>
              </a:rPr>
              <a:t>Improved </a:t>
            </a:r>
            <a:r>
              <a:rPr lang="en-US" sz="2000" dirty="0" err="1" smtClean="0">
                <a:latin typeface="Calisto MT"/>
                <a:cs typeface="Calisto MT"/>
              </a:rPr>
              <a:t>QoL</a:t>
            </a:r>
            <a:endParaRPr lang="en-US" sz="2000" dirty="0" smtClean="0">
              <a:latin typeface="Calisto MT"/>
              <a:cs typeface="Calisto MT"/>
            </a:endParaRPr>
          </a:p>
        </p:txBody>
      </p:sp>
    </p:spTree>
    <p:extLst>
      <p:ext uri="{BB962C8B-B14F-4D97-AF65-F5344CB8AC3E}">
        <p14:creationId xmlns:p14="http://schemas.microsoft.com/office/powerpoint/2010/main" val="379082848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latin typeface="Calisto MT"/>
                <a:cs typeface="Calisto MT"/>
              </a:rPr>
              <a:t>Cardiac Surgery Completed </a:t>
            </a:r>
            <a:r>
              <a:rPr lang="en-US" sz="4000" dirty="0" err="1">
                <a:latin typeface="Calisto MT"/>
                <a:cs typeface="Calisto MT"/>
              </a:rPr>
              <a:t>Prehabilitation</a:t>
            </a:r>
            <a:r>
              <a:rPr lang="en-US" sz="4000" dirty="0">
                <a:latin typeface="Calisto MT"/>
                <a:cs typeface="Calisto MT"/>
              </a:rPr>
              <a:t> Trials</a:t>
            </a:r>
          </a:p>
        </p:txBody>
      </p:sp>
      <p:sp>
        <p:nvSpPr>
          <p:cNvPr id="3" name="Content Placeholder 2"/>
          <p:cNvSpPr>
            <a:spLocks noGrp="1"/>
          </p:cNvSpPr>
          <p:nvPr>
            <p:ph sz="half" idx="1"/>
          </p:nvPr>
        </p:nvSpPr>
        <p:spPr>
          <a:xfrm>
            <a:off x="457201" y="1217712"/>
            <a:ext cx="4821495" cy="4383741"/>
          </a:xfrm>
        </p:spPr>
        <p:txBody>
          <a:bodyPr/>
          <a:lstStyle/>
          <a:p>
            <a:r>
              <a:rPr lang="en-US" sz="2400" dirty="0" err="1" smtClean="0">
                <a:latin typeface="Calisto MT"/>
                <a:cs typeface="Calisto MT"/>
              </a:rPr>
              <a:t>Sawatzky</a:t>
            </a:r>
            <a:r>
              <a:rPr lang="en-US" sz="2400" dirty="0" smtClean="0">
                <a:latin typeface="Calisto MT"/>
                <a:cs typeface="Calisto MT"/>
              </a:rPr>
              <a:t> (2014)</a:t>
            </a:r>
          </a:p>
          <a:p>
            <a:pPr lvl="1"/>
            <a:r>
              <a:rPr lang="en-US" sz="2000" dirty="0" smtClean="0">
                <a:latin typeface="Calisto MT"/>
                <a:cs typeface="Calisto MT"/>
              </a:rPr>
              <a:t>70 patients awaiting CABG, &gt;4 weeks until surgery</a:t>
            </a:r>
          </a:p>
          <a:p>
            <a:pPr lvl="2"/>
            <a:r>
              <a:rPr lang="en-US" sz="1800" dirty="0" smtClean="0">
                <a:latin typeface="Calisto MT"/>
                <a:cs typeface="Calisto MT"/>
              </a:rPr>
              <a:t>EF &gt;30%</a:t>
            </a:r>
          </a:p>
          <a:p>
            <a:pPr lvl="1"/>
            <a:r>
              <a:rPr lang="en-US" sz="2000" dirty="0" smtClean="0">
                <a:latin typeface="Calisto MT"/>
                <a:cs typeface="Calisto MT"/>
              </a:rPr>
              <a:t>Supervised aerobic training, 85% max capacity, 60 min 2x weekly until surgery (average 8 weeks) with education sessions</a:t>
            </a:r>
          </a:p>
          <a:p>
            <a:pPr lvl="1"/>
            <a:r>
              <a:rPr lang="en-US" sz="2000" dirty="0" smtClean="0">
                <a:latin typeface="Calisto MT"/>
                <a:cs typeface="Calisto MT"/>
              </a:rPr>
              <a:t>Outcomes:</a:t>
            </a:r>
            <a:endParaRPr lang="en-US" sz="2000" dirty="0">
              <a:latin typeface="Calisto MT"/>
              <a:cs typeface="Calisto MT"/>
            </a:endParaRPr>
          </a:p>
          <a:p>
            <a:pPr lvl="2"/>
            <a:r>
              <a:rPr lang="en-US" sz="1800" dirty="0" smtClean="0">
                <a:latin typeface="Calisto MT"/>
                <a:cs typeface="Calisto MT"/>
              </a:rPr>
              <a:t>Improved 6MWT</a:t>
            </a:r>
          </a:p>
          <a:p>
            <a:pPr lvl="2"/>
            <a:r>
              <a:rPr lang="en-US" sz="1800" dirty="0" smtClean="0">
                <a:latin typeface="Calisto MT"/>
                <a:cs typeface="Calisto MT"/>
              </a:rPr>
              <a:t>Increased gait speed</a:t>
            </a:r>
          </a:p>
          <a:p>
            <a:pPr lvl="2"/>
            <a:r>
              <a:rPr lang="en-US" sz="1800" dirty="0" smtClean="0">
                <a:latin typeface="Calisto MT"/>
                <a:cs typeface="Calisto MT"/>
              </a:rPr>
              <a:t>Improved enrollment in cardiac rehab (100% vs. 43%!)</a:t>
            </a:r>
          </a:p>
          <a:p>
            <a:pPr lvl="2"/>
            <a:r>
              <a:rPr lang="en-US" sz="1800" dirty="0" smtClean="0">
                <a:latin typeface="Calisto MT"/>
                <a:cs typeface="Calisto MT"/>
              </a:rPr>
              <a:t>No change in LOS</a:t>
            </a:r>
          </a:p>
        </p:txBody>
      </p:sp>
      <p:pic>
        <p:nvPicPr>
          <p:cNvPr id="5" name="Content Placeholder 4" descr="liam nieson.jpg"/>
          <p:cNvPicPr>
            <a:picLocks noGrp="1" noChangeAspect="1"/>
          </p:cNvPicPr>
          <p:nvPr>
            <p:ph sz="half" idx="2"/>
          </p:nvPr>
        </p:nvPicPr>
        <p:blipFill>
          <a:blip r:embed="rId3">
            <a:extLst>
              <a:ext uri="{28A0092B-C50C-407E-A947-70E740481C1C}">
                <a14:useLocalDpi xmlns:a14="http://schemas.microsoft.com/office/drawing/2010/main" val="0"/>
              </a:ext>
            </a:extLst>
          </a:blip>
          <a:srcRect t="-11460" b="-11460"/>
          <a:stretch>
            <a:fillRect/>
          </a:stretch>
        </p:blipFill>
        <p:spPr>
          <a:xfrm>
            <a:off x="5505450" y="1403350"/>
            <a:ext cx="3414713" cy="4197350"/>
          </a:xfrm>
        </p:spPr>
      </p:pic>
    </p:spTree>
    <p:extLst>
      <p:ext uri="{BB962C8B-B14F-4D97-AF65-F5344CB8AC3E}">
        <p14:creationId xmlns:p14="http://schemas.microsoft.com/office/powerpoint/2010/main" val="176167981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latin typeface="Calisto MT"/>
                <a:cs typeface="Calisto MT"/>
              </a:rPr>
              <a:t>Cardiac Surgery Completed </a:t>
            </a:r>
            <a:r>
              <a:rPr lang="en-US" sz="4000" dirty="0" err="1">
                <a:latin typeface="Calisto MT"/>
                <a:cs typeface="Calisto MT"/>
              </a:rPr>
              <a:t>Prehabilitation</a:t>
            </a:r>
            <a:r>
              <a:rPr lang="en-US" sz="4000" dirty="0">
                <a:latin typeface="Calisto MT"/>
                <a:cs typeface="Calisto MT"/>
              </a:rPr>
              <a:t> Trials</a:t>
            </a:r>
          </a:p>
        </p:txBody>
      </p:sp>
      <p:sp>
        <p:nvSpPr>
          <p:cNvPr id="3" name="Content Placeholder 2"/>
          <p:cNvSpPr>
            <a:spLocks noGrp="1"/>
          </p:cNvSpPr>
          <p:nvPr>
            <p:ph idx="1"/>
          </p:nvPr>
        </p:nvSpPr>
        <p:spPr/>
        <p:txBody>
          <a:bodyPr/>
          <a:lstStyle/>
          <a:p>
            <a:r>
              <a:rPr lang="en-US" sz="2800" dirty="0" err="1" smtClean="0">
                <a:latin typeface="Calisto MT"/>
                <a:cs typeface="Calisto MT"/>
              </a:rPr>
              <a:t>Hulzebos</a:t>
            </a:r>
            <a:r>
              <a:rPr lang="en-US" sz="2800" dirty="0" smtClean="0">
                <a:latin typeface="Calisto MT"/>
                <a:cs typeface="Calisto MT"/>
              </a:rPr>
              <a:t> et al. 2012, </a:t>
            </a:r>
            <a:r>
              <a:rPr lang="en-US" sz="2800" dirty="0" err="1" smtClean="0">
                <a:latin typeface="Calisto MT"/>
                <a:cs typeface="Calisto MT"/>
              </a:rPr>
              <a:t>Snowdon</a:t>
            </a:r>
            <a:r>
              <a:rPr lang="en-US" sz="2800" dirty="0" smtClean="0">
                <a:latin typeface="Calisto MT"/>
                <a:cs typeface="Calisto MT"/>
              </a:rPr>
              <a:t> et al. 2014</a:t>
            </a:r>
          </a:p>
          <a:p>
            <a:pPr lvl="1"/>
            <a:r>
              <a:rPr lang="en-US" sz="2400" dirty="0" smtClean="0">
                <a:latin typeface="Calisto MT"/>
                <a:cs typeface="Calisto MT"/>
              </a:rPr>
              <a:t>Systematic review, trials composed of older adults (&gt;70) separated from trials of younger adults and analyzed separately</a:t>
            </a:r>
          </a:p>
          <a:p>
            <a:pPr lvl="2"/>
            <a:r>
              <a:rPr lang="en-US" sz="2000" dirty="0" smtClean="0">
                <a:latin typeface="Calisto MT"/>
                <a:cs typeface="Calisto MT"/>
              </a:rPr>
              <a:t>Reduced LOS only found in older adult population, suggesting that older frail surgical patients may derive the most benefit from </a:t>
            </a:r>
            <a:r>
              <a:rPr lang="en-US" sz="2000" dirty="0" err="1" smtClean="0">
                <a:latin typeface="Calisto MT"/>
                <a:cs typeface="Calisto MT"/>
              </a:rPr>
              <a:t>prehabilitation</a:t>
            </a:r>
            <a:r>
              <a:rPr lang="en-US" sz="2000" dirty="0" smtClean="0">
                <a:latin typeface="Calisto MT"/>
                <a:cs typeface="Calisto MT"/>
              </a:rPr>
              <a:t>.</a:t>
            </a:r>
          </a:p>
          <a:p>
            <a:pPr lvl="2"/>
            <a:r>
              <a:rPr lang="en-US" sz="2000" dirty="0" smtClean="0">
                <a:latin typeface="Calisto MT"/>
                <a:cs typeface="Calisto MT"/>
              </a:rPr>
              <a:t>Improved enrollment in cardiac rehabilitation postoperatively in </a:t>
            </a:r>
            <a:r>
              <a:rPr lang="en-US" sz="2000" dirty="0" err="1" smtClean="0">
                <a:latin typeface="Calisto MT"/>
                <a:cs typeface="Calisto MT"/>
              </a:rPr>
              <a:t>prehabilitation</a:t>
            </a:r>
            <a:r>
              <a:rPr lang="en-US" sz="2000" dirty="0" smtClean="0">
                <a:latin typeface="Calisto MT"/>
                <a:cs typeface="Calisto MT"/>
              </a:rPr>
              <a:t> group in </a:t>
            </a:r>
            <a:r>
              <a:rPr lang="en-US" sz="2000" dirty="0" err="1" smtClean="0">
                <a:latin typeface="Calisto MT"/>
                <a:cs typeface="Calisto MT"/>
              </a:rPr>
              <a:t>Hulzebos</a:t>
            </a:r>
            <a:r>
              <a:rPr lang="en-US" sz="2000" dirty="0" smtClean="0">
                <a:latin typeface="Calisto MT"/>
                <a:cs typeface="Calisto MT"/>
              </a:rPr>
              <a:t> et al. study</a:t>
            </a:r>
          </a:p>
          <a:p>
            <a:pPr lvl="2"/>
            <a:endParaRPr lang="en-US" sz="2800" dirty="0">
              <a:latin typeface="Calisto MT"/>
              <a:cs typeface="Calisto MT"/>
            </a:endParaRPr>
          </a:p>
        </p:txBody>
      </p:sp>
    </p:spTree>
    <p:extLst>
      <p:ext uri="{BB962C8B-B14F-4D97-AF65-F5344CB8AC3E}">
        <p14:creationId xmlns:p14="http://schemas.microsoft.com/office/powerpoint/2010/main" val="46314001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latin typeface="Calisto MT"/>
                <a:cs typeface="Calisto MT"/>
              </a:rPr>
              <a:t>Cardiac Surgery Completed </a:t>
            </a:r>
            <a:r>
              <a:rPr lang="en-US" sz="4000" dirty="0" err="1" smtClean="0">
                <a:latin typeface="Calisto MT"/>
                <a:cs typeface="Calisto MT"/>
              </a:rPr>
              <a:t>Prehabilitation</a:t>
            </a:r>
            <a:r>
              <a:rPr lang="en-US" sz="4000" dirty="0" smtClean="0">
                <a:latin typeface="Calisto MT"/>
                <a:cs typeface="Calisto MT"/>
              </a:rPr>
              <a:t> Trials	</a:t>
            </a:r>
            <a:endParaRPr lang="en-US" sz="4000" dirty="0">
              <a:latin typeface="Calisto MT"/>
              <a:cs typeface="Calisto MT"/>
            </a:endParaRPr>
          </a:p>
        </p:txBody>
      </p:sp>
      <p:sp>
        <p:nvSpPr>
          <p:cNvPr id="3" name="Content Placeholder 2"/>
          <p:cNvSpPr>
            <a:spLocks noGrp="1"/>
          </p:cNvSpPr>
          <p:nvPr>
            <p:ph idx="1"/>
          </p:nvPr>
        </p:nvSpPr>
        <p:spPr/>
        <p:txBody>
          <a:bodyPr/>
          <a:lstStyle/>
          <a:p>
            <a:r>
              <a:rPr lang="en-US" sz="2800" dirty="0" smtClean="0">
                <a:latin typeface="Calisto MT"/>
                <a:cs typeface="Calisto MT"/>
              </a:rPr>
              <a:t>Limitations</a:t>
            </a:r>
          </a:p>
          <a:p>
            <a:pPr lvl="1"/>
            <a:r>
              <a:rPr lang="en-US" sz="2400" dirty="0" smtClean="0">
                <a:latin typeface="Calisto MT"/>
                <a:cs typeface="Calisto MT"/>
              </a:rPr>
              <a:t>Scarcity of high-quality research in large sized trials</a:t>
            </a:r>
          </a:p>
          <a:p>
            <a:pPr lvl="1"/>
            <a:r>
              <a:rPr lang="en-US" sz="2400" dirty="0" smtClean="0">
                <a:latin typeface="Calisto MT"/>
                <a:cs typeface="Calisto MT"/>
              </a:rPr>
              <a:t>Many past trials are of feasibility and include only healthy surgical patients, specifically excluding older frail patients</a:t>
            </a:r>
          </a:p>
          <a:p>
            <a:pPr lvl="1"/>
            <a:r>
              <a:rPr lang="en-US" sz="2400" dirty="0" smtClean="0">
                <a:latin typeface="Calisto MT"/>
                <a:cs typeface="Calisto MT"/>
              </a:rPr>
              <a:t>TAVR patients are typically high risk or inoperable older adults with severe aortic stenosis</a:t>
            </a:r>
            <a:endParaRPr lang="en-US" sz="2400" dirty="0">
              <a:latin typeface="Calisto MT"/>
              <a:cs typeface="Calisto MT"/>
            </a:endParaRPr>
          </a:p>
        </p:txBody>
      </p:sp>
    </p:spTree>
    <p:extLst>
      <p:ext uri="{BB962C8B-B14F-4D97-AF65-F5344CB8AC3E}">
        <p14:creationId xmlns:p14="http://schemas.microsoft.com/office/powerpoint/2010/main" val="80777304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latin typeface="Calisto MT"/>
                <a:cs typeface="Calisto MT"/>
              </a:rPr>
              <a:t>Ongoing Cardiac </a:t>
            </a:r>
            <a:r>
              <a:rPr lang="en-US" sz="4000" dirty="0" err="1" smtClean="0">
                <a:latin typeface="Calisto MT"/>
                <a:cs typeface="Calisto MT"/>
              </a:rPr>
              <a:t>Prehabilitation</a:t>
            </a:r>
            <a:r>
              <a:rPr lang="en-US" sz="4000" dirty="0" smtClean="0">
                <a:latin typeface="Calisto MT"/>
                <a:cs typeface="Calisto MT"/>
              </a:rPr>
              <a:t> Trials	</a:t>
            </a:r>
            <a:endParaRPr lang="en-US" sz="4000" dirty="0">
              <a:latin typeface="Calisto MT"/>
              <a:cs typeface="Calisto MT"/>
            </a:endParaRPr>
          </a:p>
        </p:txBody>
      </p:sp>
      <p:sp>
        <p:nvSpPr>
          <p:cNvPr id="3" name="Content Placeholder 2"/>
          <p:cNvSpPr>
            <a:spLocks noGrp="1"/>
          </p:cNvSpPr>
          <p:nvPr>
            <p:ph idx="1"/>
          </p:nvPr>
        </p:nvSpPr>
        <p:spPr>
          <a:xfrm>
            <a:off x="457199" y="1309511"/>
            <a:ext cx="8570133" cy="4383740"/>
          </a:xfrm>
        </p:spPr>
        <p:txBody>
          <a:bodyPr/>
          <a:lstStyle/>
          <a:p>
            <a:r>
              <a:rPr lang="en-US" sz="2400" dirty="0" smtClean="0">
                <a:latin typeface="Calisto MT"/>
                <a:cs typeface="Calisto MT"/>
              </a:rPr>
              <a:t>9 </a:t>
            </a:r>
            <a:r>
              <a:rPr lang="en-US" sz="2400" dirty="0" err="1" smtClean="0">
                <a:latin typeface="Calisto MT"/>
                <a:cs typeface="Calisto MT"/>
              </a:rPr>
              <a:t>prehabilitation</a:t>
            </a:r>
            <a:r>
              <a:rPr lang="en-US" sz="2400" dirty="0" smtClean="0">
                <a:latin typeface="Calisto MT"/>
                <a:cs typeface="Calisto MT"/>
              </a:rPr>
              <a:t> clinical trials currently recruiting participants in cardiac populations</a:t>
            </a:r>
          </a:p>
          <a:p>
            <a:pPr lvl="1"/>
            <a:r>
              <a:rPr lang="en-US" sz="2000" dirty="0" smtClean="0">
                <a:latin typeface="Calisto MT"/>
                <a:cs typeface="Calisto MT"/>
              </a:rPr>
              <a:t>Participants from US, Canada, Spain, China</a:t>
            </a:r>
          </a:p>
          <a:p>
            <a:pPr lvl="1"/>
            <a:r>
              <a:rPr lang="en-US" sz="2000" dirty="0" smtClean="0">
                <a:latin typeface="Calisto MT"/>
                <a:cs typeface="Calisto MT"/>
              </a:rPr>
              <a:t>Patient populations include TAVR, CABG, thoracic aortic repair, heart transplant, or valve surgery</a:t>
            </a:r>
          </a:p>
          <a:p>
            <a:pPr lvl="1"/>
            <a:r>
              <a:rPr lang="en-US" sz="2000" dirty="0" smtClean="0">
                <a:latin typeface="Calisto MT"/>
                <a:cs typeface="Calisto MT"/>
              </a:rPr>
              <a:t>Trials recruiting primarily 18-21 and older; only 3 studies targeting adults &gt;60 years of age (60, 65, 70)</a:t>
            </a:r>
          </a:p>
          <a:p>
            <a:pPr lvl="1"/>
            <a:r>
              <a:rPr lang="en-US" sz="2000" dirty="0" smtClean="0">
                <a:latin typeface="Calisto MT"/>
                <a:cs typeface="Calisto MT"/>
              </a:rPr>
              <a:t>Patient sessions range from 1 to 24 prior to surgical intervention </a:t>
            </a:r>
          </a:p>
          <a:p>
            <a:pPr lvl="1"/>
            <a:r>
              <a:rPr lang="en-US" sz="2000" dirty="0" smtClean="0">
                <a:latin typeface="Calisto MT"/>
                <a:cs typeface="Calisto MT"/>
              </a:rPr>
              <a:t>Majority of studies focused on a single component: nutrition, exercise, or patient engagement</a:t>
            </a:r>
            <a:endParaRPr lang="en-US" sz="2000" dirty="0">
              <a:latin typeface="Calisto MT"/>
              <a:cs typeface="Calisto MT"/>
            </a:endParaRPr>
          </a:p>
          <a:p>
            <a:pPr lvl="2"/>
            <a:r>
              <a:rPr lang="en-US" sz="1800" dirty="0" smtClean="0">
                <a:latin typeface="Calisto MT"/>
                <a:cs typeface="Calisto MT"/>
              </a:rPr>
              <a:t>3 studies are utilizing a multimodal intervention approach</a:t>
            </a:r>
          </a:p>
        </p:txBody>
      </p:sp>
    </p:spTree>
    <p:extLst>
      <p:ext uri="{BB962C8B-B14F-4D97-AF65-F5344CB8AC3E}">
        <p14:creationId xmlns:p14="http://schemas.microsoft.com/office/powerpoint/2010/main" val="291395340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smtClean="0">
                <a:latin typeface="Calisto MT"/>
                <a:cs typeface="Calisto MT"/>
              </a:rPr>
              <a:t>Cardiac Surgery</a:t>
            </a:r>
            <a:endParaRPr lang="en-US" sz="4800" dirty="0">
              <a:latin typeface="Calisto MT"/>
              <a:cs typeface="Calisto MT"/>
            </a:endParaRPr>
          </a:p>
        </p:txBody>
      </p:sp>
      <p:sp>
        <p:nvSpPr>
          <p:cNvPr id="3" name="Content Placeholder 2"/>
          <p:cNvSpPr>
            <a:spLocks noGrp="1"/>
          </p:cNvSpPr>
          <p:nvPr>
            <p:ph idx="1"/>
          </p:nvPr>
        </p:nvSpPr>
        <p:spPr/>
        <p:txBody>
          <a:bodyPr/>
          <a:lstStyle/>
          <a:p>
            <a:r>
              <a:rPr lang="en-US" sz="2800" dirty="0" smtClean="0">
                <a:latin typeface="Calisto MT"/>
                <a:cs typeface="Calisto MT"/>
              </a:rPr>
              <a:t>ERAS Cardiac Society</a:t>
            </a:r>
          </a:p>
          <a:p>
            <a:pPr lvl="1"/>
            <a:r>
              <a:rPr lang="en-US" sz="2400" dirty="0" smtClean="0">
                <a:latin typeface="Calisto MT"/>
                <a:cs typeface="Calisto MT"/>
              </a:rPr>
              <a:t>Recently added </a:t>
            </a:r>
            <a:r>
              <a:rPr lang="en-US" sz="2400" dirty="0" err="1" smtClean="0">
                <a:latin typeface="Calisto MT"/>
                <a:cs typeface="Calisto MT"/>
              </a:rPr>
              <a:t>prehabilitation</a:t>
            </a:r>
            <a:r>
              <a:rPr lang="en-US" sz="2400" dirty="0" smtClean="0">
                <a:latin typeface="Calisto MT"/>
                <a:cs typeface="Calisto MT"/>
              </a:rPr>
              <a:t> to expert recommendations as a means of improving patient resilience preoperatively</a:t>
            </a:r>
          </a:p>
          <a:p>
            <a:pPr lvl="2"/>
            <a:r>
              <a:rPr lang="en-US" sz="2400" dirty="0" smtClean="0">
                <a:latin typeface="Calisto MT"/>
                <a:cs typeface="Calisto MT"/>
              </a:rPr>
              <a:t>“NEW” approach</a:t>
            </a:r>
          </a:p>
          <a:p>
            <a:pPr lvl="3"/>
            <a:r>
              <a:rPr lang="en-US" sz="2000" dirty="0" smtClean="0">
                <a:latin typeface="Calisto MT"/>
                <a:cs typeface="Calisto MT"/>
              </a:rPr>
              <a:t>Nutrition</a:t>
            </a:r>
          </a:p>
          <a:p>
            <a:pPr lvl="3"/>
            <a:r>
              <a:rPr lang="en-US" sz="2000" dirty="0" smtClean="0">
                <a:latin typeface="Calisto MT"/>
                <a:cs typeface="Calisto MT"/>
              </a:rPr>
              <a:t>Exercise training</a:t>
            </a:r>
          </a:p>
          <a:p>
            <a:pPr lvl="3"/>
            <a:r>
              <a:rPr lang="en-US" sz="2000" dirty="0" smtClean="0">
                <a:latin typeface="Calisto MT"/>
                <a:cs typeface="Calisto MT"/>
              </a:rPr>
              <a:t>Worry/Anxiety Reduction</a:t>
            </a:r>
          </a:p>
          <a:p>
            <a:pPr lvl="1"/>
            <a:r>
              <a:rPr lang="en-US" sz="2400" dirty="0" smtClean="0">
                <a:latin typeface="Calisto MT"/>
                <a:cs typeface="Calisto MT"/>
              </a:rPr>
              <a:t>Surgical wait time may be a barrier</a:t>
            </a:r>
            <a:endParaRPr lang="en-US" sz="2400" dirty="0">
              <a:latin typeface="Calisto MT"/>
              <a:cs typeface="Calisto MT"/>
            </a:endParaRPr>
          </a:p>
        </p:txBody>
      </p:sp>
    </p:spTree>
    <p:extLst>
      <p:ext uri="{BB962C8B-B14F-4D97-AF65-F5344CB8AC3E}">
        <p14:creationId xmlns:p14="http://schemas.microsoft.com/office/powerpoint/2010/main" val="125341833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latin typeface="Calisto MT"/>
                <a:cs typeface="Calisto MT"/>
              </a:rPr>
              <a:t>Future of </a:t>
            </a:r>
            <a:r>
              <a:rPr lang="en-US" sz="4000" dirty="0" err="1" smtClean="0">
                <a:latin typeface="Calisto MT"/>
                <a:cs typeface="Calisto MT"/>
              </a:rPr>
              <a:t>Prehabilitation</a:t>
            </a:r>
            <a:r>
              <a:rPr lang="en-US" sz="4000" dirty="0" smtClean="0">
                <a:latin typeface="Calisto MT"/>
                <a:cs typeface="Calisto MT"/>
              </a:rPr>
              <a:t> in Cardiac Surgery</a:t>
            </a:r>
            <a:endParaRPr lang="en-US" sz="4000" dirty="0">
              <a:latin typeface="Calisto MT"/>
              <a:cs typeface="Calisto MT"/>
            </a:endParaRPr>
          </a:p>
        </p:txBody>
      </p:sp>
      <p:sp>
        <p:nvSpPr>
          <p:cNvPr id="3" name="Content Placeholder 2"/>
          <p:cNvSpPr>
            <a:spLocks noGrp="1"/>
          </p:cNvSpPr>
          <p:nvPr>
            <p:ph idx="1"/>
          </p:nvPr>
        </p:nvSpPr>
        <p:spPr>
          <a:xfrm>
            <a:off x="457201" y="1646100"/>
            <a:ext cx="8229600" cy="4383740"/>
          </a:xfrm>
        </p:spPr>
        <p:txBody>
          <a:bodyPr/>
          <a:lstStyle/>
          <a:p>
            <a:r>
              <a:rPr lang="en-US" sz="2000" dirty="0" smtClean="0">
                <a:latin typeface="Calisto MT"/>
                <a:cs typeface="Calisto MT"/>
              </a:rPr>
              <a:t>Evidence demonstrates that cardiac </a:t>
            </a:r>
            <a:r>
              <a:rPr lang="en-US" sz="2000" dirty="0" err="1" smtClean="0">
                <a:latin typeface="Calisto MT"/>
                <a:cs typeface="Calisto MT"/>
              </a:rPr>
              <a:t>prehabilitation</a:t>
            </a:r>
            <a:r>
              <a:rPr lang="en-US" sz="2000" dirty="0" smtClean="0">
                <a:latin typeface="Calisto MT"/>
                <a:cs typeface="Calisto MT"/>
              </a:rPr>
              <a:t> should be included in pre-operative care for patients undergoing cardiac procedures</a:t>
            </a:r>
          </a:p>
          <a:p>
            <a:pPr lvl="1"/>
            <a:r>
              <a:rPr lang="en-US" sz="1800" dirty="0" smtClean="0">
                <a:latin typeface="Calisto MT"/>
                <a:cs typeface="Calisto MT"/>
              </a:rPr>
              <a:t>No formal consensus defining the framework and necessary duration for optimal </a:t>
            </a:r>
            <a:r>
              <a:rPr lang="en-US" sz="1800" dirty="0" err="1" smtClean="0">
                <a:latin typeface="Calisto MT"/>
                <a:cs typeface="Calisto MT"/>
              </a:rPr>
              <a:t>prehab</a:t>
            </a:r>
            <a:endParaRPr lang="en-US" sz="1800" dirty="0" smtClean="0">
              <a:latin typeface="Calisto MT"/>
              <a:cs typeface="Calisto MT"/>
            </a:endParaRPr>
          </a:p>
          <a:p>
            <a:r>
              <a:rPr lang="en-US" sz="2000" dirty="0" smtClean="0">
                <a:latin typeface="Calisto MT"/>
                <a:cs typeface="Calisto MT"/>
              </a:rPr>
              <a:t>Additional RCTs with larger cohorts are needed to further strengthen the evidence to inform future health care policy decisions related to preoperative cardiac care</a:t>
            </a:r>
          </a:p>
          <a:p>
            <a:r>
              <a:rPr lang="en-US" sz="2000" dirty="0" smtClean="0">
                <a:latin typeface="Calisto MT"/>
                <a:cs typeface="Calisto MT"/>
              </a:rPr>
              <a:t>Interventions with frail older adults awaiting cardiac surgery should be structured as multicomponent programs with an emphasis on physical activity</a:t>
            </a:r>
          </a:p>
          <a:p>
            <a:pPr lvl="1"/>
            <a:r>
              <a:rPr lang="en-US" sz="1800" dirty="0" smtClean="0">
                <a:latin typeface="Calisto MT"/>
                <a:cs typeface="Calisto MT"/>
              </a:rPr>
              <a:t>Can improve health in all systems affected by frailty, improving resilience of cardiac patients preoperatively</a:t>
            </a:r>
            <a:endParaRPr lang="en-US" sz="1800" dirty="0">
              <a:latin typeface="Calisto MT"/>
              <a:cs typeface="Calisto MT"/>
            </a:endParaRPr>
          </a:p>
        </p:txBody>
      </p:sp>
    </p:spTree>
    <p:extLst>
      <p:ext uri="{BB962C8B-B14F-4D97-AF65-F5344CB8AC3E}">
        <p14:creationId xmlns:p14="http://schemas.microsoft.com/office/powerpoint/2010/main" val="339921528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121254"/>
            <a:ext cx="7468492" cy="918974"/>
          </a:xfrm>
        </p:spPr>
        <p:txBody>
          <a:bodyPr/>
          <a:lstStyle/>
          <a:p>
            <a:r>
              <a:rPr lang="en-US" sz="4000" dirty="0" smtClean="0">
                <a:latin typeface="Calisto MT"/>
                <a:cs typeface="Calisto MT"/>
              </a:rPr>
              <a:t>Proposed Cardiac </a:t>
            </a:r>
            <a:r>
              <a:rPr lang="en-US" sz="4000" dirty="0" err="1" smtClean="0">
                <a:latin typeface="Calisto MT"/>
                <a:cs typeface="Calisto MT"/>
              </a:rPr>
              <a:t>Prehabilitation</a:t>
            </a:r>
            <a:r>
              <a:rPr lang="en-US" sz="4000" dirty="0" smtClean="0">
                <a:latin typeface="Calisto MT"/>
                <a:cs typeface="Calisto MT"/>
              </a:rPr>
              <a:t> Program Structure</a:t>
            </a:r>
            <a:endParaRPr lang="en-US" sz="4000" dirty="0">
              <a:latin typeface="Calisto MT"/>
              <a:cs typeface="Calisto MT"/>
            </a:endParaRPr>
          </a:p>
        </p:txBody>
      </p:sp>
      <p:sp>
        <p:nvSpPr>
          <p:cNvPr id="3" name="Content Placeholder 2"/>
          <p:cNvSpPr>
            <a:spLocks noGrp="1"/>
          </p:cNvSpPr>
          <p:nvPr>
            <p:ph idx="1"/>
          </p:nvPr>
        </p:nvSpPr>
        <p:spPr>
          <a:xfrm>
            <a:off x="457200" y="1294211"/>
            <a:ext cx="8229600" cy="4383740"/>
          </a:xfrm>
        </p:spPr>
        <p:txBody>
          <a:bodyPr/>
          <a:lstStyle/>
          <a:p>
            <a:r>
              <a:rPr lang="en-US" sz="2400" dirty="0" smtClean="0">
                <a:latin typeface="Calisto MT"/>
                <a:cs typeface="Calisto MT"/>
              </a:rPr>
              <a:t>“N” </a:t>
            </a:r>
            <a:r>
              <a:rPr lang="mr-IN" sz="2400" dirty="0" smtClean="0">
                <a:latin typeface="Calisto MT"/>
                <a:cs typeface="Calisto MT"/>
              </a:rPr>
              <a:t>–</a:t>
            </a:r>
            <a:r>
              <a:rPr lang="en-US" sz="2400" dirty="0" smtClean="0">
                <a:latin typeface="Calisto MT"/>
                <a:cs typeface="Calisto MT"/>
              </a:rPr>
              <a:t> Nutrition</a:t>
            </a:r>
          </a:p>
          <a:p>
            <a:pPr lvl="1"/>
            <a:r>
              <a:rPr lang="en-US" sz="2000" dirty="0" smtClean="0">
                <a:latin typeface="Calisto MT"/>
                <a:cs typeface="Calisto MT"/>
              </a:rPr>
              <a:t>Address low body weight with protein-energy malnutrition, cachexia</a:t>
            </a:r>
          </a:p>
          <a:p>
            <a:pPr lvl="2"/>
            <a:r>
              <a:rPr lang="en-US" sz="1800" dirty="0" smtClean="0">
                <a:latin typeface="Calisto MT"/>
                <a:cs typeface="Calisto MT"/>
              </a:rPr>
              <a:t>High protein supplementation shown to support inflammatory and regenerative processes to reduce postoperative mortality</a:t>
            </a:r>
            <a:endParaRPr lang="en-US" sz="1800" dirty="0">
              <a:latin typeface="Calisto MT"/>
              <a:cs typeface="Calisto MT"/>
            </a:endParaRPr>
          </a:p>
          <a:p>
            <a:pPr lvl="1"/>
            <a:r>
              <a:rPr lang="en-US" sz="2000" dirty="0" smtClean="0">
                <a:latin typeface="Calisto MT"/>
                <a:cs typeface="Calisto MT"/>
              </a:rPr>
              <a:t>Address proper heart healthy diet recommendations for patients who are overweight, diabetic, etc.</a:t>
            </a:r>
          </a:p>
          <a:p>
            <a:pPr lvl="1"/>
            <a:r>
              <a:rPr lang="en-US" sz="2000" dirty="0" smtClean="0">
                <a:latin typeface="Calisto MT"/>
                <a:cs typeface="Calisto MT"/>
              </a:rPr>
              <a:t>Partner with dietician to meet with patients and make appropriate recommendations</a:t>
            </a:r>
          </a:p>
          <a:p>
            <a:pPr lvl="1"/>
            <a:r>
              <a:rPr lang="en-US" sz="2000" dirty="0" smtClean="0">
                <a:latin typeface="Calisto MT"/>
                <a:cs typeface="Calisto MT"/>
              </a:rPr>
              <a:t>Outcome measures:</a:t>
            </a:r>
          </a:p>
          <a:p>
            <a:pPr lvl="2"/>
            <a:r>
              <a:rPr lang="en-US" sz="1800" dirty="0" smtClean="0">
                <a:latin typeface="Calisto MT"/>
                <a:cs typeface="Calisto MT"/>
              </a:rPr>
              <a:t>Postoperative complications</a:t>
            </a:r>
          </a:p>
          <a:p>
            <a:pPr lvl="2"/>
            <a:r>
              <a:rPr lang="en-US" sz="1800" dirty="0" smtClean="0">
                <a:latin typeface="Calisto MT"/>
                <a:cs typeface="Calisto MT"/>
              </a:rPr>
              <a:t>Hospital LOS</a:t>
            </a:r>
          </a:p>
          <a:p>
            <a:pPr lvl="2"/>
            <a:r>
              <a:rPr lang="en-US" sz="1800" dirty="0" smtClean="0">
                <a:latin typeface="Calisto MT"/>
                <a:cs typeface="Calisto MT"/>
              </a:rPr>
              <a:t>Weight</a:t>
            </a:r>
          </a:p>
          <a:p>
            <a:pPr lvl="2"/>
            <a:r>
              <a:rPr lang="en-US" sz="1800" dirty="0" err="1" smtClean="0">
                <a:latin typeface="Calisto MT"/>
                <a:cs typeface="Calisto MT"/>
              </a:rPr>
              <a:t>Hgb</a:t>
            </a:r>
            <a:r>
              <a:rPr lang="en-US" sz="1800" dirty="0" smtClean="0">
                <a:latin typeface="Calisto MT"/>
                <a:cs typeface="Calisto MT"/>
              </a:rPr>
              <a:t> A1C</a:t>
            </a:r>
          </a:p>
          <a:p>
            <a:pPr marL="228600" lvl="1" indent="0">
              <a:buNone/>
            </a:pPr>
            <a:endParaRPr lang="en-US" sz="2800" dirty="0" smtClean="0">
              <a:latin typeface="Calisto MT"/>
              <a:cs typeface="Calisto MT"/>
            </a:endParaRPr>
          </a:p>
        </p:txBody>
      </p:sp>
    </p:spTree>
    <p:extLst>
      <p:ext uri="{BB962C8B-B14F-4D97-AF65-F5344CB8AC3E}">
        <p14:creationId xmlns:p14="http://schemas.microsoft.com/office/powerpoint/2010/main" val="14397084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smtClean="0">
                <a:latin typeface="Calisto MT"/>
                <a:cs typeface="Calisto MT"/>
              </a:rPr>
              <a:t>Frailty</a:t>
            </a:r>
            <a:endParaRPr lang="en-US" sz="4800" dirty="0">
              <a:latin typeface="Calisto MT"/>
              <a:cs typeface="Calisto MT"/>
            </a:endParaRPr>
          </a:p>
        </p:txBody>
      </p:sp>
      <p:sp>
        <p:nvSpPr>
          <p:cNvPr id="3" name="Content Placeholder 2"/>
          <p:cNvSpPr>
            <a:spLocks noGrp="1"/>
          </p:cNvSpPr>
          <p:nvPr>
            <p:ph sz="half" idx="1"/>
          </p:nvPr>
        </p:nvSpPr>
        <p:spPr>
          <a:xfrm>
            <a:off x="457200" y="1600200"/>
            <a:ext cx="5066304" cy="4383741"/>
          </a:xfrm>
        </p:spPr>
        <p:txBody>
          <a:bodyPr/>
          <a:lstStyle/>
          <a:p>
            <a:r>
              <a:rPr lang="en-US" sz="2400" dirty="0" smtClean="0">
                <a:latin typeface="Calisto MT"/>
                <a:cs typeface="Calisto MT"/>
              </a:rPr>
              <a:t>“A physiologic decline that increases vulnerability to adverse health outcomes in the face of a stressor.”</a:t>
            </a:r>
          </a:p>
          <a:p>
            <a:r>
              <a:rPr lang="en-US" sz="2400" dirty="0" smtClean="0">
                <a:latin typeface="Calisto MT"/>
                <a:cs typeface="Calisto MT"/>
              </a:rPr>
              <a:t>Frailty increases with advancing age and is associated with poor functional survival.</a:t>
            </a:r>
          </a:p>
          <a:p>
            <a:r>
              <a:rPr lang="en-US" sz="2400" dirty="0" smtClean="0">
                <a:latin typeface="Calisto MT"/>
                <a:cs typeface="Calisto MT"/>
              </a:rPr>
              <a:t>The preoperative period is a critical opportunity to improve the resilience of those vulnerable patients awaiting surgical procedures.</a:t>
            </a:r>
          </a:p>
          <a:p>
            <a:endParaRPr lang="en-US" sz="2400" dirty="0">
              <a:latin typeface="Calisto MT"/>
              <a:cs typeface="Calisto MT"/>
            </a:endParaRPr>
          </a:p>
        </p:txBody>
      </p:sp>
      <p:pic>
        <p:nvPicPr>
          <p:cNvPr id="7" name="Content Placeholder 6" descr="shuffling.jpg"/>
          <p:cNvPicPr>
            <a:picLocks noGrp="1" noChangeAspect="1"/>
          </p:cNvPicPr>
          <p:nvPr>
            <p:ph sz="half" idx="2"/>
          </p:nvPr>
        </p:nvPicPr>
        <p:blipFill>
          <a:blip r:embed="rId3">
            <a:extLst>
              <a:ext uri="{28A0092B-C50C-407E-A947-70E740481C1C}">
                <a14:useLocalDpi xmlns:a14="http://schemas.microsoft.com/office/drawing/2010/main" val="0"/>
              </a:ext>
            </a:extLst>
          </a:blip>
          <a:srcRect l="-23818" r="-23818"/>
          <a:stretch>
            <a:fillRect/>
          </a:stretch>
        </p:blipFill>
        <p:spPr>
          <a:xfrm>
            <a:off x="5140606" y="1600200"/>
            <a:ext cx="3883212" cy="4383741"/>
          </a:xfrm>
        </p:spPr>
      </p:pic>
    </p:spTree>
    <p:extLst>
      <p:ext uri="{BB962C8B-B14F-4D97-AF65-F5344CB8AC3E}">
        <p14:creationId xmlns:p14="http://schemas.microsoft.com/office/powerpoint/2010/main" val="388179024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254"/>
            <a:ext cx="7652099" cy="918974"/>
          </a:xfrm>
        </p:spPr>
        <p:txBody>
          <a:bodyPr/>
          <a:lstStyle/>
          <a:p>
            <a:r>
              <a:rPr lang="en-US" sz="4000" dirty="0" smtClean="0">
                <a:latin typeface="Calisto MT"/>
                <a:cs typeface="Calisto MT"/>
              </a:rPr>
              <a:t>Proposed Cardiac </a:t>
            </a:r>
            <a:r>
              <a:rPr lang="en-US" sz="4000" dirty="0" err="1" smtClean="0">
                <a:latin typeface="Calisto MT"/>
                <a:cs typeface="Calisto MT"/>
              </a:rPr>
              <a:t>Prehabilitation</a:t>
            </a:r>
            <a:r>
              <a:rPr lang="en-US" sz="4000" dirty="0" smtClean="0">
                <a:latin typeface="Calisto MT"/>
                <a:cs typeface="Calisto MT"/>
              </a:rPr>
              <a:t> Program Structure</a:t>
            </a:r>
            <a:endParaRPr lang="en-US" sz="4000" dirty="0">
              <a:latin typeface="Calisto MT"/>
              <a:cs typeface="Calisto MT"/>
            </a:endParaRPr>
          </a:p>
        </p:txBody>
      </p:sp>
      <p:sp>
        <p:nvSpPr>
          <p:cNvPr id="3" name="Content Placeholder 2"/>
          <p:cNvSpPr>
            <a:spLocks noGrp="1"/>
          </p:cNvSpPr>
          <p:nvPr>
            <p:ph idx="1"/>
          </p:nvPr>
        </p:nvSpPr>
        <p:spPr>
          <a:xfrm>
            <a:off x="137705" y="1154360"/>
            <a:ext cx="8614218" cy="4383740"/>
          </a:xfrm>
        </p:spPr>
        <p:txBody>
          <a:bodyPr/>
          <a:lstStyle/>
          <a:p>
            <a:r>
              <a:rPr lang="en-US" sz="2400" dirty="0">
                <a:latin typeface="Calisto MT"/>
                <a:cs typeface="Calisto MT"/>
              </a:rPr>
              <a:t>“E” </a:t>
            </a:r>
            <a:r>
              <a:rPr lang="mr-IN" sz="2400" dirty="0">
                <a:latin typeface="Calisto MT"/>
                <a:cs typeface="Calisto MT"/>
              </a:rPr>
              <a:t>–</a:t>
            </a:r>
            <a:r>
              <a:rPr lang="en-US" sz="2400" dirty="0">
                <a:latin typeface="Calisto MT"/>
                <a:cs typeface="Calisto MT"/>
              </a:rPr>
              <a:t> Exercise</a:t>
            </a:r>
          </a:p>
          <a:p>
            <a:pPr lvl="1"/>
            <a:r>
              <a:rPr lang="en-US" sz="2000" dirty="0">
                <a:latin typeface="Calisto MT"/>
                <a:cs typeface="Calisto MT"/>
              </a:rPr>
              <a:t>Higher baseline physical capacity associated with improved postoperative outcomes and enhanced postoperative recovery (shorter LOS and fewer complications)</a:t>
            </a:r>
          </a:p>
          <a:p>
            <a:pPr lvl="1"/>
            <a:r>
              <a:rPr lang="en-US" sz="2000" dirty="0">
                <a:latin typeface="Calisto MT"/>
                <a:cs typeface="Calisto MT"/>
              </a:rPr>
              <a:t>Individualized exercise prescription based on evaluation </a:t>
            </a:r>
            <a:r>
              <a:rPr lang="en-US" sz="2000" dirty="0" smtClean="0">
                <a:latin typeface="Calisto MT"/>
                <a:cs typeface="Calisto MT"/>
              </a:rPr>
              <a:t>with </a:t>
            </a:r>
            <a:r>
              <a:rPr lang="en-US" sz="2000" dirty="0">
                <a:latin typeface="Calisto MT"/>
                <a:cs typeface="Calisto MT"/>
              </a:rPr>
              <a:t>close vitals monitoring to ensure appropriate hemodynamic response to </a:t>
            </a:r>
            <a:r>
              <a:rPr lang="en-US" sz="2000" dirty="0" smtClean="0">
                <a:latin typeface="Calisto MT"/>
                <a:cs typeface="Calisto MT"/>
              </a:rPr>
              <a:t>exercise</a:t>
            </a:r>
          </a:p>
          <a:p>
            <a:pPr lvl="2"/>
            <a:r>
              <a:rPr lang="en-US" sz="1800" dirty="0" smtClean="0">
                <a:latin typeface="Calisto MT"/>
                <a:cs typeface="Calisto MT"/>
              </a:rPr>
              <a:t>Introduction to incentive spirometer, inspiratory muscle training</a:t>
            </a:r>
          </a:p>
          <a:p>
            <a:pPr lvl="1"/>
            <a:r>
              <a:rPr lang="en-US" sz="2000" dirty="0" smtClean="0">
                <a:latin typeface="Calisto MT"/>
                <a:cs typeface="Calisto MT"/>
              </a:rPr>
              <a:t>Outcome measures:</a:t>
            </a:r>
          </a:p>
          <a:p>
            <a:pPr lvl="2"/>
            <a:r>
              <a:rPr lang="en-US" sz="1800" dirty="0" smtClean="0">
                <a:latin typeface="Calisto MT"/>
                <a:cs typeface="Calisto MT"/>
              </a:rPr>
              <a:t>6MWT</a:t>
            </a:r>
          </a:p>
          <a:p>
            <a:pPr lvl="2"/>
            <a:r>
              <a:rPr lang="en-US" sz="1800" dirty="0" smtClean="0">
                <a:latin typeface="Calisto MT"/>
                <a:cs typeface="Calisto MT"/>
              </a:rPr>
              <a:t>TUG</a:t>
            </a:r>
          </a:p>
          <a:p>
            <a:pPr lvl="2"/>
            <a:r>
              <a:rPr lang="en-US" sz="1800" dirty="0" smtClean="0">
                <a:latin typeface="Calisto MT"/>
                <a:cs typeface="Calisto MT"/>
              </a:rPr>
              <a:t>Dynamic Gait Index</a:t>
            </a:r>
          </a:p>
          <a:p>
            <a:pPr lvl="2"/>
            <a:r>
              <a:rPr lang="en-US" sz="1800" dirty="0" smtClean="0">
                <a:latin typeface="Calisto MT"/>
                <a:cs typeface="Calisto MT"/>
              </a:rPr>
              <a:t>Berg</a:t>
            </a:r>
          </a:p>
          <a:p>
            <a:pPr lvl="2"/>
            <a:r>
              <a:rPr lang="en-US" sz="1800" dirty="0" smtClean="0">
                <a:latin typeface="Calisto MT"/>
                <a:cs typeface="Calisto MT"/>
              </a:rPr>
              <a:t>Clinical Frailty Scale/LACE</a:t>
            </a:r>
            <a:endParaRPr lang="en-US" sz="1800" dirty="0">
              <a:latin typeface="Calisto MT"/>
              <a:cs typeface="Calisto MT"/>
            </a:endParaRPr>
          </a:p>
          <a:p>
            <a:endParaRPr lang="en-US" sz="2400" dirty="0">
              <a:latin typeface="Calisto MT"/>
              <a:cs typeface="Calisto MT"/>
            </a:endParaRPr>
          </a:p>
        </p:txBody>
      </p:sp>
      <p:pic>
        <p:nvPicPr>
          <p:cNvPr id="4" name="Picture 3" descr="balance.jp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4391263" y="3906234"/>
            <a:ext cx="2754101" cy="2754101"/>
          </a:xfrm>
          <a:prstGeom prst="rect">
            <a:avLst/>
          </a:prstGeom>
        </p:spPr>
      </p:pic>
    </p:spTree>
    <p:extLst>
      <p:ext uri="{BB962C8B-B14F-4D97-AF65-F5344CB8AC3E}">
        <p14:creationId xmlns:p14="http://schemas.microsoft.com/office/powerpoint/2010/main" val="392676190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121254"/>
            <a:ext cx="8019312" cy="918974"/>
          </a:xfrm>
        </p:spPr>
        <p:txBody>
          <a:bodyPr/>
          <a:lstStyle/>
          <a:p>
            <a:r>
              <a:rPr lang="en-US" sz="4000" dirty="0">
                <a:latin typeface="Calisto MT"/>
                <a:cs typeface="Calisto MT"/>
              </a:rPr>
              <a:t>Proposed Cardiac </a:t>
            </a:r>
            <a:r>
              <a:rPr lang="en-US" sz="4000" dirty="0" err="1">
                <a:latin typeface="Calisto MT"/>
                <a:cs typeface="Calisto MT"/>
              </a:rPr>
              <a:t>Prehabilitation</a:t>
            </a:r>
            <a:r>
              <a:rPr lang="en-US" sz="4000" dirty="0">
                <a:latin typeface="Calisto MT"/>
                <a:cs typeface="Calisto MT"/>
              </a:rPr>
              <a:t> Program Structure</a:t>
            </a:r>
          </a:p>
        </p:txBody>
      </p:sp>
      <p:sp>
        <p:nvSpPr>
          <p:cNvPr id="3" name="Content Placeholder 2"/>
          <p:cNvSpPr>
            <a:spLocks noGrp="1"/>
          </p:cNvSpPr>
          <p:nvPr>
            <p:ph idx="1"/>
          </p:nvPr>
        </p:nvSpPr>
        <p:spPr>
          <a:xfrm>
            <a:off x="457200" y="1431907"/>
            <a:ext cx="8229600" cy="4383740"/>
          </a:xfrm>
        </p:spPr>
        <p:txBody>
          <a:bodyPr/>
          <a:lstStyle/>
          <a:p>
            <a:r>
              <a:rPr lang="en-US" sz="2400" dirty="0" smtClean="0">
                <a:latin typeface="Calisto MT"/>
                <a:cs typeface="Calisto MT"/>
              </a:rPr>
              <a:t>“W” </a:t>
            </a:r>
            <a:r>
              <a:rPr lang="mr-IN" sz="2400" dirty="0" smtClean="0">
                <a:latin typeface="Calisto MT"/>
                <a:cs typeface="Calisto MT"/>
              </a:rPr>
              <a:t>–</a:t>
            </a:r>
            <a:r>
              <a:rPr lang="en-US" sz="2400" dirty="0" smtClean="0">
                <a:latin typeface="Calisto MT"/>
                <a:cs typeface="Calisto MT"/>
              </a:rPr>
              <a:t> Worry and anxiety reduction</a:t>
            </a:r>
          </a:p>
          <a:p>
            <a:pPr lvl="1"/>
            <a:r>
              <a:rPr lang="en-US" sz="2000" dirty="0">
                <a:latin typeface="Calisto MT"/>
                <a:cs typeface="Calisto MT"/>
              </a:rPr>
              <a:t>Depression and anxiety </a:t>
            </a:r>
            <a:r>
              <a:rPr lang="en-US" sz="2000" dirty="0" smtClean="0">
                <a:latin typeface="Calisto MT"/>
                <a:cs typeface="Calisto MT"/>
              </a:rPr>
              <a:t>associated with worse surgical outcomes</a:t>
            </a:r>
          </a:p>
          <a:p>
            <a:pPr lvl="1"/>
            <a:r>
              <a:rPr lang="en-US" sz="2000" dirty="0" smtClean="0">
                <a:latin typeface="Calisto MT"/>
                <a:cs typeface="Calisto MT"/>
              </a:rPr>
              <a:t>Education on surgical procedure, estimated LOS, what to expect</a:t>
            </a:r>
          </a:p>
          <a:p>
            <a:pPr lvl="1"/>
            <a:r>
              <a:rPr lang="en-US" sz="2000" dirty="0" smtClean="0">
                <a:latin typeface="Calisto MT"/>
                <a:cs typeface="Calisto MT"/>
              </a:rPr>
              <a:t>Provide individualized, appropriate stress management strategies to implement</a:t>
            </a:r>
          </a:p>
          <a:p>
            <a:pPr lvl="1"/>
            <a:r>
              <a:rPr lang="en-US" sz="2000" dirty="0" smtClean="0">
                <a:latin typeface="Calisto MT"/>
                <a:cs typeface="Calisto MT"/>
              </a:rPr>
              <a:t>Referral to psych services</a:t>
            </a:r>
          </a:p>
          <a:p>
            <a:pPr lvl="1"/>
            <a:r>
              <a:rPr lang="en-US" sz="2000" dirty="0" smtClean="0">
                <a:latin typeface="Calisto MT"/>
                <a:cs typeface="Calisto MT"/>
              </a:rPr>
              <a:t>Complete “Mindful movements” with patients anticipating open cardiothoracic procedures to ensure good understanding of sternal precautions prior to procedure</a:t>
            </a:r>
          </a:p>
          <a:p>
            <a:pPr lvl="1"/>
            <a:r>
              <a:rPr lang="en-US" sz="2000" dirty="0" smtClean="0">
                <a:latin typeface="Calisto MT"/>
                <a:cs typeface="Calisto MT"/>
              </a:rPr>
              <a:t>Outcome measures:</a:t>
            </a:r>
          </a:p>
          <a:p>
            <a:pPr lvl="2"/>
            <a:r>
              <a:rPr lang="en-US" sz="1800" dirty="0" smtClean="0">
                <a:latin typeface="Calisto MT"/>
                <a:cs typeface="Calisto MT"/>
              </a:rPr>
              <a:t>PHQ-9</a:t>
            </a:r>
          </a:p>
          <a:p>
            <a:pPr lvl="2"/>
            <a:r>
              <a:rPr lang="en-US" sz="1800" dirty="0" smtClean="0">
                <a:latin typeface="Calisto MT"/>
                <a:cs typeface="Calisto MT"/>
              </a:rPr>
              <a:t>SF-36</a:t>
            </a:r>
          </a:p>
          <a:p>
            <a:pPr lvl="2"/>
            <a:endParaRPr lang="en-US" sz="2400" dirty="0" smtClean="0">
              <a:latin typeface="Calisto MT"/>
              <a:cs typeface="Calisto MT"/>
            </a:endParaRPr>
          </a:p>
          <a:p>
            <a:pPr lvl="2"/>
            <a:endParaRPr lang="en-US" sz="2400" dirty="0" smtClean="0">
              <a:latin typeface="Calisto MT"/>
              <a:cs typeface="Calisto MT"/>
            </a:endParaRPr>
          </a:p>
          <a:p>
            <a:pPr lvl="1"/>
            <a:endParaRPr lang="en-US" sz="2400" dirty="0" smtClean="0">
              <a:latin typeface="Calisto MT"/>
              <a:cs typeface="Calisto MT"/>
            </a:endParaRPr>
          </a:p>
        </p:txBody>
      </p:sp>
    </p:spTree>
    <p:extLst>
      <p:ext uri="{BB962C8B-B14F-4D97-AF65-F5344CB8AC3E}">
        <p14:creationId xmlns:p14="http://schemas.microsoft.com/office/powerpoint/2010/main" val="177462030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121254"/>
            <a:ext cx="7376688" cy="918974"/>
          </a:xfrm>
        </p:spPr>
        <p:txBody>
          <a:bodyPr/>
          <a:lstStyle/>
          <a:p>
            <a:r>
              <a:rPr lang="en-US" sz="4000" dirty="0">
                <a:latin typeface="Calisto MT"/>
                <a:cs typeface="Calisto MT"/>
              </a:rPr>
              <a:t>Proposed Cardiac </a:t>
            </a:r>
            <a:r>
              <a:rPr lang="en-US" sz="4000" dirty="0" err="1">
                <a:latin typeface="Calisto MT"/>
                <a:cs typeface="Calisto MT"/>
              </a:rPr>
              <a:t>Prehabilitation</a:t>
            </a:r>
            <a:r>
              <a:rPr lang="en-US" sz="4000" dirty="0">
                <a:latin typeface="Calisto MT"/>
                <a:cs typeface="Calisto MT"/>
              </a:rPr>
              <a:t> Program Structure</a:t>
            </a:r>
          </a:p>
        </p:txBody>
      </p:sp>
      <p:sp>
        <p:nvSpPr>
          <p:cNvPr id="3" name="Content Placeholder 2"/>
          <p:cNvSpPr>
            <a:spLocks noGrp="1"/>
          </p:cNvSpPr>
          <p:nvPr>
            <p:ph sz="half" idx="1"/>
          </p:nvPr>
        </p:nvSpPr>
        <p:spPr/>
        <p:txBody>
          <a:bodyPr/>
          <a:lstStyle/>
          <a:p>
            <a:r>
              <a:rPr lang="en-US" sz="2400" dirty="0" smtClean="0">
                <a:latin typeface="Calisto MT"/>
                <a:cs typeface="Calisto MT"/>
              </a:rPr>
              <a:t>Additional components:</a:t>
            </a:r>
          </a:p>
          <a:p>
            <a:pPr lvl="1"/>
            <a:r>
              <a:rPr lang="en-US" sz="2000" dirty="0" smtClean="0">
                <a:latin typeface="Calisto MT"/>
                <a:cs typeface="Calisto MT"/>
              </a:rPr>
              <a:t>Education</a:t>
            </a:r>
          </a:p>
          <a:p>
            <a:pPr lvl="1"/>
            <a:r>
              <a:rPr lang="en-US" sz="2000" dirty="0" smtClean="0">
                <a:latin typeface="Calisto MT"/>
                <a:cs typeface="Calisto MT"/>
              </a:rPr>
              <a:t>Lifestyle modification</a:t>
            </a:r>
          </a:p>
          <a:p>
            <a:pPr lvl="2"/>
            <a:r>
              <a:rPr lang="en-US" sz="1800" dirty="0" smtClean="0">
                <a:latin typeface="Calisto MT"/>
                <a:cs typeface="Calisto MT"/>
              </a:rPr>
              <a:t>Alcohol/tobacco cessation</a:t>
            </a:r>
          </a:p>
          <a:p>
            <a:pPr lvl="2"/>
            <a:r>
              <a:rPr lang="en-US" sz="1800" dirty="0" smtClean="0">
                <a:latin typeface="Calisto MT"/>
                <a:cs typeface="Calisto MT"/>
              </a:rPr>
              <a:t>Lipid panel results and how to impact</a:t>
            </a:r>
          </a:p>
          <a:p>
            <a:pPr lvl="1"/>
            <a:r>
              <a:rPr lang="en-US" sz="2000" dirty="0" smtClean="0">
                <a:latin typeface="Calisto MT"/>
                <a:cs typeface="Calisto MT"/>
              </a:rPr>
              <a:t>Home evaluation</a:t>
            </a:r>
          </a:p>
          <a:p>
            <a:pPr lvl="1"/>
            <a:r>
              <a:rPr lang="en-US" sz="2000" dirty="0" smtClean="0">
                <a:latin typeface="Calisto MT"/>
                <a:cs typeface="Calisto MT"/>
              </a:rPr>
              <a:t>Sleep</a:t>
            </a:r>
          </a:p>
          <a:p>
            <a:pPr lvl="2"/>
            <a:r>
              <a:rPr lang="en-US" sz="1800" dirty="0" smtClean="0">
                <a:latin typeface="Calisto MT"/>
                <a:cs typeface="Calisto MT"/>
              </a:rPr>
              <a:t>Relaxation techniques to improve sleep quality</a:t>
            </a:r>
          </a:p>
          <a:p>
            <a:pPr lvl="2"/>
            <a:r>
              <a:rPr lang="en-US" sz="1800" dirty="0" smtClean="0">
                <a:latin typeface="Calisto MT"/>
                <a:cs typeface="Calisto MT"/>
              </a:rPr>
              <a:t>Refer for sleep study if signs of OSA</a:t>
            </a:r>
          </a:p>
          <a:p>
            <a:pPr marL="457200" lvl="2" indent="0">
              <a:buNone/>
            </a:pPr>
            <a:endParaRPr lang="en-US" sz="2400" dirty="0">
              <a:latin typeface="Calisto MT"/>
              <a:cs typeface="Calisto MT"/>
            </a:endParaRPr>
          </a:p>
          <a:p>
            <a:pPr marL="457200" lvl="2" indent="0">
              <a:buNone/>
            </a:pPr>
            <a:endParaRPr lang="en-US" sz="2400" dirty="0">
              <a:latin typeface="Calisto MT"/>
              <a:cs typeface="Calisto MT"/>
            </a:endParaRPr>
          </a:p>
        </p:txBody>
      </p:sp>
      <p:pic>
        <p:nvPicPr>
          <p:cNvPr id="5" name="Content Placeholder 4" descr="this is how i roll.jpg"/>
          <p:cNvPicPr>
            <a:picLocks noGrp="1" noChangeAspect="1"/>
          </p:cNvPicPr>
          <p:nvPr>
            <p:ph sz="half" idx="2"/>
          </p:nvPr>
        </p:nvPicPr>
        <p:blipFill>
          <a:blip r:embed="rId3">
            <a:extLst>
              <a:ext uri="{28A0092B-C50C-407E-A947-70E740481C1C}">
                <a14:useLocalDpi xmlns:a14="http://schemas.microsoft.com/office/drawing/2010/main" val="0"/>
              </a:ext>
            </a:extLst>
          </a:blip>
          <a:srcRect t="-6445" b="-6445"/>
          <a:stretch>
            <a:fillRect/>
          </a:stretch>
        </p:blipFill>
        <p:spPr/>
      </p:pic>
    </p:spTree>
    <p:extLst>
      <p:ext uri="{BB962C8B-B14F-4D97-AF65-F5344CB8AC3E}">
        <p14:creationId xmlns:p14="http://schemas.microsoft.com/office/powerpoint/2010/main" val="177585499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254"/>
            <a:ext cx="7560295" cy="918974"/>
          </a:xfrm>
        </p:spPr>
        <p:txBody>
          <a:bodyPr/>
          <a:lstStyle/>
          <a:p>
            <a:r>
              <a:rPr lang="en-US" sz="4000" dirty="0">
                <a:latin typeface="Calisto MT"/>
                <a:cs typeface="Calisto MT"/>
              </a:rPr>
              <a:t>Proposed Cardiac </a:t>
            </a:r>
            <a:r>
              <a:rPr lang="en-US" sz="4000" dirty="0" err="1">
                <a:latin typeface="Calisto MT"/>
                <a:cs typeface="Calisto MT"/>
              </a:rPr>
              <a:t>Prehabilitation</a:t>
            </a:r>
            <a:r>
              <a:rPr lang="en-US" sz="4000" dirty="0">
                <a:latin typeface="Calisto MT"/>
                <a:cs typeface="Calisto MT"/>
              </a:rPr>
              <a:t> Program Structure</a:t>
            </a:r>
          </a:p>
        </p:txBody>
      </p:sp>
      <p:sp>
        <p:nvSpPr>
          <p:cNvPr id="3" name="Content Placeholder 2"/>
          <p:cNvSpPr>
            <a:spLocks noGrp="1"/>
          </p:cNvSpPr>
          <p:nvPr>
            <p:ph idx="1"/>
          </p:nvPr>
        </p:nvSpPr>
        <p:spPr/>
        <p:txBody>
          <a:bodyPr/>
          <a:lstStyle/>
          <a:p>
            <a:r>
              <a:rPr lang="en-US" sz="2800" dirty="0" smtClean="0">
                <a:latin typeface="Calisto MT"/>
                <a:cs typeface="Calisto MT"/>
              </a:rPr>
              <a:t>Start with TAVR patients</a:t>
            </a:r>
          </a:p>
          <a:p>
            <a:pPr lvl="1"/>
            <a:r>
              <a:rPr lang="en-US" sz="2400" dirty="0" smtClean="0">
                <a:latin typeface="Calisto MT"/>
                <a:cs typeface="Calisto MT"/>
              </a:rPr>
              <a:t>Elective procedure</a:t>
            </a:r>
          </a:p>
          <a:p>
            <a:pPr lvl="1"/>
            <a:r>
              <a:rPr lang="en-US" sz="2400" dirty="0" smtClean="0">
                <a:latin typeface="Calisto MT"/>
                <a:cs typeface="Calisto MT"/>
              </a:rPr>
              <a:t>Down time, not an emergency procedure</a:t>
            </a:r>
          </a:p>
          <a:p>
            <a:pPr lvl="1"/>
            <a:r>
              <a:rPr lang="en-US" sz="2400" dirty="0" smtClean="0">
                <a:latin typeface="Calisto MT"/>
                <a:cs typeface="Calisto MT"/>
              </a:rPr>
              <a:t>Ideally, at least 6-8 weeks for </a:t>
            </a:r>
            <a:r>
              <a:rPr lang="en-US" sz="2400" dirty="0" err="1" smtClean="0">
                <a:latin typeface="Calisto MT"/>
                <a:cs typeface="Calisto MT"/>
              </a:rPr>
              <a:t>prehabilitation</a:t>
            </a:r>
            <a:r>
              <a:rPr lang="en-US" sz="2400" dirty="0" smtClean="0">
                <a:latin typeface="Calisto MT"/>
                <a:cs typeface="Calisto MT"/>
              </a:rPr>
              <a:t>, if possible</a:t>
            </a:r>
          </a:p>
          <a:p>
            <a:pPr marL="228600" lvl="1" indent="0">
              <a:buNone/>
            </a:pPr>
            <a:endParaRPr lang="en-US" sz="2800" dirty="0">
              <a:latin typeface="Calisto MT"/>
              <a:cs typeface="Calisto MT"/>
            </a:endParaRPr>
          </a:p>
          <a:p>
            <a:pPr marL="228600" lvl="1" indent="0">
              <a:buNone/>
            </a:pPr>
            <a:endParaRPr lang="en-US" sz="2800" dirty="0" smtClean="0">
              <a:latin typeface="Calisto MT"/>
              <a:cs typeface="Calisto MT"/>
            </a:endParaRPr>
          </a:p>
        </p:txBody>
      </p:sp>
    </p:spTree>
    <p:extLst>
      <p:ext uri="{BB962C8B-B14F-4D97-AF65-F5344CB8AC3E}">
        <p14:creationId xmlns:p14="http://schemas.microsoft.com/office/powerpoint/2010/main" val="209203082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smtClean="0">
                <a:latin typeface="Calisto MT"/>
                <a:cs typeface="Calisto MT"/>
              </a:rPr>
              <a:t>Questions?</a:t>
            </a:r>
            <a:endParaRPr lang="en-US" sz="4800" dirty="0">
              <a:latin typeface="Calisto MT"/>
              <a:cs typeface="Calisto MT"/>
            </a:endParaRPr>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402638086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smtClean="0">
                <a:latin typeface="Calisto MT"/>
                <a:cs typeface="Calisto MT"/>
              </a:rPr>
              <a:t>Bibliography</a:t>
            </a:r>
            <a:endParaRPr lang="en-US" sz="4400" dirty="0">
              <a:latin typeface="Calisto MT"/>
              <a:cs typeface="Calisto MT"/>
            </a:endParaRPr>
          </a:p>
        </p:txBody>
      </p:sp>
      <p:sp>
        <p:nvSpPr>
          <p:cNvPr id="3" name="Content Placeholder 2"/>
          <p:cNvSpPr>
            <a:spLocks noGrp="1"/>
          </p:cNvSpPr>
          <p:nvPr>
            <p:ph idx="1"/>
          </p:nvPr>
        </p:nvSpPr>
        <p:spPr/>
        <p:txBody>
          <a:bodyPr/>
          <a:lstStyle/>
          <a:p>
            <a:pPr marL="0" indent="0">
              <a:buNone/>
            </a:pPr>
            <a:r>
              <a:rPr lang="en-US" sz="1000" dirty="0" err="1">
                <a:latin typeface="Calisto MT"/>
                <a:cs typeface="Calisto MT"/>
              </a:rPr>
              <a:t>Apóstolo</a:t>
            </a:r>
            <a:r>
              <a:rPr lang="en-US" sz="1000" dirty="0">
                <a:latin typeface="Calisto MT"/>
                <a:cs typeface="Calisto MT"/>
              </a:rPr>
              <a:t>, </a:t>
            </a:r>
            <a:r>
              <a:rPr lang="en-US" sz="1000" dirty="0" err="1">
                <a:latin typeface="Calisto MT"/>
                <a:cs typeface="Calisto MT"/>
              </a:rPr>
              <a:t>João</a:t>
            </a:r>
            <a:r>
              <a:rPr lang="en-US" sz="1000" dirty="0">
                <a:latin typeface="Calisto MT"/>
                <a:cs typeface="Calisto MT"/>
              </a:rPr>
              <a:t>, et al. “Effectiveness of Interventions to Prevent Pre-Frailty and Frailty Progression in Older Adults.” </a:t>
            </a:r>
            <a:r>
              <a:rPr lang="en-US" sz="1000" i="1" dirty="0">
                <a:latin typeface="Calisto MT"/>
                <a:cs typeface="Calisto MT"/>
              </a:rPr>
              <a:t>JBI Database of Systematic Reviews and Implementation Reports</a:t>
            </a:r>
            <a:r>
              <a:rPr lang="en-US" sz="1000" dirty="0">
                <a:latin typeface="Calisto MT"/>
                <a:cs typeface="Calisto MT"/>
              </a:rPr>
              <a:t>, vol. 16, no. 1, 2018, pp. 140–232., doi:10.11124/jbisrir-2017-003382.</a:t>
            </a:r>
          </a:p>
          <a:p>
            <a:pPr marL="0" indent="0">
              <a:buNone/>
            </a:pPr>
            <a:r>
              <a:rPr lang="en-US" sz="1000" dirty="0">
                <a:latin typeface="Calisto MT"/>
                <a:cs typeface="Calisto MT"/>
              </a:rPr>
              <a:t>Arthur, Heather M. “Effect of a Preoperative Intervention on Preoperative and Postoperative Outcomes in Low-Risk Patients Awaiting Elective Coronary Artery Bypass Graft Surgery.” </a:t>
            </a:r>
            <a:r>
              <a:rPr lang="en-US" sz="1000" i="1" dirty="0">
                <a:latin typeface="Calisto MT"/>
                <a:cs typeface="Calisto MT"/>
              </a:rPr>
              <a:t>Annals of Internal Medicine</a:t>
            </a:r>
            <a:r>
              <a:rPr lang="en-US" sz="1000" dirty="0">
                <a:latin typeface="Calisto MT"/>
                <a:cs typeface="Calisto MT"/>
              </a:rPr>
              <a:t>, vol. 133, no. 4, 2000, pp. 253–262., doi:10.7326/0003-4819-133-4-200008150-00007.</a:t>
            </a:r>
          </a:p>
          <a:p>
            <a:pPr marL="0" indent="0">
              <a:buNone/>
            </a:pPr>
            <a:r>
              <a:rPr lang="en-US" sz="1000" dirty="0" err="1">
                <a:latin typeface="Calisto MT"/>
                <a:cs typeface="Calisto MT"/>
              </a:rPr>
              <a:t>Benzo</a:t>
            </a:r>
            <a:r>
              <a:rPr lang="en-US" sz="1000" dirty="0">
                <a:latin typeface="Calisto MT"/>
                <a:cs typeface="Calisto MT"/>
              </a:rPr>
              <a:t>, Roberto, et al. “Preoperative Pulmonary Rehabilitation before Lung Cancer Resection: Results from Two Randomized Studies.” </a:t>
            </a:r>
            <a:r>
              <a:rPr lang="en-US" sz="1000" i="1" dirty="0">
                <a:latin typeface="Calisto MT"/>
                <a:cs typeface="Calisto MT"/>
              </a:rPr>
              <a:t>Lung Cancer</a:t>
            </a:r>
            <a:r>
              <a:rPr lang="en-US" sz="1000" dirty="0">
                <a:latin typeface="Calisto MT"/>
                <a:cs typeface="Calisto MT"/>
              </a:rPr>
              <a:t>, vol. 74, no. 3, 2011, pp. 441–445., doi:10.1016/j.lungcan.2011.05.011.</a:t>
            </a:r>
          </a:p>
          <a:p>
            <a:pPr marL="0" indent="0">
              <a:buNone/>
            </a:pPr>
            <a:r>
              <a:rPr lang="en-US" sz="1000" dirty="0" err="1">
                <a:latin typeface="Calisto MT"/>
                <a:cs typeface="Calisto MT"/>
              </a:rPr>
              <a:t>Boden</a:t>
            </a:r>
            <a:r>
              <a:rPr lang="en-US" sz="1000" dirty="0">
                <a:latin typeface="Calisto MT"/>
                <a:cs typeface="Calisto MT"/>
              </a:rPr>
              <a:t>, </a:t>
            </a:r>
            <a:r>
              <a:rPr lang="en-US" sz="1000" dirty="0" err="1">
                <a:latin typeface="Calisto MT"/>
                <a:cs typeface="Calisto MT"/>
              </a:rPr>
              <a:t>Ianthe</a:t>
            </a:r>
            <a:r>
              <a:rPr lang="en-US" sz="1000" dirty="0">
                <a:latin typeface="Calisto MT"/>
                <a:cs typeface="Calisto MT"/>
              </a:rPr>
              <a:t>, et al. “Preoperative Physiotherapy for the Prevention of Respiratory Complications after Upper Abdominal Surgery: Pragmatic, Double Blinded, </a:t>
            </a:r>
            <a:r>
              <a:rPr lang="en-US" sz="1000" dirty="0" err="1">
                <a:latin typeface="Calisto MT"/>
                <a:cs typeface="Calisto MT"/>
              </a:rPr>
              <a:t>Multicentre</a:t>
            </a:r>
            <a:r>
              <a:rPr lang="en-US" sz="1000" dirty="0">
                <a:latin typeface="Calisto MT"/>
                <a:cs typeface="Calisto MT"/>
              </a:rPr>
              <a:t> Randomized Controlled Trial.” </a:t>
            </a:r>
            <a:r>
              <a:rPr lang="en-US" sz="1000" i="1" dirty="0">
                <a:latin typeface="Calisto MT"/>
                <a:cs typeface="Calisto MT"/>
              </a:rPr>
              <a:t>BMJ</a:t>
            </a:r>
            <a:r>
              <a:rPr lang="en-US" sz="1000" dirty="0">
                <a:latin typeface="Calisto MT"/>
                <a:cs typeface="Calisto MT"/>
              </a:rPr>
              <a:t>, vol. 360, 12 Dec. 2017.</a:t>
            </a:r>
          </a:p>
          <a:p>
            <a:pPr marL="0" indent="0">
              <a:buNone/>
            </a:pPr>
            <a:r>
              <a:rPr lang="en-US" sz="1000" dirty="0" err="1">
                <a:latin typeface="Calisto MT"/>
                <a:cs typeface="Calisto MT"/>
              </a:rPr>
              <a:t>Boreskie</a:t>
            </a:r>
            <a:r>
              <a:rPr lang="en-US" sz="1000" dirty="0">
                <a:latin typeface="Calisto MT"/>
                <a:cs typeface="Calisto MT"/>
              </a:rPr>
              <a:t>, Kevin F., et al. “</a:t>
            </a:r>
            <a:r>
              <a:rPr lang="en-US" sz="1000" dirty="0" err="1">
                <a:latin typeface="Calisto MT"/>
                <a:cs typeface="Calisto MT"/>
              </a:rPr>
              <a:t>Prehabilitation</a:t>
            </a:r>
            <a:r>
              <a:rPr lang="en-US" sz="1000" dirty="0">
                <a:latin typeface="Calisto MT"/>
                <a:cs typeface="Calisto MT"/>
              </a:rPr>
              <a:t>: The Right Medicine for Older Frail Adults Anticipating </a:t>
            </a:r>
            <a:r>
              <a:rPr lang="en-US" sz="1000" dirty="0" err="1">
                <a:latin typeface="Calisto MT"/>
                <a:cs typeface="Calisto MT"/>
              </a:rPr>
              <a:t>Transcatheter</a:t>
            </a:r>
            <a:r>
              <a:rPr lang="en-US" sz="1000" dirty="0">
                <a:latin typeface="Calisto MT"/>
                <a:cs typeface="Calisto MT"/>
              </a:rPr>
              <a:t> Aortic Valve Replacement, Coronary Artery Bypass Graft, and Other Cardiovascular Care.” </a:t>
            </a:r>
            <a:r>
              <a:rPr lang="en-US" sz="1000" i="1" dirty="0">
                <a:latin typeface="Calisto MT"/>
                <a:cs typeface="Calisto MT"/>
              </a:rPr>
              <a:t>Clinical Geriatric Medicine</a:t>
            </a:r>
            <a:r>
              <a:rPr lang="en-US" sz="1000" dirty="0">
                <a:latin typeface="Calisto MT"/>
                <a:cs typeface="Calisto MT"/>
              </a:rPr>
              <a:t>, vol. 35, 2019, pp. 571–585.</a:t>
            </a:r>
          </a:p>
          <a:p>
            <a:pPr marL="0" indent="0">
              <a:buNone/>
            </a:pPr>
            <a:r>
              <a:rPr lang="en-US" sz="1000" dirty="0" err="1">
                <a:latin typeface="Calisto MT"/>
                <a:cs typeface="Calisto MT"/>
              </a:rPr>
              <a:t>Burgio</a:t>
            </a:r>
            <a:r>
              <a:rPr lang="en-US" sz="1000" dirty="0">
                <a:latin typeface="Calisto MT"/>
                <a:cs typeface="Calisto MT"/>
              </a:rPr>
              <a:t>, Kathryn L., et al. “Preoperative Biofeedback Assisted Behavioral Training to Decrease Post-Prostatectomy Incontinence.” </a:t>
            </a:r>
            <a:r>
              <a:rPr lang="en-US" sz="1000" i="1" dirty="0">
                <a:latin typeface="Calisto MT"/>
                <a:cs typeface="Calisto MT"/>
              </a:rPr>
              <a:t>The Journal of Urology</a:t>
            </a:r>
            <a:r>
              <a:rPr lang="en-US" sz="1000" dirty="0">
                <a:latin typeface="Calisto MT"/>
                <a:cs typeface="Calisto MT"/>
              </a:rPr>
              <a:t>, vol. 175, no. 1, 2006, pp. 196–201., doi:10.1097/00005392-200601000-00054.</a:t>
            </a:r>
          </a:p>
          <a:p>
            <a:pPr marL="0" indent="0">
              <a:buNone/>
            </a:pPr>
            <a:r>
              <a:rPr lang="en-US" sz="1000" dirty="0">
                <a:latin typeface="Calisto MT"/>
                <a:cs typeface="Calisto MT"/>
              </a:rPr>
              <a:t>Burton, Mary V., et al. “A Randomized Controlled Trial of Preoperative Psychological Preparation for Mastectomy.” </a:t>
            </a:r>
            <a:r>
              <a:rPr lang="en-US" sz="1000" i="1" dirty="0">
                <a:latin typeface="Calisto MT"/>
                <a:cs typeface="Calisto MT"/>
              </a:rPr>
              <a:t>Psycho-Oncology</a:t>
            </a:r>
            <a:r>
              <a:rPr lang="en-US" sz="1000" dirty="0">
                <a:latin typeface="Calisto MT"/>
                <a:cs typeface="Calisto MT"/>
              </a:rPr>
              <a:t>, vol. 4, no. 1, 1995, pp. 1–19., doi:10.1002/pon.2960040102</a:t>
            </a:r>
            <a:r>
              <a:rPr lang="en-US" sz="1000" dirty="0" smtClean="0">
                <a:latin typeface="Calisto MT"/>
                <a:cs typeface="Calisto MT"/>
              </a:rPr>
              <a:t>.</a:t>
            </a:r>
          </a:p>
          <a:p>
            <a:pPr marL="0" indent="0">
              <a:buNone/>
            </a:pPr>
            <a:r>
              <a:rPr lang="en-US" sz="1000" dirty="0" err="1">
                <a:latin typeface="Calisto MT"/>
                <a:cs typeface="Calisto MT"/>
              </a:rPr>
              <a:t>Cabilan</a:t>
            </a:r>
            <a:r>
              <a:rPr lang="en-US" sz="1000" dirty="0">
                <a:latin typeface="Calisto MT"/>
                <a:cs typeface="Calisto MT"/>
              </a:rPr>
              <a:t>, C. J., et al. “The Impact of </a:t>
            </a:r>
            <a:r>
              <a:rPr lang="en-US" sz="1000" dirty="0" err="1">
                <a:latin typeface="Calisto MT"/>
                <a:cs typeface="Calisto MT"/>
              </a:rPr>
              <a:t>Prehabilitation</a:t>
            </a:r>
            <a:r>
              <a:rPr lang="en-US" sz="1000" dirty="0">
                <a:latin typeface="Calisto MT"/>
                <a:cs typeface="Calisto MT"/>
              </a:rPr>
              <a:t> on Postoperative Functional Status, Healthcare Utilization, Pain, and Quality of Life.” </a:t>
            </a:r>
            <a:r>
              <a:rPr lang="en-US" sz="1000" i="1" dirty="0" err="1">
                <a:latin typeface="Calisto MT"/>
                <a:cs typeface="Calisto MT"/>
              </a:rPr>
              <a:t>Orthopaedic</a:t>
            </a:r>
            <a:r>
              <a:rPr lang="en-US" sz="1000" i="1" dirty="0">
                <a:latin typeface="Calisto MT"/>
                <a:cs typeface="Calisto MT"/>
              </a:rPr>
              <a:t> Nursing</a:t>
            </a:r>
            <a:r>
              <a:rPr lang="en-US" sz="1000" dirty="0">
                <a:latin typeface="Calisto MT"/>
                <a:cs typeface="Calisto MT"/>
              </a:rPr>
              <a:t>, vol. 35, no. 4, 2016, pp. 224–237., doi:10.1097/nor.0000000000000264.</a:t>
            </a:r>
          </a:p>
          <a:p>
            <a:pPr marL="0" indent="0">
              <a:buNone/>
            </a:pPr>
            <a:r>
              <a:rPr lang="en-US" sz="1000" dirty="0">
                <a:latin typeface="Calisto MT"/>
                <a:cs typeface="Calisto MT"/>
              </a:rPr>
              <a:t>Cao, Christopher, et al. “</a:t>
            </a:r>
            <a:r>
              <a:rPr lang="en-US" sz="1000" dirty="0" err="1">
                <a:latin typeface="Calisto MT"/>
                <a:cs typeface="Calisto MT"/>
              </a:rPr>
              <a:t>Transcatheter</a:t>
            </a:r>
            <a:r>
              <a:rPr lang="en-US" sz="1000" dirty="0">
                <a:latin typeface="Calisto MT"/>
                <a:cs typeface="Calisto MT"/>
              </a:rPr>
              <a:t> Aortic Valve Implantation versus Surgical Aortic Valve Replacement: Meta-Analysis of Clinical Outcomes and Cost-Effectiveness.” </a:t>
            </a:r>
            <a:r>
              <a:rPr lang="en-US" sz="1000" i="1" dirty="0">
                <a:latin typeface="Calisto MT"/>
                <a:cs typeface="Calisto MT"/>
              </a:rPr>
              <a:t>Current Pharmaceutical Design</a:t>
            </a:r>
            <a:r>
              <a:rPr lang="en-US" sz="1000" dirty="0">
                <a:latin typeface="Calisto MT"/>
                <a:cs typeface="Calisto MT"/>
              </a:rPr>
              <a:t>, vol. 22, no. 13, Apr. 2016, pp. 1965–1977., doi:10.2174/1381612822666160219120713.</a:t>
            </a:r>
          </a:p>
          <a:p>
            <a:pPr marL="0" indent="0">
              <a:buNone/>
            </a:pPr>
            <a:endParaRPr lang="en-US" sz="1000" dirty="0" smtClean="0">
              <a:latin typeface="Calisto MT"/>
              <a:cs typeface="Calisto MT"/>
            </a:endParaRPr>
          </a:p>
          <a:p>
            <a:pPr marL="0" indent="0">
              <a:buNone/>
            </a:pPr>
            <a:endParaRPr lang="en-US" sz="1000" dirty="0">
              <a:latin typeface="Calisto MT"/>
              <a:cs typeface="Calisto MT"/>
            </a:endParaRPr>
          </a:p>
          <a:p>
            <a:pPr marL="0" indent="0">
              <a:buNone/>
            </a:pPr>
            <a:endParaRPr lang="en-US" sz="1000" dirty="0">
              <a:latin typeface="Calisto MT"/>
              <a:cs typeface="Calisto MT"/>
            </a:endParaRPr>
          </a:p>
        </p:txBody>
      </p:sp>
    </p:spTree>
    <p:extLst>
      <p:ext uri="{BB962C8B-B14F-4D97-AF65-F5344CB8AC3E}">
        <p14:creationId xmlns:p14="http://schemas.microsoft.com/office/powerpoint/2010/main" val="356165699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smtClean="0">
                <a:latin typeface="Calisto MT"/>
                <a:cs typeface="Calisto MT"/>
              </a:rPr>
              <a:t>Bibliography</a:t>
            </a:r>
            <a:endParaRPr lang="en-US" sz="4400" dirty="0">
              <a:latin typeface="Calisto MT"/>
              <a:cs typeface="Calisto MT"/>
            </a:endParaRPr>
          </a:p>
        </p:txBody>
      </p:sp>
      <p:sp>
        <p:nvSpPr>
          <p:cNvPr id="3" name="Content Placeholder 2"/>
          <p:cNvSpPr>
            <a:spLocks noGrp="1"/>
          </p:cNvSpPr>
          <p:nvPr>
            <p:ph idx="1"/>
          </p:nvPr>
        </p:nvSpPr>
        <p:spPr/>
        <p:txBody>
          <a:bodyPr/>
          <a:lstStyle/>
          <a:p>
            <a:pPr marL="0" indent="0">
              <a:buNone/>
            </a:pPr>
            <a:r>
              <a:rPr lang="en-US" sz="1000" dirty="0">
                <a:latin typeface="Calisto MT"/>
                <a:cs typeface="Calisto MT"/>
              </a:rPr>
              <a:t> “Cardiovascular </a:t>
            </a:r>
            <a:r>
              <a:rPr lang="en-US" sz="1000" dirty="0" err="1">
                <a:latin typeface="Calisto MT"/>
                <a:cs typeface="Calisto MT"/>
              </a:rPr>
              <a:t>Prehabilitation</a:t>
            </a:r>
            <a:r>
              <a:rPr lang="en-US" sz="1000" dirty="0">
                <a:latin typeface="Calisto MT"/>
                <a:cs typeface="Calisto MT"/>
              </a:rPr>
              <a:t> in Patients Awaiting Heart Transplantation (PREHAB </a:t>
            </a:r>
            <a:r>
              <a:rPr lang="en-US" sz="1000" dirty="0" err="1">
                <a:latin typeface="Calisto MT"/>
                <a:cs typeface="Calisto MT"/>
              </a:rPr>
              <a:t>HTx</a:t>
            </a:r>
            <a:r>
              <a:rPr lang="en-US" sz="1000" dirty="0">
                <a:latin typeface="Calisto MT"/>
                <a:cs typeface="Calisto MT"/>
              </a:rPr>
              <a:t> Study) - Full Text View.” </a:t>
            </a:r>
            <a:r>
              <a:rPr lang="en-US" sz="1000" i="1" dirty="0">
                <a:latin typeface="Calisto MT"/>
                <a:cs typeface="Calisto MT"/>
              </a:rPr>
              <a:t>Cardiovascular </a:t>
            </a:r>
            <a:r>
              <a:rPr lang="en-US" sz="1000" i="1" dirty="0" err="1">
                <a:latin typeface="Calisto MT"/>
                <a:cs typeface="Calisto MT"/>
              </a:rPr>
              <a:t>Prehabilitation</a:t>
            </a:r>
            <a:r>
              <a:rPr lang="en-US" sz="1000" i="1" dirty="0">
                <a:latin typeface="Calisto MT"/>
                <a:cs typeface="Calisto MT"/>
              </a:rPr>
              <a:t> in Patients Awaiting Heart Transplantation (PREHAB </a:t>
            </a:r>
            <a:r>
              <a:rPr lang="en-US" sz="1000" i="1" dirty="0" err="1">
                <a:latin typeface="Calisto MT"/>
                <a:cs typeface="Calisto MT"/>
              </a:rPr>
              <a:t>HTx</a:t>
            </a:r>
            <a:r>
              <a:rPr lang="en-US" sz="1000" i="1" dirty="0">
                <a:latin typeface="Calisto MT"/>
                <a:cs typeface="Calisto MT"/>
              </a:rPr>
              <a:t> Study) - Full Text View - </a:t>
            </a:r>
            <a:r>
              <a:rPr lang="en-US" sz="1000" i="1" dirty="0" err="1">
                <a:latin typeface="Calisto MT"/>
                <a:cs typeface="Calisto MT"/>
              </a:rPr>
              <a:t>ClinicalTrials.gov</a:t>
            </a:r>
            <a:r>
              <a:rPr lang="en-US" sz="1000" dirty="0">
                <a:latin typeface="Calisto MT"/>
                <a:cs typeface="Calisto MT"/>
              </a:rPr>
              <a:t>, </a:t>
            </a:r>
            <a:r>
              <a:rPr lang="en-US" sz="1000" dirty="0" err="1">
                <a:latin typeface="Calisto MT"/>
                <a:cs typeface="Calisto MT"/>
              </a:rPr>
              <a:t>clinicaltrials.gov</a:t>
            </a:r>
            <a:r>
              <a:rPr lang="en-US" sz="1000" dirty="0">
                <a:latin typeface="Calisto MT"/>
                <a:cs typeface="Calisto MT"/>
              </a:rPr>
              <a:t>/ct2/show/NCT02957955.</a:t>
            </a:r>
          </a:p>
          <a:p>
            <a:pPr marL="0" indent="0">
              <a:buNone/>
            </a:pPr>
            <a:r>
              <a:rPr lang="en-US" sz="1000" dirty="0" err="1">
                <a:latin typeface="Calisto MT"/>
                <a:cs typeface="Calisto MT"/>
              </a:rPr>
              <a:t>Centemero</a:t>
            </a:r>
            <a:r>
              <a:rPr lang="en-US" sz="1000" dirty="0">
                <a:latin typeface="Calisto MT"/>
                <a:cs typeface="Calisto MT"/>
              </a:rPr>
              <a:t>, Antonia, et al. “Preoperative Pelvic Floor Muscle Exercise for Early Continence After Radical Prostatectomy: A </a:t>
            </a:r>
            <a:r>
              <a:rPr lang="en-US" sz="1000" dirty="0" err="1">
                <a:latin typeface="Calisto MT"/>
                <a:cs typeface="Calisto MT"/>
              </a:rPr>
              <a:t>Randomised</a:t>
            </a:r>
            <a:r>
              <a:rPr lang="en-US" sz="1000" dirty="0">
                <a:latin typeface="Calisto MT"/>
                <a:cs typeface="Calisto MT"/>
              </a:rPr>
              <a:t> Controlled Study.” </a:t>
            </a:r>
            <a:r>
              <a:rPr lang="en-US" sz="1000" i="1" dirty="0">
                <a:latin typeface="Calisto MT"/>
                <a:cs typeface="Calisto MT"/>
              </a:rPr>
              <a:t>European Urology</a:t>
            </a:r>
            <a:r>
              <a:rPr lang="en-US" sz="1000" dirty="0">
                <a:latin typeface="Calisto MT"/>
                <a:cs typeface="Calisto MT"/>
              </a:rPr>
              <a:t>, vol. 57, no. 6, 2010, pp. 1039–1043., doi:10.1016/j.eururo.2010.02.028.</a:t>
            </a:r>
          </a:p>
          <a:p>
            <a:pPr marL="0" indent="0">
              <a:buNone/>
            </a:pPr>
            <a:r>
              <a:rPr lang="en-US" sz="1000" dirty="0">
                <a:latin typeface="Calisto MT"/>
                <a:cs typeface="Calisto MT"/>
              </a:rPr>
              <a:t>Chen, Brian P., et al. “Four-Week </a:t>
            </a:r>
            <a:r>
              <a:rPr lang="en-US" sz="1000" dirty="0" err="1">
                <a:latin typeface="Calisto MT"/>
                <a:cs typeface="Calisto MT"/>
              </a:rPr>
              <a:t>Prehabilitation</a:t>
            </a:r>
            <a:r>
              <a:rPr lang="en-US" sz="1000" dirty="0">
                <a:latin typeface="Calisto MT"/>
                <a:cs typeface="Calisto MT"/>
              </a:rPr>
              <a:t> Program Is Sufficient to Modify Exercise Behaviors and Improve Preoperative Functional Walking Capacity in Patients with Colorectal Cancer.” </a:t>
            </a:r>
            <a:r>
              <a:rPr lang="en-US" sz="1000" i="1" dirty="0">
                <a:latin typeface="Calisto MT"/>
                <a:cs typeface="Calisto MT"/>
              </a:rPr>
              <a:t>Supportive Care in Cancer</a:t>
            </a:r>
            <a:r>
              <a:rPr lang="en-US" sz="1000" dirty="0">
                <a:latin typeface="Calisto MT"/>
                <a:cs typeface="Calisto MT"/>
              </a:rPr>
              <a:t>, vol. 25, no. 1, 8 Aug. 2016, pp. 33–40., doi:10.1007/s00520-016-3379-8.</a:t>
            </a:r>
          </a:p>
          <a:p>
            <a:pPr marL="0" indent="0">
              <a:buNone/>
            </a:pPr>
            <a:r>
              <a:rPr lang="en-US" sz="1000" dirty="0" err="1">
                <a:latin typeface="Calisto MT"/>
                <a:cs typeface="Calisto MT"/>
              </a:rPr>
              <a:t>Ditmyer</a:t>
            </a:r>
            <a:r>
              <a:rPr lang="en-US" sz="1000" dirty="0">
                <a:latin typeface="Calisto MT"/>
                <a:cs typeface="Calisto MT"/>
              </a:rPr>
              <a:t>, Marcia M., et al. “</a:t>
            </a:r>
            <a:r>
              <a:rPr lang="en-US" sz="1000" dirty="0" err="1">
                <a:latin typeface="Calisto MT"/>
                <a:cs typeface="Calisto MT"/>
              </a:rPr>
              <a:t>Prehabilitation</a:t>
            </a:r>
            <a:r>
              <a:rPr lang="en-US" sz="1000" dirty="0">
                <a:latin typeface="Calisto MT"/>
                <a:cs typeface="Calisto MT"/>
              </a:rPr>
              <a:t> in Preparation for </a:t>
            </a:r>
            <a:r>
              <a:rPr lang="en-US" sz="1000" dirty="0" err="1">
                <a:latin typeface="Calisto MT"/>
                <a:cs typeface="Calisto MT"/>
              </a:rPr>
              <a:t>Orthopaedic</a:t>
            </a:r>
            <a:r>
              <a:rPr lang="en-US" sz="1000" dirty="0">
                <a:latin typeface="Calisto MT"/>
                <a:cs typeface="Calisto MT"/>
              </a:rPr>
              <a:t> Surgery.” </a:t>
            </a:r>
            <a:r>
              <a:rPr lang="en-US" sz="1000" i="1" dirty="0" err="1">
                <a:latin typeface="Calisto MT"/>
                <a:cs typeface="Calisto MT"/>
              </a:rPr>
              <a:t>Orthopaedic</a:t>
            </a:r>
            <a:r>
              <a:rPr lang="en-US" sz="1000" i="1" dirty="0">
                <a:latin typeface="Calisto MT"/>
                <a:cs typeface="Calisto MT"/>
              </a:rPr>
              <a:t> Nursing</a:t>
            </a:r>
            <a:r>
              <a:rPr lang="en-US" sz="1000" dirty="0">
                <a:latin typeface="Calisto MT"/>
                <a:cs typeface="Calisto MT"/>
              </a:rPr>
              <a:t>, vol. 21, no. 5, 2002, pp. 43–54., doi:10.1097/00006416-200209000-00008.</a:t>
            </a:r>
          </a:p>
          <a:p>
            <a:pPr marL="0" indent="0">
              <a:buNone/>
            </a:pPr>
            <a:r>
              <a:rPr lang="en-US" sz="1000" i="1" dirty="0">
                <a:latin typeface="Calisto MT"/>
                <a:cs typeface="Calisto MT"/>
              </a:rPr>
              <a:t>ERAS® - Enhanced Recovery After Cardiac Surgery Society</a:t>
            </a:r>
            <a:r>
              <a:rPr lang="en-US" sz="1000" dirty="0">
                <a:latin typeface="Calisto MT"/>
                <a:cs typeface="Calisto MT"/>
              </a:rPr>
              <a:t>, </a:t>
            </a:r>
            <a:r>
              <a:rPr lang="en-US" sz="1000" dirty="0" err="1">
                <a:latin typeface="Calisto MT"/>
                <a:cs typeface="Calisto MT"/>
              </a:rPr>
              <a:t>www.erascardiac.org</a:t>
            </a:r>
            <a:r>
              <a:rPr lang="en-US" sz="1000" dirty="0">
                <a:latin typeface="Calisto MT"/>
                <a:cs typeface="Calisto MT"/>
              </a:rPr>
              <a:t>/recommendations/expert-recommendations.</a:t>
            </a:r>
          </a:p>
          <a:p>
            <a:pPr marL="0" indent="0">
              <a:buNone/>
            </a:pPr>
            <a:r>
              <a:rPr lang="en-US" sz="1000" dirty="0">
                <a:latin typeface="Calisto MT"/>
                <a:cs typeface="Calisto MT"/>
              </a:rPr>
              <a:t>Flint, Kelsey. “Which Came First, the Frailty or the Heart Disease?” </a:t>
            </a:r>
            <a:r>
              <a:rPr lang="en-US" sz="1000" i="1" dirty="0">
                <a:latin typeface="Calisto MT"/>
                <a:cs typeface="Calisto MT"/>
              </a:rPr>
              <a:t>Journal of the American College of Cardiology</a:t>
            </a:r>
            <a:r>
              <a:rPr lang="en-US" sz="1000" dirty="0">
                <a:latin typeface="Calisto MT"/>
                <a:cs typeface="Calisto MT"/>
              </a:rPr>
              <a:t>, vol. 65, no. 10, 2015, pp. 984–986., doi:10.1016/j.jacc.2014.12.042.</a:t>
            </a:r>
          </a:p>
          <a:p>
            <a:pPr marL="0" indent="0">
              <a:buNone/>
            </a:pPr>
            <a:r>
              <a:rPr lang="en-US" sz="1000" dirty="0">
                <a:latin typeface="Calisto MT"/>
                <a:cs typeface="Calisto MT"/>
              </a:rPr>
              <a:t>Fried, L. P., et al. “Frailty in Older Adults: Evidence for a Phenotype.” </a:t>
            </a:r>
            <a:r>
              <a:rPr lang="en-US" sz="1000" i="1" dirty="0">
                <a:latin typeface="Calisto MT"/>
                <a:cs typeface="Calisto MT"/>
              </a:rPr>
              <a:t>The Journals of Gerontology. Series A: Biological Sciences and Medical Sciences</a:t>
            </a:r>
            <a:r>
              <a:rPr lang="en-US" sz="1000" dirty="0">
                <a:latin typeface="Calisto MT"/>
                <a:cs typeface="Calisto MT"/>
              </a:rPr>
              <a:t>, vol. 56A, no. 3, 2001, pp. M146–M156.</a:t>
            </a:r>
          </a:p>
          <a:p>
            <a:pPr marL="0" indent="0">
              <a:buNone/>
            </a:pPr>
            <a:r>
              <a:rPr lang="en-US" sz="1000" dirty="0">
                <a:latin typeface="Calisto MT"/>
                <a:cs typeface="Calisto MT"/>
              </a:rPr>
              <a:t>Fried, L. P., et al. “Untangling the Concepts of Disability, Frailty, and Comorbidity: Implications for Improved Targeting and Care.” </a:t>
            </a:r>
            <a:r>
              <a:rPr lang="en-US" sz="1000" i="1" dirty="0">
                <a:latin typeface="Calisto MT"/>
                <a:cs typeface="Calisto MT"/>
              </a:rPr>
              <a:t>The Journals of Gerontology. Series A: Biological Sciences and Medical Sciences</a:t>
            </a:r>
            <a:r>
              <a:rPr lang="en-US" sz="1000" dirty="0">
                <a:latin typeface="Calisto MT"/>
                <a:cs typeface="Calisto MT"/>
              </a:rPr>
              <a:t>, vol. 59, no. 3, Jan. 2004, pp. 255–263., doi:10.1093/</a:t>
            </a:r>
            <a:r>
              <a:rPr lang="en-US" sz="1000" dirty="0" err="1">
                <a:latin typeface="Calisto MT"/>
                <a:cs typeface="Calisto MT"/>
              </a:rPr>
              <a:t>gerona</a:t>
            </a:r>
            <a:r>
              <a:rPr lang="en-US" sz="1000" dirty="0">
                <a:latin typeface="Calisto MT"/>
                <a:cs typeface="Calisto MT"/>
              </a:rPr>
              <a:t>/59.3.m255.</a:t>
            </a:r>
          </a:p>
          <a:p>
            <a:pPr marL="0" indent="0">
              <a:buNone/>
            </a:pPr>
            <a:r>
              <a:rPr lang="en-US" sz="1000" dirty="0">
                <a:latin typeface="Calisto MT"/>
                <a:cs typeface="Calisto MT"/>
              </a:rPr>
              <a:t>Gale, Catharine R., et al. “Framingham Cardiovascular Disease Risk Scores and Incident Frailty: the English Longitudinal Study of Ageing.” </a:t>
            </a:r>
            <a:r>
              <a:rPr lang="en-US" sz="1000" i="1" dirty="0">
                <a:latin typeface="Calisto MT"/>
                <a:cs typeface="Calisto MT"/>
              </a:rPr>
              <a:t>Age</a:t>
            </a:r>
            <a:r>
              <a:rPr lang="en-US" sz="1000" dirty="0">
                <a:latin typeface="Calisto MT"/>
                <a:cs typeface="Calisto MT"/>
              </a:rPr>
              <a:t>, vol. 36, no. 4, 2014, p. 9692., doi:10.1007/s11357-014-9692-6.</a:t>
            </a:r>
          </a:p>
          <a:p>
            <a:pPr marL="0" indent="0">
              <a:buNone/>
            </a:pPr>
            <a:endParaRPr lang="en-US" sz="1000" dirty="0">
              <a:latin typeface="Calisto MT"/>
              <a:cs typeface="Calisto MT"/>
            </a:endParaRPr>
          </a:p>
        </p:txBody>
      </p:sp>
    </p:spTree>
    <p:extLst>
      <p:ext uri="{BB962C8B-B14F-4D97-AF65-F5344CB8AC3E}">
        <p14:creationId xmlns:p14="http://schemas.microsoft.com/office/powerpoint/2010/main" val="750390380"/>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smtClean="0">
                <a:latin typeface="Calisto MT"/>
                <a:cs typeface="Calisto MT"/>
              </a:rPr>
              <a:t>Bibliography</a:t>
            </a:r>
            <a:endParaRPr lang="en-US" sz="4400" dirty="0">
              <a:latin typeface="Calisto MT"/>
              <a:cs typeface="Calisto MT"/>
            </a:endParaRPr>
          </a:p>
        </p:txBody>
      </p:sp>
      <p:sp>
        <p:nvSpPr>
          <p:cNvPr id="3" name="Content Placeholder 2"/>
          <p:cNvSpPr>
            <a:spLocks noGrp="1"/>
          </p:cNvSpPr>
          <p:nvPr>
            <p:ph idx="1"/>
          </p:nvPr>
        </p:nvSpPr>
        <p:spPr/>
        <p:txBody>
          <a:bodyPr/>
          <a:lstStyle/>
          <a:p>
            <a:pPr marL="0" indent="0">
              <a:buNone/>
            </a:pPr>
            <a:r>
              <a:rPr lang="en-US" sz="1000" dirty="0" err="1">
                <a:latin typeface="Calisto MT"/>
                <a:cs typeface="Calisto MT"/>
              </a:rPr>
              <a:t>Garssen</a:t>
            </a:r>
            <a:r>
              <a:rPr lang="en-US" sz="1000" dirty="0">
                <a:latin typeface="Calisto MT"/>
                <a:cs typeface="Calisto MT"/>
              </a:rPr>
              <a:t>, Bert, et al. “Stress Management Training for Breast Cancer Surgery Patients.” </a:t>
            </a:r>
            <a:r>
              <a:rPr lang="en-US" sz="1000" i="1" dirty="0">
                <a:latin typeface="Calisto MT"/>
                <a:cs typeface="Calisto MT"/>
              </a:rPr>
              <a:t>Psycho-Oncology</a:t>
            </a:r>
            <a:r>
              <a:rPr lang="en-US" sz="1000" dirty="0">
                <a:latin typeface="Calisto MT"/>
                <a:cs typeface="Calisto MT"/>
              </a:rPr>
              <a:t>, vol. 22, no. 3, Jan. 2012, pp. 572–580., doi:10.1002/pon.3034.</a:t>
            </a:r>
          </a:p>
          <a:p>
            <a:pPr marL="0" indent="0">
              <a:buNone/>
            </a:pPr>
            <a:r>
              <a:rPr lang="en-US" sz="1000" dirty="0">
                <a:latin typeface="Calisto MT"/>
                <a:cs typeface="Calisto MT"/>
              </a:rPr>
              <a:t>Goldfarb, Michael, et al. “Cost of Cardiac Surgery in Frail Compared With </a:t>
            </a:r>
            <a:r>
              <a:rPr lang="en-US" sz="1000" dirty="0" err="1">
                <a:latin typeface="Calisto MT"/>
                <a:cs typeface="Calisto MT"/>
              </a:rPr>
              <a:t>Nonfrail</a:t>
            </a:r>
            <a:r>
              <a:rPr lang="en-US" sz="1000" dirty="0">
                <a:latin typeface="Calisto MT"/>
                <a:cs typeface="Calisto MT"/>
              </a:rPr>
              <a:t> Older Adults.” </a:t>
            </a:r>
            <a:r>
              <a:rPr lang="en-US" sz="1000" i="1" dirty="0">
                <a:latin typeface="Calisto MT"/>
                <a:cs typeface="Calisto MT"/>
              </a:rPr>
              <a:t>Canadian Journal of Cardiology</a:t>
            </a:r>
            <a:r>
              <a:rPr lang="en-US" sz="1000" dirty="0">
                <a:latin typeface="Calisto MT"/>
                <a:cs typeface="Calisto MT"/>
              </a:rPr>
              <a:t>, vol. 33, no. 8, 2017, pp. 1020–1026., doi:10.1016/j.cjca.2017.03.019.</a:t>
            </a:r>
          </a:p>
          <a:p>
            <a:pPr marL="0" indent="0">
              <a:buNone/>
            </a:pPr>
            <a:r>
              <a:rPr lang="en-US" sz="1000" dirty="0" err="1">
                <a:latin typeface="Calisto MT"/>
                <a:cs typeface="Calisto MT"/>
              </a:rPr>
              <a:t>Gottschlich</a:t>
            </a:r>
            <a:r>
              <a:rPr lang="en-US" sz="1000" dirty="0">
                <a:latin typeface="Calisto MT"/>
                <a:cs typeface="Calisto MT"/>
              </a:rPr>
              <a:t>, Michele M., et al. “A Prospective Clinical Study of the </a:t>
            </a:r>
            <a:r>
              <a:rPr lang="en-US" sz="1000" dirty="0" err="1">
                <a:latin typeface="Calisto MT"/>
                <a:cs typeface="Calisto MT"/>
              </a:rPr>
              <a:t>Polysomnographic</a:t>
            </a:r>
            <a:r>
              <a:rPr lang="en-US" sz="1000" dirty="0">
                <a:latin typeface="Calisto MT"/>
                <a:cs typeface="Calisto MT"/>
              </a:rPr>
              <a:t> Stages of Sleep after Burn Injury.” </a:t>
            </a:r>
            <a:r>
              <a:rPr lang="en-US" sz="1000" i="1" dirty="0">
                <a:latin typeface="Calisto MT"/>
                <a:cs typeface="Calisto MT"/>
              </a:rPr>
              <a:t>Journal of Burn Care &amp; Rehabilitation</a:t>
            </a:r>
            <a:r>
              <a:rPr lang="en-US" sz="1000" dirty="0">
                <a:latin typeface="Calisto MT"/>
                <a:cs typeface="Calisto MT"/>
              </a:rPr>
              <a:t>, vol. 15, no. 6, 1994, pp. 486–492., doi:10.1097/00004630-199411000-00005.</a:t>
            </a:r>
          </a:p>
          <a:p>
            <a:pPr marL="0" indent="0">
              <a:buNone/>
            </a:pPr>
            <a:r>
              <a:rPr lang="en-US" sz="1000" dirty="0" err="1">
                <a:latin typeface="Calisto MT"/>
                <a:cs typeface="Calisto MT"/>
              </a:rPr>
              <a:t>Hulzebos</a:t>
            </a:r>
            <a:r>
              <a:rPr lang="en-US" sz="1000" dirty="0">
                <a:latin typeface="Calisto MT"/>
                <a:cs typeface="Calisto MT"/>
              </a:rPr>
              <a:t>, Erik </a:t>
            </a:r>
            <a:r>
              <a:rPr lang="en-US" sz="1000" dirty="0" err="1">
                <a:latin typeface="Calisto MT"/>
                <a:cs typeface="Calisto MT"/>
              </a:rPr>
              <a:t>Hj</a:t>
            </a:r>
            <a:r>
              <a:rPr lang="en-US" sz="1000" dirty="0">
                <a:latin typeface="Calisto MT"/>
                <a:cs typeface="Calisto MT"/>
              </a:rPr>
              <a:t>, et al. “Preoperative Physical Therapy for Elective Cardiac Surgery Patients.” </a:t>
            </a:r>
            <a:r>
              <a:rPr lang="en-US" sz="1000" i="1" dirty="0">
                <a:latin typeface="Calisto MT"/>
                <a:cs typeface="Calisto MT"/>
              </a:rPr>
              <a:t>Cochrane Database of Systematic Reviews</a:t>
            </a:r>
            <a:r>
              <a:rPr lang="en-US" sz="1000" dirty="0">
                <a:latin typeface="Calisto MT"/>
                <a:cs typeface="Calisto MT"/>
              </a:rPr>
              <a:t>, Dec. 2012, doi:10.1002/14651858.cd010118.</a:t>
            </a:r>
          </a:p>
          <a:p>
            <a:pPr marL="0" indent="0">
              <a:buNone/>
            </a:pPr>
            <a:r>
              <a:rPr lang="en-US" sz="1000" dirty="0">
                <a:latin typeface="Calisto MT"/>
                <a:cs typeface="Calisto MT"/>
              </a:rPr>
              <a:t>Jensen, </a:t>
            </a:r>
            <a:r>
              <a:rPr lang="en-US" sz="1000" dirty="0" err="1">
                <a:latin typeface="Calisto MT"/>
                <a:cs typeface="Calisto MT"/>
              </a:rPr>
              <a:t>Bente</a:t>
            </a:r>
            <a:r>
              <a:rPr lang="en-US" sz="1000" dirty="0">
                <a:latin typeface="Calisto MT"/>
                <a:cs typeface="Calisto MT"/>
              </a:rPr>
              <a:t> </a:t>
            </a:r>
            <a:r>
              <a:rPr lang="en-US" sz="1000" dirty="0" err="1">
                <a:latin typeface="Calisto MT"/>
                <a:cs typeface="Calisto MT"/>
              </a:rPr>
              <a:t>Thoft</a:t>
            </a:r>
            <a:r>
              <a:rPr lang="en-US" sz="1000" dirty="0">
                <a:latin typeface="Calisto MT"/>
                <a:cs typeface="Calisto MT"/>
              </a:rPr>
              <a:t>, et al. “Efficacy of a </a:t>
            </a:r>
            <a:r>
              <a:rPr lang="en-US" sz="1000" dirty="0" err="1">
                <a:latin typeface="Calisto MT"/>
                <a:cs typeface="Calisto MT"/>
              </a:rPr>
              <a:t>Multiprofessional</a:t>
            </a:r>
            <a:r>
              <a:rPr lang="en-US" sz="1000" dirty="0">
                <a:latin typeface="Calisto MT"/>
                <a:cs typeface="Calisto MT"/>
              </a:rPr>
              <a:t> Rehabilitation </a:t>
            </a:r>
            <a:r>
              <a:rPr lang="en-US" sz="1000" dirty="0" err="1">
                <a:latin typeface="Calisto MT"/>
                <a:cs typeface="Calisto MT"/>
              </a:rPr>
              <a:t>Programme</a:t>
            </a:r>
            <a:r>
              <a:rPr lang="en-US" sz="1000" dirty="0">
                <a:latin typeface="Calisto MT"/>
                <a:cs typeface="Calisto MT"/>
              </a:rPr>
              <a:t> in Radical Cystectomy Pathways: A Prospective Randomized Controlled Trial.” </a:t>
            </a:r>
            <a:r>
              <a:rPr lang="en-US" sz="1000" i="1" dirty="0">
                <a:latin typeface="Calisto MT"/>
                <a:cs typeface="Calisto MT"/>
              </a:rPr>
              <a:t>Scandinavian Journal of Urology</a:t>
            </a:r>
            <a:r>
              <a:rPr lang="en-US" sz="1000" dirty="0">
                <a:latin typeface="Calisto MT"/>
                <a:cs typeface="Calisto MT"/>
              </a:rPr>
              <a:t>, vol. 49, no. 2, 2014, pp. 133–141., doi:10.3109/21681805.2014.967810.</a:t>
            </a:r>
          </a:p>
          <a:p>
            <a:pPr marL="0" indent="0">
              <a:buNone/>
            </a:pPr>
            <a:r>
              <a:rPr lang="en-US" sz="1000" dirty="0">
                <a:latin typeface="Calisto MT"/>
                <a:cs typeface="Calisto MT"/>
              </a:rPr>
              <a:t>Kim, </a:t>
            </a:r>
            <a:r>
              <a:rPr lang="en-US" sz="1000" dirty="0" err="1">
                <a:latin typeface="Calisto MT"/>
                <a:cs typeface="Calisto MT"/>
              </a:rPr>
              <a:t>Dae</a:t>
            </a:r>
            <a:r>
              <a:rPr lang="en-US" sz="1000" dirty="0">
                <a:latin typeface="Calisto MT"/>
                <a:cs typeface="Calisto MT"/>
              </a:rPr>
              <a:t> Hyun, et al. “Preoperative Frailty Assessment and Outcomes at 6 Months or Later in Older Adults Undergoing Cardiac Surgical Procedures.” </a:t>
            </a:r>
            <a:r>
              <a:rPr lang="en-US" sz="1000" i="1" dirty="0">
                <a:latin typeface="Calisto MT"/>
                <a:cs typeface="Calisto MT"/>
              </a:rPr>
              <a:t>Annals of Internal Medicine</a:t>
            </a:r>
            <a:r>
              <a:rPr lang="en-US" sz="1000" dirty="0">
                <a:latin typeface="Calisto MT"/>
                <a:cs typeface="Calisto MT"/>
              </a:rPr>
              <a:t>, vol. 165, no. 9, 2016, pp. 650–660., doi:10.7326/m16-0652.</a:t>
            </a:r>
          </a:p>
          <a:p>
            <a:pPr marL="0" indent="0">
              <a:buNone/>
            </a:pPr>
            <a:r>
              <a:rPr lang="en-US" sz="1000" dirty="0" err="1">
                <a:latin typeface="Calisto MT"/>
                <a:cs typeface="Calisto MT"/>
              </a:rPr>
              <a:t>Kimber</a:t>
            </a:r>
            <a:r>
              <a:rPr lang="en-US" sz="1000" dirty="0">
                <a:latin typeface="Calisto MT"/>
                <a:cs typeface="Calisto MT"/>
              </a:rPr>
              <a:t>, Dustin, et al. “Pre-Operative Frailty Status Is Associated with Cardiac Rehabilitation Completion: A Retrospective Cohort Study.” </a:t>
            </a:r>
            <a:r>
              <a:rPr lang="en-US" sz="1000" i="1" dirty="0">
                <a:latin typeface="Calisto MT"/>
                <a:cs typeface="Calisto MT"/>
              </a:rPr>
              <a:t>Journal of Clinical Medicine</a:t>
            </a:r>
            <a:r>
              <a:rPr lang="en-US" sz="1000" dirty="0">
                <a:latin typeface="Calisto MT"/>
                <a:cs typeface="Calisto MT"/>
              </a:rPr>
              <a:t>, vol. 7, no. 12, 2018, p. 560., doi:10.3390/jcm7120560.</a:t>
            </a:r>
          </a:p>
          <a:p>
            <a:pPr marL="0" indent="0">
              <a:buNone/>
            </a:pPr>
            <a:r>
              <a:rPr lang="en-US" sz="1000" dirty="0">
                <a:latin typeface="Calisto MT"/>
                <a:cs typeface="Calisto MT"/>
              </a:rPr>
              <a:t>Lai, C. W., et al. “Patients’ Inability to Perform a Preoperative Cardiopulmonary Exercise Test or Demonstrate an Anaerobic Threshold Is Associated with Inferior Outcomes after Major Colorectal Surgery.” </a:t>
            </a:r>
            <a:r>
              <a:rPr lang="en-US" sz="1000" i="1" dirty="0">
                <a:latin typeface="Calisto MT"/>
                <a:cs typeface="Calisto MT"/>
              </a:rPr>
              <a:t>British Journal of </a:t>
            </a:r>
            <a:r>
              <a:rPr lang="en-US" sz="1000" i="1" dirty="0" err="1">
                <a:latin typeface="Calisto MT"/>
                <a:cs typeface="Calisto MT"/>
              </a:rPr>
              <a:t>Anaesthesia</a:t>
            </a:r>
            <a:r>
              <a:rPr lang="en-US" sz="1000" dirty="0">
                <a:latin typeface="Calisto MT"/>
                <a:cs typeface="Calisto MT"/>
              </a:rPr>
              <a:t>, vol. 111, no. 4, 2013, pp. 607–611., doi:10.1093/</a:t>
            </a:r>
            <a:r>
              <a:rPr lang="en-US" sz="1000" dirty="0" err="1">
                <a:latin typeface="Calisto MT"/>
                <a:cs typeface="Calisto MT"/>
              </a:rPr>
              <a:t>bja</a:t>
            </a:r>
            <a:r>
              <a:rPr lang="en-US" sz="1000" dirty="0">
                <a:latin typeface="Calisto MT"/>
                <a:cs typeface="Calisto MT"/>
              </a:rPr>
              <a:t>/aet193.</a:t>
            </a:r>
          </a:p>
          <a:p>
            <a:pPr marL="0" indent="0">
              <a:buNone/>
            </a:pPr>
            <a:r>
              <a:rPr lang="en-US" sz="1000" dirty="0">
                <a:latin typeface="Calisto MT"/>
                <a:cs typeface="Calisto MT"/>
              </a:rPr>
              <a:t>Lai, </a:t>
            </a:r>
            <a:r>
              <a:rPr lang="en-US" sz="1000" dirty="0" err="1">
                <a:latin typeface="Calisto MT"/>
                <a:cs typeface="Calisto MT"/>
              </a:rPr>
              <a:t>Yutian</a:t>
            </a:r>
            <a:r>
              <a:rPr lang="en-US" sz="1000" dirty="0">
                <a:latin typeface="Calisto MT"/>
                <a:cs typeface="Calisto MT"/>
              </a:rPr>
              <a:t>, et al. “Seven-Day Intensive Preoperative Rehabilitation for Elderly Patients with Lung Cancer: a Randomized Controlled Trial.” </a:t>
            </a:r>
            <a:r>
              <a:rPr lang="en-US" sz="1000" i="1" dirty="0">
                <a:latin typeface="Calisto MT"/>
                <a:cs typeface="Calisto MT"/>
              </a:rPr>
              <a:t>Journal of Surgical Research</a:t>
            </a:r>
            <a:r>
              <a:rPr lang="en-US" sz="1000" dirty="0">
                <a:latin typeface="Calisto MT"/>
                <a:cs typeface="Calisto MT"/>
              </a:rPr>
              <a:t>, vol. 209, 2017, pp. 30–36., doi:10.1016/j.jss.2016.09.033.</a:t>
            </a:r>
          </a:p>
          <a:p>
            <a:pPr marL="0" indent="0">
              <a:buNone/>
            </a:pPr>
            <a:endParaRPr lang="en-US" sz="1000" dirty="0">
              <a:latin typeface="Calisto MT"/>
              <a:cs typeface="Calisto MT"/>
            </a:endParaRPr>
          </a:p>
        </p:txBody>
      </p:sp>
    </p:spTree>
    <p:extLst>
      <p:ext uri="{BB962C8B-B14F-4D97-AF65-F5344CB8AC3E}">
        <p14:creationId xmlns:p14="http://schemas.microsoft.com/office/powerpoint/2010/main" val="160191090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smtClean="0">
                <a:latin typeface="Calisto MT"/>
                <a:cs typeface="Calisto MT"/>
              </a:rPr>
              <a:t>Bibliography</a:t>
            </a:r>
            <a:endParaRPr lang="en-US" sz="4400" dirty="0">
              <a:latin typeface="Calisto MT"/>
              <a:cs typeface="Calisto MT"/>
            </a:endParaRPr>
          </a:p>
        </p:txBody>
      </p:sp>
      <p:sp>
        <p:nvSpPr>
          <p:cNvPr id="3" name="Content Placeholder 2"/>
          <p:cNvSpPr>
            <a:spLocks noGrp="1"/>
          </p:cNvSpPr>
          <p:nvPr>
            <p:ph idx="1"/>
          </p:nvPr>
        </p:nvSpPr>
        <p:spPr/>
        <p:txBody>
          <a:bodyPr/>
          <a:lstStyle/>
          <a:p>
            <a:pPr marL="0" indent="0">
              <a:buNone/>
            </a:pPr>
            <a:r>
              <a:rPr lang="en-US" sz="1000" dirty="0">
                <a:latin typeface="Calisto MT"/>
                <a:cs typeface="Calisto MT"/>
              </a:rPr>
              <a:t>Larson, Mark R., et al. “A </a:t>
            </a:r>
            <a:r>
              <a:rPr lang="en-US" sz="1000" dirty="0" err="1">
                <a:latin typeface="Calisto MT"/>
                <a:cs typeface="Calisto MT"/>
              </a:rPr>
              <a:t>Presurgical</a:t>
            </a:r>
            <a:r>
              <a:rPr lang="en-US" sz="1000" dirty="0">
                <a:latin typeface="Calisto MT"/>
                <a:cs typeface="Calisto MT"/>
              </a:rPr>
              <a:t> Psychosocial Intervention for Breast Cancer Patients.” </a:t>
            </a:r>
            <a:r>
              <a:rPr lang="en-US" sz="1000" i="1" dirty="0">
                <a:latin typeface="Calisto MT"/>
                <a:cs typeface="Calisto MT"/>
              </a:rPr>
              <a:t>Journal of Psychosomatic Research</a:t>
            </a:r>
            <a:r>
              <a:rPr lang="en-US" sz="1000" dirty="0">
                <a:latin typeface="Calisto MT"/>
                <a:cs typeface="Calisto MT"/>
              </a:rPr>
              <a:t>, vol. 48, no. 2, 2000, pp. 187–194., doi:10.1016/s0022-3999(99)00110-5.</a:t>
            </a:r>
          </a:p>
          <a:p>
            <a:pPr marL="0" indent="0">
              <a:buNone/>
            </a:pPr>
            <a:r>
              <a:rPr lang="en-US" sz="1000" dirty="0">
                <a:latin typeface="Calisto MT"/>
                <a:cs typeface="Calisto MT"/>
              </a:rPr>
              <a:t>Leon, Arthur S., et al. “Cardiac Rehabilitation and Secondary Prevention of Coronary Heart Disease.” </a:t>
            </a:r>
            <a:r>
              <a:rPr lang="en-US" sz="1000" i="1" dirty="0">
                <a:latin typeface="Calisto MT"/>
                <a:cs typeface="Calisto MT"/>
              </a:rPr>
              <a:t>Circulation</a:t>
            </a:r>
            <a:r>
              <a:rPr lang="en-US" sz="1000" dirty="0">
                <a:latin typeface="Calisto MT"/>
                <a:cs typeface="Calisto MT"/>
              </a:rPr>
              <a:t>, vol. 111, no. 3, 2005, pp. 369–376., doi:10.1161/01.cir.0000151788.08740.5c.</a:t>
            </a:r>
          </a:p>
          <a:p>
            <a:pPr marL="0" indent="0">
              <a:buNone/>
            </a:pPr>
            <a:r>
              <a:rPr lang="en-US" sz="1000" dirty="0">
                <a:latin typeface="Calisto MT"/>
                <a:cs typeface="Calisto MT"/>
              </a:rPr>
              <a:t>Licker, Marc, et al. “Short-Term Preoperative High-Intensity Interval Training in Patients Awaiting Lung Cancer Surgery: A Randomized Controlled Trial.” </a:t>
            </a:r>
            <a:r>
              <a:rPr lang="en-US" sz="1000" i="1" dirty="0">
                <a:latin typeface="Calisto MT"/>
                <a:cs typeface="Calisto MT"/>
              </a:rPr>
              <a:t>Journal of Thoracic Oncology</a:t>
            </a:r>
            <a:r>
              <a:rPr lang="en-US" sz="1000" dirty="0">
                <a:latin typeface="Calisto MT"/>
                <a:cs typeface="Calisto MT"/>
              </a:rPr>
              <a:t>, vol. 12, no. 2, 2017, pp. 323–333., doi:10.1016/j.jtho.2016.09.125.</a:t>
            </a:r>
          </a:p>
          <a:p>
            <a:pPr marL="0" indent="0">
              <a:buNone/>
            </a:pPr>
            <a:r>
              <a:rPr lang="en-US" sz="1000" dirty="0">
                <a:latin typeface="Calisto MT"/>
                <a:cs typeface="Calisto MT"/>
              </a:rPr>
              <a:t>Lundberg, Mari R., et al. “</a:t>
            </a:r>
            <a:r>
              <a:rPr lang="en-US" sz="1000" dirty="0" err="1">
                <a:latin typeface="Calisto MT"/>
                <a:cs typeface="Calisto MT"/>
              </a:rPr>
              <a:t>Prehabilitation</a:t>
            </a:r>
            <a:r>
              <a:rPr lang="en-US" sz="1000" dirty="0">
                <a:latin typeface="Calisto MT"/>
                <a:cs typeface="Calisto MT"/>
              </a:rPr>
              <a:t>: The Emperors New Clothes or a New Arena for Physical Therapists?” </a:t>
            </a:r>
            <a:r>
              <a:rPr lang="en-US" sz="1000" i="1" dirty="0">
                <a:latin typeface="Calisto MT"/>
                <a:cs typeface="Calisto MT"/>
              </a:rPr>
              <a:t>Physical Therapy</a:t>
            </a:r>
            <a:r>
              <a:rPr lang="en-US" sz="1000" dirty="0">
                <a:latin typeface="Calisto MT"/>
                <a:cs typeface="Calisto MT"/>
              </a:rPr>
              <a:t>, vol. 99, no. 2, Mar. 2018, pp. 127–130., doi:10.1093/</a:t>
            </a:r>
            <a:r>
              <a:rPr lang="en-US" sz="1000" dirty="0" err="1">
                <a:latin typeface="Calisto MT"/>
                <a:cs typeface="Calisto MT"/>
              </a:rPr>
              <a:t>ptj</a:t>
            </a:r>
            <a:r>
              <a:rPr lang="en-US" sz="1000" dirty="0">
                <a:latin typeface="Calisto MT"/>
                <a:cs typeface="Calisto MT"/>
              </a:rPr>
              <a:t>/pzy133.</a:t>
            </a:r>
          </a:p>
          <a:p>
            <a:pPr marL="0" indent="0">
              <a:buNone/>
            </a:pPr>
            <a:r>
              <a:rPr lang="en-US" sz="1000" dirty="0" err="1">
                <a:latin typeface="Calisto MT"/>
                <a:cs typeface="Calisto MT"/>
              </a:rPr>
              <a:t>Lytwyn</a:t>
            </a:r>
            <a:r>
              <a:rPr lang="en-US" sz="1000" dirty="0">
                <a:latin typeface="Calisto MT"/>
                <a:cs typeface="Calisto MT"/>
              </a:rPr>
              <a:t>, James, et al. “The Impact of Frailty on Functional Survival in Patients 1 Year after Cardiac Surgery.” </a:t>
            </a:r>
            <a:r>
              <a:rPr lang="en-US" sz="1000" i="1" dirty="0">
                <a:latin typeface="Calisto MT"/>
                <a:cs typeface="Calisto MT"/>
              </a:rPr>
              <a:t>The Journal of Thoracic and Cardiovascular Surgery</a:t>
            </a:r>
            <a:r>
              <a:rPr lang="en-US" sz="1000" dirty="0">
                <a:latin typeface="Calisto MT"/>
                <a:cs typeface="Calisto MT"/>
              </a:rPr>
              <a:t>, vol. 154, no. 6, 2017, pp. 1990–1999., doi:10.1016/j.jtcvs.2017.06.040.</a:t>
            </a:r>
          </a:p>
          <a:p>
            <a:pPr marL="0" indent="0">
              <a:buNone/>
            </a:pPr>
            <a:r>
              <a:rPr lang="en-US" sz="1000" dirty="0" err="1">
                <a:latin typeface="Calisto MT"/>
                <a:cs typeface="Calisto MT"/>
              </a:rPr>
              <a:t>Melick</a:t>
            </a:r>
            <a:r>
              <a:rPr lang="en-US" sz="1000" dirty="0">
                <a:latin typeface="Calisto MT"/>
                <a:cs typeface="Calisto MT"/>
              </a:rPr>
              <a:t>, Nicky Van, et al. “Evidence-Based Clinical Practice Update: Practice Guidelines for Anterior Cruciate Ligament Rehabilitation Based on a Systematic Review and Multidisciplinary Consensus.” </a:t>
            </a:r>
            <a:r>
              <a:rPr lang="en-US" sz="1000" i="1" dirty="0">
                <a:latin typeface="Calisto MT"/>
                <a:cs typeface="Calisto MT"/>
              </a:rPr>
              <a:t>British Journal of Sports Medicine</a:t>
            </a:r>
            <a:r>
              <a:rPr lang="en-US" sz="1000" dirty="0">
                <a:latin typeface="Calisto MT"/>
                <a:cs typeface="Calisto MT"/>
              </a:rPr>
              <a:t>, vol. 50, no. 24, 2016, pp. 1506–1515., doi:10.1136/bjsports-2015-095898.</a:t>
            </a:r>
          </a:p>
          <a:p>
            <a:pPr marL="0" indent="0">
              <a:buNone/>
            </a:pPr>
            <a:r>
              <a:rPr lang="en-US" sz="1000" dirty="0" err="1">
                <a:latin typeface="Calisto MT"/>
                <a:cs typeface="Calisto MT"/>
              </a:rPr>
              <a:t>Molenaar</a:t>
            </a:r>
            <a:r>
              <a:rPr lang="en-US" sz="1000" dirty="0">
                <a:latin typeface="Calisto MT"/>
                <a:cs typeface="Calisto MT"/>
              </a:rPr>
              <a:t>, Charlotte </a:t>
            </a:r>
            <a:r>
              <a:rPr lang="en-US" sz="1000" dirty="0" err="1">
                <a:latin typeface="Calisto MT"/>
                <a:cs typeface="Calisto MT"/>
              </a:rPr>
              <a:t>Jl</a:t>
            </a:r>
            <a:r>
              <a:rPr lang="en-US" sz="1000" dirty="0">
                <a:latin typeface="Calisto MT"/>
                <a:cs typeface="Calisto MT"/>
              </a:rPr>
              <a:t>, et al. “</a:t>
            </a:r>
            <a:r>
              <a:rPr lang="en-US" sz="1000" dirty="0" err="1">
                <a:latin typeface="Calisto MT"/>
                <a:cs typeface="Calisto MT"/>
              </a:rPr>
              <a:t>Prehabilitation</a:t>
            </a:r>
            <a:r>
              <a:rPr lang="en-US" sz="1000" dirty="0">
                <a:latin typeface="Calisto MT"/>
                <a:cs typeface="Calisto MT"/>
              </a:rPr>
              <a:t> versus No </a:t>
            </a:r>
            <a:r>
              <a:rPr lang="en-US" sz="1000" dirty="0" err="1">
                <a:latin typeface="Calisto MT"/>
                <a:cs typeface="Calisto MT"/>
              </a:rPr>
              <a:t>Prehabilitation</a:t>
            </a:r>
            <a:r>
              <a:rPr lang="en-US" sz="1000" dirty="0">
                <a:latin typeface="Calisto MT"/>
                <a:cs typeface="Calisto MT"/>
              </a:rPr>
              <a:t> to Improve Functional Capacity, Reduce Postoperative Complications and Improve Quality of Life in Colorectal Cancer Surgery.” </a:t>
            </a:r>
            <a:r>
              <a:rPr lang="en-US" sz="1000" i="1" dirty="0">
                <a:latin typeface="Calisto MT"/>
                <a:cs typeface="Calisto MT"/>
              </a:rPr>
              <a:t>Cochrane Database of Systematic Reviews</a:t>
            </a:r>
            <a:r>
              <a:rPr lang="en-US" sz="1000" dirty="0">
                <a:latin typeface="Calisto MT"/>
                <a:cs typeface="Calisto MT"/>
              </a:rPr>
              <a:t>, Dec. 2019, doi:10.1002/14651858.cd013259.</a:t>
            </a:r>
          </a:p>
          <a:p>
            <a:pPr marL="0" indent="0">
              <a:buNone/>
            </a:pPr>
            <a:r>
              <a:rPr lang="en-US" sz="1000" dirty="0" err="1">
                <a:latin typeface="Calisto MT"/>
                <a:cs typeface="Calisto MT"/>
              </a:rPr>
              <a:t>Moya</a:t>
            </a:r>
            <a:r>
              <a:rPr lang="en-US" sz="1000" dirty="0">
                <a:latin typeface="Calisto MT"/>
                <a:cs typeface="Calisto MT"/>
              </a:rPr>
              <a:t>, Pedro, et al. “Perioperative Standard Oral Nutrition Supplements Versus </a:t>
            </a:r>
            <a:r>
              <a:rPr lang="en-US" sz="1000" dirty="0" err="1">
                <a:latin typeface="Calisto MT"/>
                <a:cs typeface="Calisto MT"/>
              </a:rPr>
              <a:t>Immunonutrition</a:t>
            </a:r>
            <a:r>
              <a:rPr lang="en-US" sz="1000" dirty="0">
                <a:latin typeface="Calisto MT"/>
                <a:cs typeface="Calisto MT"/>
              </a:rPr>
              <a:t> in Patients Undergoing Colorectal Resection in an Enhanced Recovery (ERAS) Protocol.” </a:t>
            </a:r>
            <a:r>
              <a:rPr lang="en-US" sz="1000" i="1" dirty="0">
                <a:latin typeface="Calisto MT"/>
                <a:cs typeface="Calisto MT"/>
              </a:rPr>
              <a:t>Medicine</a:t>
            </a:r>
            <a:r>
              <a:rPr lang="en-US" sz="1000" dirty="0">
                <a:latin typeface="Calisto MT"/>
                <a:cs typeface="Calisto MT"/>
              </a:rPr>
              <a:t>, vol. 95, no. 21, 2016, doi:10.1097/md.0000000000003704.</a:t>
            </a:r>
          </a:p>
          <a:p>
            <a:pPr marL="0" indent="0">
              <a:buNone/>
            </a:pPr>
            <a:r>
              <a:rPr lang="en-US" sz="1000" dirty="0">
                <a:latin typeface="Calisto MT"/>
                <a:cs typeface="Calisto MT"/>
              </a:rPr>
              <a:t>Parekh, </a:t>
            </a:r>
            <a:r>
              <a:rPr lang="en-US" sz="1000" dirty="0" err="1">
                <a:latin typeface="Calisto MT"/>
                <a:cs typeface="Calisto MT"/>
              </a:rPr>
              <a:t>A.r</a:t>
            </a:r>
            <a:r>
              <a:rPr lang="en-US" sz="1000" dirty="0">
                <a:latin typeface="Calisto MT"/>
                <a:cs typeface="Calisto MT"/>
              </a:rPr>
              <a:t>., et al. “The Role of Pelvic Floor Exercises on Post-Prostatectomy Incontinence.” </a:t>
            </a:r>
            <a:r>
              <a:rPr lang="en-US" sz="1000" i="1" dirty="0">
                <a:latin typeface="Calisto MT"/>
                <a:cs typeface="Calisto MT"/>
              </a:rPr>
              <a:t>Journal of Urology</a:t>
            </a:r>
            <a:r>
              <a:rPr lang="en-US" sz="1000" dirty="0">
                <a:latin typeface="Calisto MT"/>
                <a:cs typeface="Calisto MT"/>
              </a:rPr>
              <a:t>, vol. 170, no. 1, 2003, pp. 130–133., doi:10.1097/01.ju.0000072900.82131.6f.</a:t>
            </a:r>
          </a:p>
          <a:p>
            <a:pPr marL="0" indent="0">
              <a:buNone/>
            </a:pPr>
            <a:endParaRPr lang="en-US" sz="1000" dirty="0">
              <a:latin typeface="Calisto MT"/>
              <a:cs typeface="Calisto MT"/>
            </a:endParaRPr>
          </a:p>
        </p:txBody>
      </p:sp>
    </p:spTree>
    <p:extLst>
      <p:ext uri="{BB962C8B-B14F-4D97-AF65-F5344CB8AC3E}">
        <p14:creationId xmlns:p14="http://schemas.microsoft.com/office/powerpoint/2010/main" val="198536375"/>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smtClean="0">
                <a:latin typeface="Calisto MT"/>
                <a:cs typeface="Calisto MT"/>
              </a:rPr>
              <a:t>Bibliography</a:t>
            </a:r>
            <a:endParaRPr lang="en-US" sz="4400" dirty="0">
              <a:latin typeface="Calisto MT"/>
              <a:cs typeface="Calisto MT"/>
            </a:endParaRPr>
          </a:p>
        </p:txBody>
      </p:sp>
      <p:sp>
        <p:nvSpPr>
          <p:cNvPr id="3" name="Content Placeholder 2"/>
          <p:cNvSpPr>
            <a:spLocks noGrp="1"/>
          </p:cNvSpPr>
          <p:nvPr>
            <p:ph idx="1"/>
          </p:nvPr>
        </p:nvSpPr>
        <p:spPr/>
        <p:txBody>
          <a:bodyPr/>
          <a:lstStyle/>
          <a:p>
            <a:pPr marL="0" indent="0">
              <a:buNone/>
            </a:pPr>
            <a:r>
              <a:rPr lang="en-US" sz="1000" dirty="0" err="1">
                <a:latin typeface="Calisto MT"/>
                <a:cs typeface="Calisto MT"/>
              </a:rPr>
              <a:t>Pehlivan</a:t>
            </a:r>
            <a:r>
              <a:rPr lang="en-US" sz="1000" dirty="0">
                <a:latin typeface="Calisto MT"/>
                <a:cs typeface="Calisto MT"/>
              </a:rPr>
              <a:t>, </a:t>
            </a:r>
            <a:r>
              <a:rPr lang="en-US" sz="1000" dirty="0" err="1">
                <a:latin typeface="Calisto MT"/>
                <a:cs typeface="Calisto MT"/>
              </a:rPr>
              <a:t>Esra</a:t>
            </a:r>
            <a:r>
              <a:rPr lang="en-US" sz="1000" dirty="0">
                <a:latin typeface="Calisto MT"/>
                <a:cs typeface="Calisto MT"/>
              </a:rPr>
              <a:t>, et al. “The Effects of Preoperative Short-Term Intense Physical Therapy in Lung Cancer </a:t>
            </a:r>
            <a:r>
              <a:rPr lang="en-US" sz="1000" dirty="0" err="1">
                <a:latin typeface="Calisto MT"/>
                <a:cs typeface="Calisto MT"/>
              </a:rPr>
              <a:t>Patients:A</a:t>
            </a:r>
            <a:r>
              <a:rPr lang="en-US" sz="1000" dirty="0">
                <a:latin typeface="Calisto MT"/>
                <a:cs typeface="Calisto MT"/>
              </a:rPr>
              <a:t> Randomized Controlled Trial.” </a:t>
            </a:r>
            <a:r>
              <a:rPr lang="en-US" sz="1000" i="1" dirty="0">
                <a:latin typeface="Calisto MT"/>
                <a:cs typeface="Calisto MT"/>
              </a:rPr>
              <a:t>Annals of Thoracic and Cardiovascular Surgery</a:t>
            </a:r>
            <a:r>
              <a:rPr lang="en-US" sz="1000" dirty="0">
                <a:latin typeface="Calisto MT"/>
                <a:cs typeface="Calisto MT"/>
              </a:rPr>
              <a:t>, vol. 17, no. 5, 2011, pp. 461–468., doi:10.5761/atcs.oa.11.01663.</a:t>
            </a:r>
          </a:p>
          <a:p>
            <a:pPr marL="0" indent="0">
              <a:buNone/>
            </a:pPr>
            <a:r>
              <a:rPr lang="en-US" sz="1000" dirty="0" err="1">
                <a:latin typeface="Calisto MT"/>
                <a:cs typeface="Calisto MT"/>
              </a:rPr>
              <a:t>Pignay-Demaria</a:t>
            </a:r>
            <a:r>
              <a:rPr lang="en-US" sz="1000" dirty="0">
                <a:latin typeface="Calisto MT"/>
                <a:cs typeface="Calisto MT"/>
              </a:rPr>
              <a:t>, V., et al. “Depression and Anxiety and Outcomes of Coronary Artery Bypass Surgery.” </a:t>
            </a:r>
            <a:r>
              <a:rPr lang="en-US" sz="1000" i="1" dirty="0">
                <a:latin typeface="Calisto MT"/>
                <a:cs typeface="Calisto MT"/>
              </a:rPr>
              <a:t>Annals of Thoracic Surgery</a:t>
            </a:r>
            <a:r>
              <a:rPr lang="en-US" sz="1000" dirty="0">
                <a:latin typeface="Calisto MT"/>
                <a:cs typeface="Calisto MT"/>
              </a:rPr>
              <a:t>, vol. 75, 2003, pp. 314–321.</a:t>
            </a:r>
          </a:p>
          <a:p>
            <a:pPr marL="0" indent="0">
              <a:buNone/>
            </a:pPr>
            <a:r>
              <a:rPr lang="en-US" sz="1000" dirty="0">
                <a:latin typeface="Calisto MT"/>
                <a:cs typeface="Calisto MT"/>
              </a:rPr>
              <a:t>“</a:t>
            </a:r>
            <a:r>
              <a:rPr lang="en-US" sz="1000" dirty="0" err="1">
                <a:latin typeface="Calisto MT"/>
                <a:cs typeface="Calisto MT"/>
              </a:rPr>
              <a:t>Prehabilitation</a:t>
            </a:r>
            <a:r>
              <a:rPr lang="en-US" sz="1000" dirty="0">
                <a:latin typeface="Calisto MT"/>
                <a:cs typeface="Calisto MT"/>
              </a:rPr>
              <a:t> for Aortic Repair Patients - Full Text View.” </a:t>
            </a:r>
            <a:r>
              <a:rPr lang="en-US" sz="1000" i="1" dirty="0" err="1">
                <a:latin typeface="Calisto MT"/>
                <a:cs typeface="Calisto MT"/>
              </a:rPr>
              <a:t>Prehabilitation</a:t>
            </a:r>
            <a:r>
              <a:rPr lang="en-US" sz="1000" i="1" dirty="0">
                <a:latin typeface="Calisto MT"/>
                <a:cs typeface="Calisto MT"/>
              </a:rPr>
              <a:t> for Aortic Repair Patients - Full Text View - </a:t>
            </a:r>
            <a:r>
              <a:rPr lang="en-US" sz="1000" i="1" dirty="0" err="1">
                <a:latin typeface="Calisto MT"/>
                <a:cs typeface="Calisto MT"/>
              </a:rPr>
              <a:t>ClinicalTrials.gov</a:t>
            </a:r>
            <a:r>
              <a:rPr lang="en-US" sz="1000" dirty="0">
                <a:latin typeface="Calisto MT"/>
                <a:cs typeface="Calisto MT"/>
              </a:rPr>
              <a:t>, </a:t>
            </a:r>
            <a:r>
              <a:rPr lang="en-US" sz="1000" dirty="0" err="1">
                <a:latin typeface="Calisto MT"/>
                <a:cs typeface="Calisto MT"/>
              </a:rPr>
              <a:t>clinicaltrials.gov</a:t>
            </a:r>
            <a:r>
              <a:rPr lang="en-US" sz="1000" dirty="0">
                <a:latin typeface="Calisto MT"/>
                <a:cs typeface="Calisto MT"/>
              </a:rPr>
              <a:t>/ct2/show/NCT02767518.</a:t>
            </a:r>
          </a:p>
          <a:p>
            <a:pPr marL="0" indent="0">
              <a:buNone/>
            </a:pPr>
            <a:r>
              <a:rPr lang="en-US" sz="1000" dirty="0">
                <a:latin typeface="Calisto MT"/>
                <a:cs typeface="Calisto MT"/>
              </a:rPr>
              <a:t>“</a:t>
            </a:r>
            <a:r>
              <a:rPr lang="en-US" sz="1000" dirty="0" err="1">
                <a:latin typeface="Calisto MT"/>
                <a:cs typeface="Calisto MT"/>
              </a:rPr>
              <a:t>Prehabilitation</a:t>
            </a:r>
            <a:r>
              <a:rPr lang="en-US" sz="1000" dirty="0">
                <a:latin typeface="Calisto MT"/>
                <a:cs typeface="Calisto MT"/>
              </a:rPr>
              <a:t> for PAD Revascularization Patients - Full Text View.” </a:t>
            </a:r>
            <a:r>
              <a:rPr lang="en-US" sz="1000" i="1" dirty="0">
                <a:latin typeface="Calisto MT"/>
                <a:cs typeface="Calisto MT"/>
              </a:rPr>
              <a:t>Full Text View - </a:t>
            </a:r>
            <a:r>
              <a:rPr lang="en-US" sz="1000" i="1" dirty="0" err="1">
                <a:latin typeface="Calisto MT"/>
                <a:cs typeface="Calisto MT"/>
              </a:rPr>
              <a:t>ClinicalTrials.gov</a:t>
            </a:r>
            <a:r>
              <a:rPr lang="en-US" sz="1000" dirty="0">
                <a:latin typeface="Calisto MT"/>
                <a:cs typeface="Calisto MT"/>
              </a:rPr>
              <a:t>, </a:t>
            </a:r>
            <a:r>
              <a:rPr lang="en-US" sz="1000" dirty="0" err="1">
                <a:latin typeface="Calisto MT"/>
                <a:cs typeface="Calisto MT"/>
              </a:rPr>
              <a:t>clinicaltrials.gov</a:t>
            </a:r>
            <a:r>
              <a:rPr lang="en-US" sz="1000" dirty="0">
                <a:latin typeface="Calisto MT"/>
                <a:cs typeface="Calisto MT"/>
              </a:rPr>
              <a:t>/ct2/show/NCT02767895.</a:t>
            </a:r>
          </a:p>
          <a:p>
            <a:pPr marL="0" indent="0">
              <a:buNone/>
            </a:pPr>
            <a:r>
              <a:rPr lang="en-US" sz="1000" dirty="0">
                <a:latin typeface="Calisto MT"/>
                <a:cs typeface="Calisto MT"/>
              </a:rPr>
              <a:t>“</a:t>
            </a:r>
            <a:r>
              <a:rPr lang="en-US" sz="1000" dirty="0" err="1">
                <a:latin typeface="Calisto MT"/>
                <a:cs typeface="Calisto MT"/>
              </a:rPr>
              <a:t>Prehabilitation</a:t>
            </a:r>
            <a:r>
              <a:rPr lang="en-US" sz="1000" dirty="0">
                <a:latin typeface="Calisto MT"/>
                <a:cs typeface="Calisto MT"/>
              </a:rPr>
              <a:t> for Patients Undergoing </a:t>
            </a:r>
            <a:r>
              <a:rPr lang="en-US" sz="1000" dirty="0" err="1">
                <a:latin typeface="Calisto MT"/>
                <a:cs typeface="Calisto MT"/>
              </a:rPr>
              <a:t>Transcatheter</a:t>
            </a:r>
            <a:r>
              <a:rPr lang="en-US" sz="1000" dirty="0">
                <a:latin typeface="Calisto MT"/>
                <a:cs typeface="Calisto MT"/>
              </a:rPr>
              <a:t> Aortic Valve Replacement - Full Text View.” </a:t>
            </a:r>
            <a:r>
              <a:rPr lang="en-US" sz="1000" i="1" dirty="0" err="1">
                <a:latin typeface="Calisto MT"/>
                <a:cs typeface="Calisto MT"/>
              </a:rPr>
              <a:t>Prehabilitation</a:t>
            </a:r>
            <a:r>
              <a:rPr lang="en-US" sz="1000" i="1" dirty="0">
                <a:latin typeface="Calisto MT"/>
                <a:cs typeface="Calisto MT"/>
              </a:rPr>
              <a:t> for Patients Undergoing </a:t>
            </a:r>
            <a:r>
              <a:rPr lang="en-US" sz="1000" i="1" dirty="0" err="1">
                <a:latin typeface="Calisto MT"/>
                <a:cs typeface="Calisto MT"/>
              </a:rPr>
              <a:t>Transcatheter</a:t>
            </a:r>
            <a:r>
              <a:rPr lang="en-US" sz="1000" i="1" dirty="0">
                <a:latin typeface="Calisto MT"/>
                <a:cs typeface="Calisto MT"/>
              </a:rPr>
              <a:t> Aortic Valve Replacement - Full Text View - </a:t>
            </a:r>
            <a:r>
              <a:rPr lang="en-US" sz="1000" i="1" dirty="0" err="1">
                <a:latin typeface="Calisto MT"/>
                <a:cs typeface="Calisto MT"/>
              </a:rPr>
              <a:t>ClinicalTrials.gov</a:t>
            </a:r>
            <a:r>
              <a:rPr lang="en-US" sz="1000" dirty="0">
                <a:latin typeface="Calisto MT"/>
                <a:cs typeface="Calisto MT"/>
              </a:rPr>
              <a:t>, </a:t>
            </a:r>
            <a:r>
              <a:rPr lang="en-US" sz="1000" dirty="0" err="1">
                <a:latin typeface="Calisto MT"/>
                <a:cs typeface="Calisto MT"/>
              </a:rPr>
              <a:t>clinicaltrials.gov</a:t>
            </a:r>
            <a:r>
              <a:rPr lang="en-US" sz="1000" dirty="0">
                <a:latin typeface="Calisto MT"/>
                <a:cs typeface="Calisto MT"/>
              </a:rPr>
              <a:t>/ct2/show/NCT03107897.</a:t>
            </a:r>
          </a:p>
          <a:p>
            <a:pPr marL="0" indent="0">
              <a:buNone/>
            </a:pPr>
            <a:r>
              <a:rPr lang="en-US" sz="1000" dirty="0">
                <a:latin typeface="Calisto MT"/>
                <a:cs typeface="Calisto MT"/>
              </a:rPr>
              <a:t>“</a:t>
            </a:r>
            <a:r>
              <a:rPr lang="en-US" sz="1000" dirty="0" err="1">
                <a:latin typeface="Calisto MT"/>
                <a:cs typeface="Calisto MT"/>
              </a:rPr>
              <a:t>Prehabilitation</a:t>
            </a:r>
            <a:r>
              <a:rPr lang="en-US" sz="1000" dirty="0">
                <a:latin typeface="Calisto MT"/>
                <a:cs typeface="Calisto MT"/>
              </a:rPr>
              <a:t> to Improve Functional and Clinical Outcomes in Patients With Aortic Stenosis - Full Text View.” </a:t>
            </a:r>
            <a:r>
              <a:rPr lang="en-US" sz="1000" i="1" dirty="0" err="1">
                <a:latin typeface="Calisto MT"/>
                <a:cs typeface="Calisto MT"/>
              </a:rPr>
              <a:t>Prehabilitation</a:t>
            </a:r>
            <a:r>
              <a:rPr lang="en-US" sz="1000" i="1" dirty="0">
                <a:latin typeface="Calisto MT"/>
                <a:cs typeface="Calisto MT"/>
              </a:rPr>
              <a:t> to Improve Functional and Clinical Outcomes in Patients With Aortic Stenosis - Full Text View - </a:t>
            </a:r>
            <a:r>
              <a:rPr lang="en-US" sz="1000" i="1" dirty="0" err="1">
                <a:latin typeface="Calisto MT"/>
                <a:cs typeface="Calisto MT"/>
              </a:rPr>
              <a:t>ClinicalTrials.gov</a:t>
            </a:r>
            <a:r>
              <a:rPr lang="en-US" sz="1000" dirty="0">
                <a:latin typeface="Calisto MT"/>
                <a:cs typeface="Calisto MT"/>
              </a:rPr>
              <a:t>, </a:t>
            </a:r>
            <a:r>
              <a:rPr lang="en-US" sz="1000" dirty="0" err="1">
                <a:latin typeface="Calisto MT"/>
                <a:cs typeface="Calisto MT"/>
              </a:rPr>
              <a:t>clinicaltrials.gov</a:t>
            </a:r>
            <a:r>
              <a:rPr lang="en-US" sz="1000" dirty="0">
                <a:latin typeface="Calisto MT"/>
                <a:cs typeface="Calisto MT"/>
              </a:rPr>
              <a:t>/ct2/show/NCT02597985.</a:t>
            </a:r>
          </a:p>
          <a:p>
            <a:pPr marL="0" indent="0">
              <a:buNone/>
            </a:pPr>
            <a:r>
              <a:rPr lang="en-US" sz="1000" dirty="0">
                <a:latin typeface="Calisto MT"/>
                <a:cs typeface="Calisto MT"/>
              </a:rPr>
              <a:t>“</a:t>
            </a:r>
            <a:r>
              <a:rPr lang="en-US" sz="1000" dirty="0" err="1">
                <a:latin typeface="Calisto MT"/>
                <a:cs typeface="Calisto MT"/>
              </a:rPr>
              <a:t>Prehabilitation</a:t>
            </a:r>
            <a:r>
              <a:rPr lang="en-US" sz="1000" dirty="0">
                <a:latin typeface="Calisto MT"/>
                <a:cs typeface="Calisto MT"/>
              </a:rPr>
              <a:t>, Rehabilitation, and Revocation in the Army.” </a:t>
            </a:r>
            <a:r>
              <a:rPr lang="en-US" sz="1000" i="1" dirty="0">
                <a:latin typeface="Calisto MT"/>
                <a:cs typeface="Calisto MT"/>
              </a:rPr>
              <a:t>British Medical Journal</a:t>
            </a:r>
            <a:r>
              <a:rPr lang="en-US" sz="1000" dirty="0">
                <a:latin typeface="Calisto MT"/>
                <a:cs typeface="Calisto MT"/>
              </a:rPr>
              <a:t>, vol. 1, 1946, pp. 192–197.</a:t>
            </a:r>
          </a:p>
          <a:p>
            <a:pPr marL="0" indent="0">
              <a:buNone/>
            </a:pPr>
            <a:r>
              <a:rPr lang="en-US" sz="1000" dirty="0">
                <a:latin typeface="Calisto MT"/>
                <a:cs typeface="Calisto MT"/>
              </a:rPr>
              <a:t>“</a:t>
            </a:r>
            <a:r>
              <a:rPr lang="en-US" sz="1000" dirty="0" err="1">
                <a:latin typeface="Calisto MT"/>
                <a:cs typeface="Calisto MT"/>
              </a:rPr>
              <a:t>PRehabilitiation</a:t>
            </a:r>
            <a:r>
              <a:rPr lang="en-US" sz="1000" dirty="0">
                <a:latin typeface="Calisto MT"/>
                <a:cs typeface="Calisto MT"/>
              </a:rPr>
              <a:t> in Elective Frail and Elderly Cardiac Surgery </a:t>
            </a:r>
            <a:r>
              <a:rPr lang="en-US" sz="1000" dirty="0" err="1">
                <a:latin typeface="Calisto MT"/>
                <a:cs typeface="Calisto MT"/>
              </a:rPr>
              <a:t>PaTients</a:t>
            </a:r>
            <a:r>
              <a:rPr lang="en-US" sz="1000" dirty="0">
                <a:latin typeface="Calisto MT"/>
                <a:cs typeface="Calisto MT"/>
              </a:rPr>
              <a:t> - Full Text View.” </a:t>
            </a:r>
            <a:r>
              <a:rPr lang="en-US" sz="1000" i="1" dirty="0" err="1">
                <a:latin typeface="Calisto MT"/>
                <a:cs typeface="Calisto MT"/>
              </a:rPr>
              <a:t>PRehabilitiation</a:t>
            </a:r>
            <a:r>
              <a:rPr lang="en-US" sz="1000" i="1" dirty="0">
                <a:latin typeface="Calisto MT"/>
                <a:cs typeface="Calisto MT"/>
              </a:rPr>
              <a:t> in Elective Frail and Elderly Cardiac Surgery </a:t>
            </a:r>
            <a:r>
              <a:rPr lang="en-US" sz="1000" i="1" dirty="0" err="1">
                <a:latin typeface="Calisto MT"/>
                <a:cs typeface="Calisto MT"/>
              </a:rPr>
              <a:t>PaTients</a:t>
            </a:r>
            <a:r>
              <a:rPr lang="en-US" sz="1000" i="1" dirty="0">
                <a:latin typeface="Calisto MT"/>
                <a:cs typeface="Calisto MT"/>
              </a:rPr>
              <a:t> - Full Text View - </a:t>
            </a:r>
            <a:r>
              <a:rPr lang="en-US" sz="1000" i="1" dirty="0" err="1">
                <a:latin typeface="Calisto MT"/>
                <a:cs typeface="Calisto MT"/>
              </a:rPr>
              <a:t>ClinicalTrials.gov</a:t>
            </a:r>
            <a:r>
              <a:rPr lang="en-US" sz="1000" dirty="0">
                <a:latin typeface="Calisto MT"/>
                <a:cs typeface="Calisto MT"/>
              </a:rPr>
              <a:t>, </a:t>
            </a:r>
            <a:r>
              <a:rPr lang="en-US" sz="1000" dirty="0" err="1">
                <a:latin typeface="Calisto MT"/>
                <a:cs typeface="Calisto MT"/>
              </a:rPr>
              <a:t>clinicaltrials.gov</a:t>
            </a:r>
            <a:r>
              <a:rPr lang="en-US" sz="1000" dirty="0">
                <a:latin typeface="Calisto MT"/>
                <a:cs typeface="Calisto MT"/>
              </a:rPr>
              <a:t>/ct2/show/NCT03399162.</a:t>
            </a:r>
          </a:p>
          <a:p>
            <a:pPr marL="0" indent="0">
              <a:buNone/>
            </a:pPr>
            <a:r>
              <a:rPr lang="en-US" sz="1000" dirty="0">
                <a:latin typeface="Calisto MT"/>
                <a:cs typeface="Calisto MT"/>
              </a:rPr>
              <a:t>Puts, Martine T. E, et al. “Interventions to Prevent or Reduce the Level of Frailty in Community-Dwelling Older Adults: a Scoping Review of the Literature and International Policies.” </a:t>
            </a:r>
            <a:r>
              <a:rPr lang="en-US" sz="1000" i="1" dirty="0">
                <a:latin typeface="Calisto MT"/>
                <a:cs typeface="Calisto MT"/>
              </a:rPr>
              <a:t>Age and Ageing</a:t>
            </a:r>
            <a:r>
              <a:rPr lang="en-US" sz="1000" dirty="0">
                <a:latin typeface="Calisto MT"/>
                <a:cs typeface="Calisto MT"/>
              </a:rPr>
              <a:t>, vol. 46, no. 3, June 2017, pp. 383–392., doi:10.1093/ageing/afw247.</a:t>
            </a:r>
          </a:p>
          <a:p>
            <a:pPr marL="0" indent="0">
              <a:buNone/>
            </a:pPr>
            <a:r>
              <a:rPr lang="en-US" sz="1000" dirty="0" err="1">
                <a:latin typeface="Calisto MT"/>
                <a:cs typeface="Calisto MT"/>
              </a:rPr>
              <a:t>Rooijen</a:t>
            </a:r>
            <a:r>
              <a:rPr lang="en-US" sz="1000" dirty="0">
                <a:latin typeface="Calisto MT"/>
                <a:cs typeface="Calisto MT"/>
              </a:rPr>
              <a:t>, </a:t>
            </a:r>
            <a:r>
              <a:rPr lang="en-US" sz="1000" dirty="0" err="1">
                <a:latin typeface="Calisto MT"/>
                <a:cs typeface="Calisto MT"/>
              </a:rPr>
              <a:t>Stefanus</a:t>
            </a:r>
            <a:r>
              <a:rPr lang="en-US" sz="1000" dirty="0">
                <a:latin typeface="Calisto MT"/>
                <a:cs typeface="Calisto MT"/>
              </a:rPr>
              <a:t> Van, et al. “Multimodal </a:t>
            </a:r>
            <a:r>
              <a:rPr lang="en-US" sz="1000" dirty="0" err="1">
                <a:latin typeface="Calisto MT"/>
                <a:cs typeface="Calisto MT"/>
              </a:rPr>
              <a:t>Prehabilitation</a:t>
            </a:r>
            <a:r>
              <a:rPr lang="en-US" sz="1000" dirty="0">
                <a:latin typeface="Calisto MT"/>
                <a:cs typeface="Calisto MT"/>
              </a:rPr>
              <a:t> in Colorectal Cancer Patients to Improve Functional Capacity and Reduce Postoperative Complications: the First International Randomized Controlled Trial for Multimodal </a:t>
            </a:r>
            <a:r>
              <a:rPr lang="en-US" sz="1000" dirty="0" err="1">
                <a:latin typeface="Calisto MT"/>
                <a:cs typeface="Calisto MT"/>
              </a:rPr>
              <a:t>Prehabilitation</a:t>
            </a:r>
            <a:r>
              <a:rPr lang="en-US" sz="1000" dirty="0">
                <a:latin typeface="Calisto MT"/>
                <a:cs typeface="Calisto MT"/>
              </a:rPr>
              <a:t>.” </a:t>
            </a:r>
            <a:r>
              <a:rPr lang="en-US" sz="1000" i="1" dirty="0">
                <a:latin typeface="Calisto MT"/>
                <a:cs typeface="Calisto MT"/>
              </a:rPr>
              <a:t>BMC Cancer</a:t>
            </a:r>
            <a:r>
              <a:rPr lang="en-US" sz="1000" dirty="0">
                <a:latin typeface="Calisto MT"/>
                <a:cs typeface="Calisto MT"/>
              </a:rPr>
              <a:t>, vol. 19, no. 1, 2019, doi:10.1186/s12885-018-5232-6.</a:t>
            </a:r>
          </a:p>
          <a:p>
            <a:pPr marL="0" indent="0">
              <a:buNone/>
            </a:pPr>
            <a:endParaRPr lang="en-US" sz="1000" dirty="0">
              <a:latin typeface="Calisto MT"/>
              <a:cs typeface="Calisto MT"/>
            </a:endParaRPr>
          </a:p>
        </p:txBody>
      </p:sp>
    </p:spTree>
    <p:extLst>
      <p:ext uri="{BB962C8B-B14F-4D97-AF65-F5344CB8AC3E}">
        <p14:creationId xmlns:p14="http://schemas.microsoft.com/office/powerpoint/2010/main" val="21263866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121254"/>
            <a:ext cx="7208382" cy="918974"/>
          </a:xfrm>
        </p:spPr>
        <p:txBody>
          <a:bodyPr/>
          <a:lstStyle/>
          <a:p>
            <a:r>
              <a:rPr lang="en-US" sz="4800" dirty="0" smtClean="0">
                <a:latin typeface="Calisto MT"/>
                <a:cs typeface="Calisto MT"/>
              </a:rPr>
              <a:t>What is “</a:t>
            </a:r>
            <a:r>
              <a:rPr lang="en-US" sz="4800" dirty="0" err="1" smtClean="0">
                <a:latin typeface="Calisto MT"/>
                <a:cs typeface="Calisto MT"/>
              </a:rPr>
              <a:t>Prehabilitation</a:t>
            </a:r>
            <a:r>
              <a:rPr lang="en-US" sz="4800" dirty="0" smtClean="0">
                <a:latin typeface="Calisto MT"/>
                <a:cs typeface="Calisto MT"/>
              </a:rPr>
              <a:t>”?</a:t>
            </a:r>
            <a:endParaRPr lang="en-US" sz="4800" dirty="0">
              <a:latin typeface="Calisto MT"/>
              <a:cs typeface="Calisto MT"/>
            </a:endParaRPr>
          </a:p>
        </p:txBody>
      </p:sp>
      <p:pic>
        <p:nvPicPr>
          <p:cNvPr id="4" name="Content Placeholder 3" descr="prehab.jpg"/>
          <p:cNvPicPr>
            <a:picLocks noGrp="1" noChangeAspect="1"/>
          </p:cNvPicPr>
          <p:nvPr>
            <p:ph idx="1"/>
          </p:nvPr>
        </p:nvPicPr>
        <p:blipFill rotWithShape="1">
          <a:blip r:embed="rId3">
            <a:extLst>
              <a:ext uri="{28A0092B-C50C-407E-A947-70E740481C1C}">
                <a14:useLocalDpi xmlns:a14="http://schemas.microsoft.com/office/drawing/2010/main" val="0"/>
              </a:ext>
            </a:extLst>
          </a:blip>
          <a:srcRect l="-2108" t="-17607" r="-5520" b="-6515"/>
          <a:stretch/>
        </p:blipFill>
        <p:spPr>
          <a:xfrm>
            <a:off x="457200" y="1408176"/>
            <a:ext cx="8229600" cy="4992624"/>
          </a:xfrm>
        </p:spPr>
      </p:pic>
    </p:spTree>
    <p:extLst>
      <p:ext uri="{BB962C8B-B14F-4D97-AF65-F5344CB8AC3E}">
        <p14:creationId xmlns:p14="http://schemas.microsoft.com/office/powerpoint/2010/main" val="3135003130"/>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smtClean="0">
                <a:latin typeface="Calisto MT"/>
                <a:cs typeface="Calisto MT"/>
              </a:rPr>
              <a:t>Bibliography</a:t>
            </a:r>
            <a:endParaRPr lang="en-US" sz="4400" dirty="0">
              <a:latin typeface="Calisto MT"/>
              <a:cs typeface="Calisto MT"/>
            </a:endParaRPr>
          </a:p>
        </p:txBody>
      </p:sp>
      <p:sp>
        <p:nvSpPr>
          <p:cNvPr id="3" name="Content Placeholder 2"/>
          <p:cNvSpPr>
            <a:spLocks noGrp="1"/>
          </p:cNvSpPr>
          <p:nvPr>
            <p:ph idx="1"/>
          </p:nvPr>
        </p:nvSpPr>
        <p:spPr/>
        <p:txBody>
          <a:bodyPr/>
          <a:lstStyle/>
          <a:p>
            <a:pPr marL="0" indent="0">
              <a:buNone/>
            </a:pPr>
            <a:r>
              <a:rPr lang="en-US" sz="1000" dirty="0" err="1">
                <a:latin typeface="Calisto MT"/>
                <a:cs typeface="Calisto MT"/>
              </a:rPr>
              <a:t>Rosenfeldt</a:t>
            </a:r>
            <a:r>
              <a:rPr lang="en-US" sz="1000" dirty="0">
                <a:latin typeface="Calisto MT"/>
                <a:cs typeface="Calisto MT"/>
              </a:rPr>
              <a:t>, Franklin, et al. “Physical Conditioning and Mental Stress Reduction - a </a:t>
            </a:r>
            <a:r>
              <a:rPr lang="en-US" sz="1000" dirty="0" err="1">
                <a:latin typeface="Calisto MT"/>
                <a:cs typeface="Calisto MT"/>
              </a:rPr>
              <a:t>Randomised</a:t>
            </a:r>
            <a:r>
              <a:rPr lang="en-US" sz="1000" dirty="0">
                <a:latin typeface="Calisto MT"/>
                <a:cs typeface="Calisto MT"/>
              </a:rPr>
              <a:t> Trial in Patients Undergoing Cardiac Surgery.” </a:t>
            </a:r>
            <a:r>
              <a:rPr lang="en-US" sz="1000" i="1" dirty="0">
                <a:latin typeface="Calisto MT"/>
                <a:cs typeface="Calisto MT"/>
              </a:rPr>
              <a:t>BMC Complementary and Alternative Medicine</a:t>
            </a:r>
            <a:r>
              <a:rPr lang="en-US" sz="1000" dirty="0">
                <a:latin typeface="Calisto MT"/>
                <a:cs typeface="Calisto MT"/>
              </a:rPr>
              <a:t>, vol. 11, no. 1, Sept. 2011, pp. 11–20., doi:10.1186/1472-6882-11-20.</a:t>
            </a:r>
          </a:p>
          <a:p>
            <a:pPr marL="0" indent="0">
              <a:buNone/>
            </a:pPr>
            <a:r>
              <a:rPr lang="en-US" sz="1000" dirty="0">
                <a:latin typeface="Calisto MT"/>
                <a:cs typeface="Calisto MT"/>
              </a:rPr>
              <a:t>Sanchez-</a:t>
            </a:r>
            <a:r>
              <a:rPr lang="en-US" sz="1000" dirty="0" err="1">
                <a:latin typeface="Calisto MT"/>
                <a:cs typeface="Calisto MT"/>
              </a:rPr>
              <a:t>Lorente</a:t>
            </a:r>
            <a:r>
              <a:rPr lang="en-US" sz="1000" dirty="0">
                <a:latin typeface="Calisto MT"/>
                <a:cs typeface="Calisto MT"/>
              </a:rPr>
              <a:t>, David, et al. “</a:t>
            </a:r>
            <a:r>
              <a:rPr lang="en-US" sz="1000" dirty="0" err="1">
                <a:latin typeface="Calisto MT"/>
                <a:cs typeface="Calisto MT"/>
              </a:rPr>
              <a:t>Prehabilitation</a:t>
            </a:r>
            <a:r>
              <a:rPr lang="en-US" sz="1000" dirty="0">
                <a:latin typeface="Calisto MT"/>
                <a:cs typeface="Calisto MT"/>
              </a:rPr>
              <a:t> in Thoracic Surgery.” </a:t>
            </a:r>
            <a:r>
              <a:rPr lang="en-US" sz="1000" i="1" dirty="0">
                <a:latin typeface="Calisto MT"/>
                <a:cs typeface="Calisto MT"/>
              </a:rPr>
              <a:t>Journal of Thoracic Disease</a:t>
            </a:r>
            <a:r>
              <a:rPr lang="en-US" sz="1000" dirty="0">
                <a:latin typeface="Calisto MT"/>
                <a:cs typeface="Calisto MT"/>
              </a:rPr>
              <a:t>, vol. 10, no. S22, 2018, pp. S2593–S2600., doi:10.21037/jtd.2018.08.18.</a:t>
            </a:r>
          </a:p>
          <a:p>
            <a:pPr marL="0" indent="0">
              <a:buNone/>
            </a:pPr>
            <a:r>
              <a:rPr lang="en-US" sz="1000" dirty="0" err="1">
                <a:latin typeface="Calisto MT"/>
                <a:cs typeface="Calisto MT"/>
              </a:rPr>
              <a:t>Sawatzky</a:t>
            </a:r>
            <a:r>
              <a:rPr lang="en-US" sz="1000" dirty="0">
                <a:latin typeface="Calisto MT"/>
                <a:cs typeface="Calisto MT"/>
              </a:rPr>
              <a:t>, Jo-Ann V, et al. “</a:t>
            </a:r>
            <a:r>
              <a:rPr lang="en-US" sz="1000" dirty="0" err="1">
                <a:latin typeface="Calisto MT"/>
                <a:cs typeface="Calisto MT"/>
              </a:rPr>
              <a:t>Prehabilitation</a:t>
            </a:r>
            <a:r>
              <a:rPr lang="en-US" sz="1000" dirty="0">
                <a:latin typeface="Calisto MT"/>
                <a:cs typeface="Calisto MT"/>
              </a:rPr>
              <a:t> Program for Elective Coronary Artery Bypass Graft Surgery Patients: a Pilot Randomized Controlled Study.” </a:t>
            </a:r>
            <a:r>
              <a:rPr lang="en-US" sz="1000" i="1" dirty="0">
                <a:latin typeface="Calisto MT"/>
                <a:cs typeface="Calisto MT"/>
              </a:rPr>
              <a:t>Clinical Rehabilitation</a:t>
            </a:r>
            <a:r>
              <a:rPr lang="en-US" sz="1000" dirty="0">
                <a:latin typeface="Calisto MT"/>
                <a:cs typeface="Calisto MT"/>
              </a:rPr>
              <a:t>, vol. 28, no. 7, 2014, pp. 648–657., doi:10.1177/0269215513516475.</a:t>
            </a:r>
          </a:p>
          <a:p>
            <a:pPr marL="0" indent="0">
              <a:buNone/>
            </a:pPr>
            <a:r>
              <a:rPr lang="en-US" sz="1000" dirty="0" err="1">
                <a:latin typeface="Calisto MT"/>
                <a:cs typeface="Calisto MT"/>
              </a:rPr>
              <a:t>Sepehri</a:t>
            </a:r>
            <a:r>
              <a:rPr lang="en-US" sz="1000" dirty="0">
                <a:latin typeface="Calisto MT"/>
                <a:cs typeface="Calisto MT"/>
              </a:rPr>
              <a:t>, </a:t>
            </a:r>
            <a:r>
              <a:rPr lang="en-US" sz="1000" dirty="0" err="1">
                <a:latin typeface="Calisto MT"/>
                <a:cs typeface="Calisto MT"/>
              </a:rPr>
              <a:t>Aresh</a:t>
            </a:r>
            <a:r>
              <a:rPr lang="en-US" sz="1000" dirty="0">
                <a:latin typeface="Calisto MT"/>
                <a:cs typeface="Calisto MT"/>
              </a:rPr>
              <a:t>, et al. “The Impact of Frailty on Outcomes after Cardiac Surgery: A Systematic Review.” </a:t>
            </a:r>
            <a:r>
              <a:rPr lang="en-US" sz="1000" i="1" dirty="0">
                <a:latin typeface="Calisto MT"/>
                <a:cs typeface="Calisto MT"/>
              </a:rPr>
              <a:t>The Journal of Thoracic and Cardiovascular Surgery</a:t>
            </a:r>
            <a:r>
              <a:rPr lang="en-US" sz="1000" dirty="0">
                <a:latin typeface="Calisto MT"/>
                <a:cs typeface="Calisto MT"/>
              </a:rPr>
              <a:t>, vol. 148, no. 6, 2014, pp. 3110–3117., doi:10.1016/j.jtcvs.2014.07.087.</a:t>
            </a:r>
          </a:p>
          <a:p>
            <a:pPr marL="0" indent="0">
              <a:buNone/>
            </a:pPr>
            <a:r>
              <a:rPr lang="en-US" sz="1000" dirty="0" err="1">
                <a:latin typeface="Calisto MT"/>
                <a:cs typeface="Calisto MT"/>
              </a:rPr>
              <a:t>Sergi</a:t>
            </a:r>
            <a:r>
              <a:rPr lang="en-US" sz="1000" dirty="0">
                <a:latin typeface="Calisto MT"/>
                <a:cs typeface="Calisto MT"/>
              </a:rPr>
              <a:t>, Giuseppe, et al. “Pre-Frailty and Risk of Cardiovascular Disease in Elderly Men and Women.” </a:t>
            </a:r>
            <a:r>
              <a:rPr lang="en-US" sz="1000" i="1" dirty="0">
                <a:latin typeface="Calisto MT"/>
                <a:cs typeface="Calisto MT"/>
              </a:rPr>
              <a:t>Journal of the American College of Cardiology</a:t>
            </a:r>
            <a:r>
              <a:rPr lang="en-US" sz="1000" dirty="0">
                <a:latin typeface="Calisto MT"/>
                <a:cs typeface="Calisto MT"/>
              </a:rPr>
              <a:t>, vol. 65, no. 10, 2015, pp. 976–983., doi:10.1016/j.jacc.2014.12.040.</a:t>
            </a:r>
          </a:p>
          <a:p>
            <a:pPr marL="0" indent="0">
              <a:buNone/>
            </a:pPr>
            <a:r>
              <a:rPr lang="en-US" sz="1000" dirty="0">
                <a:latin typeface="Calisto MT"/>
                <a:cs typeface="Calisto MT"/>
              </a:rPr>
              <a:t>Snowden, Chris P., et al. “Cardiorespiratory Fitness Predicts Mortality and Hospital Length of Stay After Major Elective Surgery in Older People.” </a:t>
            </a:r>
            <a:r>
              <a:rPr lang="en-US" sz="1000" i="1" dirty="0">
                <a:latin typeface="Calisto MT"/>
                <a:cs typeface="Calisto MT"/>
              </a:rPr>
              <a:t>Annals of Surgery</a:t>
            </a:r>
            <a:r>
              <a:rPr lang="en-US" sz="1000" dirty="0">
                <a:latin typeface="Calisto MT"/>
                <a:cs typeface="Calisto MT"/>
              </a:rPr>
              <a:t>, vol. 257, no. 6, 2013, pp. 999–1004., doi:10.1097/sla.0b013e31828dbac2.</a:t>
            </a:r>
          </a:p>
          <a:p>
            <a:pPr marL="0" indent="0">
              <a:buNone/>
            </a:pPr>
            <a:r>
              <a:rPr lang="en-US" sz="1000" dirty="0" err="1">
                <a:latin typeface="Calisto MT"/>
                <a:cs typeface="Calisto MT"/>
              </a:rPr>
              <a:t>Snowdon</a:t>
            </a:r>
            <a:r>
              <a:rPr lang="en-US" sz="1000" dirty="0">
                <a:latin typeface="Calisto MT"/>
                <a:cs typeface="Calisto MT"/>
              </a:rPr>
              <a:t>, David, et al. “Preoperative Intervention Reduces Postoperative Pulmonary Complications but Not Length of Stay in Cardiac Surgical Patients: a Systematic Review.” </a:t>
            </a:r>
            <a:r>
              <a:rPr lang="en-US" sz="1000" i="1" dirty="0">
                <a:latin typeface="Calisto MT"/>
                <a:cs typeface="Calisto MT"/>
              </a:rPr>
              <a:t>Journal of Physiotherapy</a:t>
            </a:r>
            <a:r>
              <a:rPr lang="en-US" sz="1000" dirty="0">
                <a:latin typeface="Calisto MT"/>
                <a:cs typeface="Calisto MT"/>
              </a:rPr>
              <a:t>, vol. 60, no. 2, 2014, pp. 66–77., doi:10.1016/j.jphys.2014.04.002.</a:t>
            </a:r>
          </a:p>
          <a:p>
            <a:pPr marL="0" indent="0">
              <a:buNone/>
            </a:pPr>
            <a:r>
              <a:rPr lang="en-US" sz="1000" dirty="0" err="1">
                <a:latin typeface="Calisto MT"/>
                <a:cs typeface="Calisto MT"/>
              </a:rPr>
              <a:t>Stefanelli</a:t>
            </a:r>
            <a:r>
              <a:rPr lang="en-US" sz="1000" dirty="0">
                <a:latin typeface="Calisto MT"/>
                <a:cs typeface="Calisto MT"/>
              </a:rPr>
              <a:t>, F., et al. “High-Intensity Training and Cardiopulmonary Exercise Testing in Patients with Chronic Obstructive Pulmonary Disease and Non-Small-Cell Lung Cancer Undergoing Lobectomy.” </a:t>
            </a:r>
            <a:r>
              <a:rPr lang="en-US" sz="1000" i="1" dirty="0">
                <a:latin typeface="Calisto MT"/>
                <a:cs typeface="Calisto MT"/>
              </a:rPr>
              <a:t>European Journal of Cardio-Thoracic Surgery</a:t>
            </a:r>
            <a:r>
              <a:rPr lang="en-US" sz="1000" dirty="0">
                <a:latin typeface="Calisto MT"/>
                <a:cs typeface="Calisto MT"/>
              </a:rPr>
              <a:t>, vol. 44, no. 4, 2013, pp. e260–e265., doi:10.1093/</a:t>
            </a:r>
            <a:r>
              <a:rPr lang="en-US" sz="1000" dirty="0" err="1">
                <a:latin typeface="Calisto MT"/>
                <a:cs typeface="Calisto MT"/>
              </a:rPr>
              <a:t>ejcts</a:t>
            </a:r>
            <a:r>
              <a:rPr lang="en-US" sz="1000" dirty="0">
                <a:latin typeface="Calisto MT"/>
                <a:cs typeface="Calisto MT"/>
              </a:rPr>
              <a:t>/ezt375.</a:t>
            </a:r>
          </a:p>
          <a:p>
            <a:pPr marL="0" indent="0">
              <a:buNone/>
            </a:pPr>
            <a:r>
              <a:rPr lang="en-US" sz="1000" dirty="0">
                <a:latin typeface="Calisto MT"/>
                <a:cs typeface="Calisto MT"/>
              </a:rPr>
              <a:t>“The PERFORM-TAVR Trial - Full Text View.” </a:t>
            </a:r>
            <a:r>
              <a:rPr lang="en-US" sz="1000" i="1" dirty="0">
                <a:latin typeface="Calisto MT"/>
                <a:cs typeface="Calisto MT"/>
              </a:rPr>
              <a:t>The PERFORM-TAVR Trial - Full Text View - </a:t>
            </a:r>
            <a:r>
              <a:rPr lang="en-US" sz="1000" i="1" dirty="0" err="1">
                <a:latin typeface="Calisto MT"/>
                <a:cs typeface="Calisto MT"/>
              </a:rPr>
              <a:t>ClinicalTrials.gov</a:t>
            </a:r>
            <a:r>
              <a:rPr lang="en-US" sz="1000" dirty="0">
                <a:latin typeface="Calisto MT"/>
                <a:cs typeface="Calisto MT"/>
              </a:rPr>
              <a:t>, </a:t>
            </a:r>
            <a:r>
              <a:rPr lang="en-US" sz="1000" dirty="0" err="1">
                <a:latin typeface="Calisto MT"/>
                <a:cs typeface="Calisto MT"/>
              </a:rPr>
              <a:t>clinicaltrials.gov</a:t>
            </a:r>
            <a:r>
              <a:rPr lang="en-US" sz="1000" dirty="0">
                <a:latin typeface="Calisto MT"/>
                <a:cs typeface="Calisto MT"/>
              </a:rPr>
              <a:t>/ct2/show/NCT03522454.</a:t>
            </a:r>
          </a:p>
          <a:p>
            <a:pPr marL="0" indent="0">
              <a:buNone/>
            </a:pPr>
            <a:endParaRPr lang="en-US" sz="1000" dirty="0">
              <a:latin typeface="Calisto MT"/>
              <a:cs typeface="Calisto MT"/>
            </a:endParaRPr>
          </a:p>
        </p:txBody>
      </p:sp>
    </p:spTree>
    <p:extLst>
      <p:ext uri="{BB962C8B-B14F-4D97-AF65-F5344CB8AC3E}">
        <p14:creationId xmlns:p14="http://schemas.microsoft.com/office/powerpoint/2010/main" val="2062528124"/>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smtClean="0">
                <a:latin typeface="Calisto MT"/>
                <a:cs typeface="Calisto MT"/>
              </a:rPr>
              <a:t>Bibliography</a:t>
            </a:r>
            <a:endParaRPr lang="en-US" sz="4400" dirty="0">
              <a:latin typeface="Calisto MT"/>
              <a:cs typeface="Calisto MT"/>
            </a:endParaRPr>
          </a:p>
        </p:txBody>
      </p:sp>
      <p:sp>
        <p:nvSpPr>
          <p:cNvPr id="3" name="Content Placeholder 2"/>
          <p:cNvSpPr>
            <a:spLocks noGrp="1"/>
          </p:cNvSpPr>
          <p:nvPr>
            <p:ph idx="1"/>
          </p:nvPr>
        </p:nvSpPr>
        <p:spPr/>
        <p:txBody>
          <a:bodyPr/>
          <a:lstStyle/>
          <a:p>
            <a:pPr marL="0" indent="0">
              <a:buNone/>
            </a:pPr>
            <a:r>
              <a:rPr lang="en-US" sz="1000" dirty="0" err="1">
                <a:latin typeface="Calisto MT"/>
                <a:cs typeface="Calisto MT"/>
              </a:rPr>
              <a:t>Tienforti</a:t>
            </a:r>
            <a:r>
              <a:rPr lang="en-US" sz="1000" dirty="0">
                <a:latin typeface="Calisto MT"/>
                <a:cs typeface="Calisto MT"/>
              </a:rPr>
              <a:t>, Daniele, et al. “Efficacy of an Assisted Low-Intensity </a:t>
            </a:r>
            <a:r>
              <a:rPr lang="en-US" sz="1000" dirty="0" err="1">
                <a:latin typeface="Calisto MT"/>
                <a:cs typeface="Calisto MT"/>
              </a:rPr>
              <a:t>Programme</a:t>
            </a:r>
            <a:r>
              <a:rPr lang="en-US" sz="1000" dirty="0">
                <a:latin typeface="Calisto MT"/>
                <a:cs typeface="Calisto MT"/>
              </a:rPr>
              <a:t> of Perioperative Pelvic Floor Muscle Training in Improving the Recovery of Continence after Radical Prostatectomy: a Randomized Controlled Trial.” </a:t>
            </a:r>
            <a:r>
              <a:rPr lang="en-US" sz="1000" i="1" dirty="0">
                <a:latin typeface="Calisto MT"/>
                <a:cs typeface="Calisto MT"/>
              </a:rPr>
              <a:t>BJU International</a:t>
            </a:r>
            <a:r>
              <a:rPr lang="en-US" sz="1000" dirty="0">
                <a:latin typeface="Calisto MT"/>
                <a:cs typeface="Calisto MT"/>
              </a:rPr>
              <a:t>, vol. 110, no. 7, 2012, pp. 1004–1010., doi:10.1111/j.1464-410x.2012.10948.x.</a:t>
            </a:r>
          </a:p>
          <a:p>
            <a:pPr marL="0" indent="0">
              <a:buNone/>
            </a:pPr>
            <a:r>
              <a:rPr lang="en-US" sz="1000" dirty="0" err="1">
                <a:latin typeface="Calisto MT"/>
                <a:cs typeface="Calisto MT"/>
              </a:rPr>
              <a:t>Topp</a:t>
            </a:r>
            <a:r>
              <a:rPr lang="en-US" sz="1000" dirty="0">
                <a:latin typeface="Calisto MT"/>
                <a:cs typeface="Calisto MT"/>
              </a:rPr>
              <a:t>, Robert, et al. “The Effect of Bed Rest and Potential of </a:t>
            </a:r>
            <a:r>
              <a:rPr lang="en-US" sz="1000" dirty="0" err="1">
                <a:latin typeface="Calisto MT"/>
                <a:cs typeface="Calisto MT"/>
              </a:rPr>
              <a:t>Prehabilitation</a:t>
            </a:r>
            <a:r>
              <a:rPr lang="en-US" sz="1000" dirty="0">
                <a:latin typeface="Calisto MT"/>
                <a:cs typeface="Calisto MT"/>
              </a:rPr>
              <a:t> on Patients in the Intensive Care Unit.” </a:t>
            </a:r>
            <a:r>
              <a:rPr lang="en-US" sz="1000" i="1" dirty="0">
                <a:latin typeface="Calisto MT"/>
                <a:cs typeface="Calisto MT"/>
              </a:rPr>
              <a:t>AACN Clinical Issues: Advanced Practice in Acute and Critical Care</a:t>
            </a:r>
            <a:r>
              <a:rPr lang="en-US" sz="1000" dirty="0">
                <a:latin typeface="Calisto MT"/>
                <a:cs typeface="Calisto MT"/>
              </a:rPr>
              <a:t>, vol. 13, no. 2, 2002, pp. 263–276., doi:10.1097/00044067-200205000-00011.</a:t>
            </a:r>
          </a:p>
          <a:p>
            <a:pPr marL="0" indent="0">
              <a:buNone/>
            </a:pPr>
            <a:r>
              <a:rPr lang="en-US" sz="1000" dirty="0" err="1">
                <a:latin typeface="Calisto MT"/>
                <a:cs typeface="Calisto MT"/>
              </a:rPr>
              <a:t>Treanor</a:t>
            </a:r>
            <a:r>
              <a:rPr lang="en-US" sz="1000" dirty="0">
                <a:latin typeface="Calisto MT"/>
                <a:cs typeface="Calisto MT"/>
              </a:rPr>
              <a:t>, C., et al. “An International Review and Meta-Analysis of </a:t>
            </a:r>
            <a:r>
              <a:rPr lang="en-US" sz="1000" dirty="0" err="1">
                <a:latin typeface="Calisto MT"/>
                <a:cs typeface="Calisto MT"/>
              </a:rPr>
              <a:t>Prehabilitation</a:t>
            </a:r>
            <a:r>
              <a:rPr lang="en-US" sz="1000" dirty="0">
                <a:latin typeface="Calisto MT"/>
                <a:cs typeface="Calisto MT"/>
              </a:rPr>
              <a:t> Compared to Usual Care for Cancer Patients.” </a:t>
            </a:r>
            <a:r>
              <a:rPr lang="en-US" sz="1000" i="1" dirty="0">
                <a:latin typeface="Calisto MT"/>
                <a:cs typeface="Calisto MT"/>
              </a:rPr>
              <a:t>Journal of Cancer Survivorship</a:t>
            </a:r>
            <a:r>
              <a:rPr lang="en-US" sz="1000" dirty="0">
                <a:latin typeface="Calisto MT"/>
                <a:cs typeface="Calisto MT"/>
              </a:rPr>
              <a:t>, vol. 12, no. 1, 12 Sept. 2017, pp. 64–73., doi:10.1007/s11764-017-0645-9.</a:t>
            </a:r>
          </a:p>
          <a:p>
            <a:pPr marL="0" indent="0">
              <a:buNone/>
            </a:pPr>
            <a:r>
              <a:rPr lang="en-US" sz="1000" dirty="0">
                <a:latin typeface="Calisto MT"/>
                <a:cs typeface="Calisto MT"/>
              </a:rPr>
              <a:t>Tung, </a:t>
            </a:r>
            <a:r>
              <a:rPr lang="en-US" sz="1000" dirty="0" err="1">
                <a:latin typeface="Calisto MT"/>
                <a:cs typeface="Calisto MT"/>
              </a:rPr>
              <a:t>Heng-Hsin</a:t>
            </a:r>
            <a:r>
              <a:rPr lang="en-US" sz="1000" dirty="0">
                <a:latin typeface="Calisto MT"/>
                <a:cs typeface="Calisto MT"/>
              </a:rPr>
              <a:t>, et al. “Effects of a Preoperative Individualized Exercise Program on Selected Recovery Variables for Cardiac Surgery Patients: A Pilot Study.” </a:t>
            </a:r>
            <a:r>
              <a:rPr lang="en-US" sz="1000" i="1" dirty="0">
                <a:latin typeface="Calisto MT"/>
                <a:cs typeface="Calisto MT"/>
              </a:rPr>
              <a:t>Journal of the Saudi Heart Association</a:t>
            </a:r>
            <a:r>
              <a:rPr lang="en-US" sz="1000" dirty="0">
                <a:latin typeface="Calisto MT"/>
                <a:cs typeface="Calisto MT"/>
              </a:rPr>
              <a:t>, vol. 24, no. 3, 2012, pp. 153–161., doi:10.1016/j.jsha.2012.03.002.</a:t>
            </a:r>
          </a:p>
          <a:p>
            <a:pPr marL="0" indent="0">
              <a:buNone/>
            </a:pPr>
            <a:r>
              <a:rPr lang="en-US" sz="1000" dirty="0">
                <a:latin typeface="Calisto MT"/>
                <a:cs typeface="Calisto MT"/>
              </a:rPr>
              <a:t>Wenger, Nanette K. “Current Status of Cardiac Rehabilitation.” </a:t>
            </a:r>
            <a:r>
              <a:rPr lang="en-US" sz="1000" i="1" dirty="0">
                <a:latin typeface="Calisto MT"/>
                <a:cs typeface="Calisto MT"/>
              </a:rPr>
              <a:t>Journal of the American College of Cardiology</a:t>
            </a:r>
            <a:r>
              <a:rPr lang="en-US" sz="1000" dirty="0">
                <a:latin typeface="Calisto MT"/>
                <a:cs typeface="Calisto MT"/>
              </a:rPr>
              <a:t>, vol. 51, no. 17, 2008, pp. 1619–1631., doi:10.1016/j.jacc.2008.01.030.</a:t>
            </a:r>
          </a:p>
          <a:p>
            <a:pPr marL="0" indent="0">
              <a:buNone/>
            </a:pPr>
            <a:endParaRPr lang="en-US" sz="1000" dirty="0">
              <a:latin typeface="Calisto MT"/>
              <a:cs typeface="Calisto MT"/>
            </a:endParaRPr>
          </a:p>
        </p:txBody>
      </p:sp>
    </p:spTree>
    <p:extLst>
      <p:ext uri="{BB962C8B-B14F-4D97-AF65-F5344CB8AC3E}">
        <p14:creationId xmlns:p14="http://schemas.microsoft.com/office/powerpoint/2010/main" val="533933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121254"/>
            <a:ext cx="7162480" cy="918974"/>
          </a:xfrm>
        </p:spPr>
        <p:txBody>
          <a:bodyPr/>
          <a:lstStyle/>
          <a:p>
            <a:r>
              <a:rPr lang="en-US" sz="4800" dirty="0" smtClean="0">
                <a:latin typeface="Calisto MT"/>
                <a:cs typeface="Calisto MT"/>
              </a:rPr>
              <a:t>What is “</a:t>
            </a:r>
            <a:r>
              <a:rPr lang="en-US" sz="4800" dirty="0" err="1" smtClean="0">
                <a:latin typeface="Calisto MT"/>
                <a:cs typeface="Calisto MT"/>
              </a:rPr>
              <a:t>Prehabilitation</a:t>
            </a:r>
            <a:r>
              <a:rPr lang="en-US" sz="4800" dirty="0" smtClean="0">
                <a:latin typeface="Calisto MT"/>
                <a:cs typeface="Calisto MT"/>
              </a:rPr>
              <a:t>”?</a:t>
            </a:r>
            <a:endParaRPr lang="en-US" sz="4800" dirty="0">
              <a:latin typeface="Calisto MT"/>
              <a:cs typeface="Calisto MT"/>
            </a:endParaRPr>
          </a:p>
        </p:txBody>
      </p:sp>
      <p:sp>
        <p:nvSpPr>
          <p:cNvPr id="3" name="Content Placeholder 2"/>
          <p:cNvSpPr>
            <a:spLocks noGrp="1"/>
          </p:cNvSpPr>
          <p:nvPr>
            <p:ph idx="1"/>
          </p:nvPr>
        </p:nvSpPr>
        <p:spPr/>
        <p:txBody>
          <a:bodyPr>
            <a:normAutofit/>
          </a:bodyPr>
          <a:lstStyle/>
          <a:p>
            <a:r>
              <a:rPr lang="en-US" sz="2800" dirty="0" smtClean="0">
                <a:latin typeface="Calisto MT"/>
                <a:cs typeface="Calisto MT"/>
              </a:rPr>
              <a:t>During the last 2 decades, </a:t>
            </a:r>
            <a:r>
              <a:rPr lang="en-US" sz="2800" dirty="0" err="1" smtClean="0">
                <a:latin typeface="Calisto MT"/>
                <a:cs typeface="Calisto MT"/>
              </a:rPr>
              <a:t>prehabilitation</a:t>
            </a:r>
            <a:r>
              <a:rPr lang="en-US" sz="2800" dirty="0" smtClean="0">
                <a:latin typeface="Calisto MT"/>
                <a:cs typeface="Calisto MT"/>
              </a:rPr>
              <a:t> programs have been utilized and numerous studies have been conducted to investigate their effects</a:t>
            </a:r>
          </a:p>
          <a:p>
            <a:r>
              <a:rPr lang="en-US" sz="2800" dirty="0" smtClean="0">
                <a:latin typeface="Calisto MT"/>
                <a:cs typeface="Calisto MT"/>
              </a:rPr>
              <a:t>Physical activity is identified as the major component in a majority of studies</a:t>
            </a:r>
          </a:p>
          <a:p>
            <a:pPr lvl="1"/>
            <a:r>
              <a:rPr lang="en-US" sz="2400" dirty="0" smtClean="0">
                <a:latin typeface="Calisto MT"/>
                <a:cs typeface="Calisto MT"/>
              </a:rPr>
              <a:t>No clear conceptual model</a:t>
            </a:r>
          </a:p>
        </p:txBody>
      </p:sp>
    </p:spTree>
    <p:extLst>
      <p:ext uri="{BB962C8B-B14F-4D97-AF65-F5344CB8AC3E}">
        <p14:creationId xmlns:p14="http://schemas.microsoft.com/office/powerpoint/2010/main" val="18327161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254"/>
            <a:ext cx="7682699" cy="918974"/>
          </a:xfrm>
        </p:spPr>
        <p:txBody>
          <a:bodyPr>
            <a:noAutofit/>
          </a:bodyPr>
          <a:lstStyle/>
          <a:p>
            <a:r>
              <a:rPr lang="en-US" sz="3600" dirty="0" smtClean="0">
                <a:latin typeface="Calisto MT"/>
                <a:cs typeface="Calisto MT"/>
              </a:rPr>
              <a:t>What are the benefits of </a:t>
            </a:r>
            <a:r>
              <a:rPr lang="en-US" sz="3600" dirty="0" err="1" smtClean="0">
                <a:latin typeface="Calisto MT"/>
                <a:cs typeface="Calisto MT"/>
              </a:rPr>
              <a:t>Prehabilitation</a:t>
            </a:r>
            <a:r>
              <a:rPr lang="en-US" sz="3600" dirty="0" smtClean="0">
                <a:latin typeface="Calisto MT"/>
                <a:cs typeface="Calisto MT"/>
              </a:rPr>
              <a:t> Programs?</a:t>
            </a:r>
            <a:endParaRPr lang="en-US" sz="3600" dirty="0">
              <a:latin typeface="Calisto MT"/>
              <a:cs typeface="Calisto MT"/>
            </a:endParaRPr>
          </a:p>
        </p:txBody>
      </p:sp>
      <p:sp>
        <p:nvSpPr>
          <p:cNvPr id="3" name="Content Placeholder 2"/>
          <p:cNvSpPr>
            <a:spLocks noGrp="1"/>
          </p:cNvSpPr>
          <p:nvPr>
            <p:ph idx="1"/>
          </p:nvPr>
        </p:nvSpPr>
        <p:spPr/>
        <p:txBody>
          <a:bodyPr/>
          <a:lstStyle/>
          <a:p>
            <a:r>
              <a:rPr lang="en-US" sz="2800" dirty="0" smtClean="0">
                <a:latin typeface="Calisto MT"/>
                <a:cs typeface="Calisto MT"/>
              </a:rPr>
              <a:t>Depends on the context and content of the intervention</a:t>
            </a:r>
          </a:p>
          <a:p>
            <a:pPr lvl="1"/>
            <a:r>
              <a:rPr lang="en-US" sz="2400" dirty="0" smtClean="0">
                <a:latin typeface="Calisto MT"/>
                <a:cs typeface="Calisto MT"/>
              </a:rPr>
              <a:t>Some studies show no improvement in post-operative outcomes in control group vs. </a:t>
            </a:r>
            <a:r>
              <a:rPr lang="en-US" sz="2400" dirty="0" err="1" smtClean="0">
                <a:latin typeface="Calisto MT"/>
                <a:cs typeface="Calisto MT"/>
              </a:rPr>
              <a:t>prehab</a:t>
            </a:r>
            <a:r>
              <a:rPr lang="en-US" sz="2400" dirty="0" smtClean="0">
                <a:latin typeface="Calisto MT"/>
                <a:cs typeface="Calisto MT"/>
              </a:rPr>
              <a:t> group</a:t>
            </a:r>
          </a:p>
          <a:p>
            <a:pPr lvl="1"/>
            <a:r>
              <a:rPr lang="en-US" sz="2400" dirty="0" smtClean="0">
                <a:latin typeface="Calisto MT"/>
                <a:cs typeface="Calisto MT"/>
              </a:rPr>
              <a:t>Others have varying improvements noted</a:t>
            </a:r>
            <a:endParaRPr lang="en-US" sz="2400" dirty="0">
              <a:latin typeface="Calisto MT"/>
              <a:cs typeface="Calisto MT"/>
            </a:endParaRPr>
          </a:p>
        </p:txBody>
      </p:sp>
    </p:spTree>
    <p:extLst>
      <p:ext uri="{BB962C8B-B14F-4D97-AF65-F5344CB8AC3E}">
        <p14:creationId xmlns:p14="http://schemas.microsoft.com/office/powerpoint/2010/main" val="16337376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121254"/>
            <a:ext cx="6994174" cy="918974"/>
          </a:xfrm>
        </p:spPr>
        <p:txBody>
          <a:bodyPr>
            <a:noAutofit/>
          </a:bodyPr>
          <a:lstStyle/>
          <a:p>
            <a:r>
              <a:rPr lang="en-US" sz="4000" dirty="0" smtClean="0">
                <a:latin typeface="Calisto MT"/>
                <a:cs typeface="Calisto MT"/>
              </a:rPr>
              <a:t>Pre-surgical rehabilitation research studies</a:t>
            </a:r>
            <a:endParaRPr lang="en-US" sz="4000" dirty="0">
              <a:latin typeface="Calisto MT"/>
              <a:cs typeface="Calisto MT"/>
            </a:endParaRPr>
          </a:p>
        </p:txBody>
      </p:sp>
      <p:sp>
        <p:nvSpPr>
          <p:cNvPr id="3" name="Content Placeholder 2"/>
          <p:cNvSpPr>
            <a:spLocks noGrp="1"/>
          </p:cNvSpPr>
          <p:nvPr>
            <p:ph sz="half" idx="1"/>
          </p:nvPr>
        </p:nvSpPr>
        <p:spPr/>
        <p:txBody>
          <a:bodyPr>
            <a:noAutofit/>
          </a:bodyPr>
          <a:lstStyle/>
          <a:p>
            <a:r>
              <a:rPr lang="en-US" sz="2400" dirty="0" smtClean="0">
                <a:latin typeface="Calisto MT"/>
                <a:cs typeface="Calisto MT"/>
              </a:rPr>
              <a:t>Abdominal Surgeries</a:t>
            </a:r>
          </a:p>
          <a:p>
            <a:r>
              <a:rPr lang="en-US" sz="2400" dirty="0" smtClean="0">
                <a:latin typeface="Calisto MT"/>
                <a:cs typeface="Calisto MT"/>
              </a:rPr>
              <a:t>Cancer </a:t>
            </a:r>
          </a:p>
          <a:p>
            <a:pPr lvl="1"/>
            <a:r>
              <a:rPr lang="en-US" sz="2000" dirty="0" smtClean="0">
                <a:latin typeface="Calisto MT"/>
                <a:cs typeface="Calisto MT"/>
              </a:rPr>
              <a:t>Bladder</a:t>
            </a:r>
          </a:p>
          <a:p>
            <a:pPr lvl="1"/>
            <a:r>
              <a:rPr lang="en-US" sz="2000" dirty="0" smtClean="0">
                <a:latin typeface="Calisto MT"/>
                <a:cs typeface="Calisto MT"/>
              </a:rPr>
              <a:t>Colorectal</a:t>
            </a:r>
          </a:p>
          <a:p>
            <a:pPr lvl="1"/>
            <a:r>
              <a:rPr lang="en-US" sz="2000" dirty="0" smtClean="0">
                <a:latin typeface="Calisto MT"/>
                <a:cs typeface="Calisto MT"/>
              </a:rPr>
              <a:t>Lung</a:t>
            </a:r>
          </a:p>
          <a:p>
            <a:pPr lvl="1"/>
            <a:r>
              <a:rPr lang="en-US" sz="2000" dirty="0" smtClean="0">
                <a:latin typeface="Calisto MT"/>
                <a:cs typeface="Calisto MT"/>
              </a:rPr>
              <a:t>Prostate</a:t>
            </a:r>
          </a:p>
          <a:p>
            <a:pPr lvl="1"/>
            <a:endParaRPr lang="en-US" sz="2800" dirty="0" smtClean="0">
              <a:latin typeface="Calisto MT"/>
              <a:cs typeface="Calisto MT"/>
            </a:endParaRPr>
          </a:p>
          <a:p>
            <a:pPr marL="768096" lvl="2" indent="0">
              <a:buNone/>
            </a:pPr>
            <a:endParaRPr lang="en-US" sz="2800" dirty="0" smtClean="0">
              <a:latin typeface="Calisto MT"/>
              <a:cs typeface="Calisto MT"/>
            </a:endParaRPr>
          </a:p>
        </p:txBody>
      </p:sp>
      <p:sp>
        <p:nvSpPr>
          <p:cNvPr id="4" name="Content Placeholder 3"/>
          <p:cNvSpPr>
            <a:spLocks noGrp="1"/>
          </p:cNvSpPr>
          <p:nvPr>
            <p:ph sz="half" idx="2"/>
          </p:nvPr>
        </p:nvSpPr>
        <p:spPr/>
        <p:txBody>
          <a:bodyPr>
            <a:noAutofit/>
          </a:bodyPr>
          <a:lstStyle/>
          <a:p>
            <a:r>
              <a:rPr lang="en-US" sz="2400" dirty="0">
                <a:latin typeface="Calisto MT"/>
                <a:cs typeface="Calisto MT"/>
              </a:rPr>
              <a:t>Cardiopulmonary</a:t>
            </a:r>
          </a:p>
          <a:p>
            <a:pPr lvl="1"/>
            <a:r>
              <a:rPr lang="en-US" sz="2000" dirty="0">
                <a:latin typeface="Calisto MT"/>
                <a:cs typeface="Calisto MT"/>
              </a:rPr>
              <a:t>CABG</a:t>
            </a:r>
          </a:p>
          <a:p>
            <a:pPr lvl="1"/>
            <a:r>
              <a:rPr lang="en-US" sz="2000" dirty="0">
                <a:latin typeface="Calisto MT"/>
                <a:cs typeface="Calisto MT"/>
              </a:rPr>
              <a:t>Valve replacement</a:t>
            </a:r>
          </a:p>
          <a:p>
            <a:pPr lvl="2"/>
            <a:r>
              <a:rPr lang="en-US" sz="1800" dirty="0">
                <a:latin typeface="Calisto MT"/>
                <a:cs typeface="Calisto MT"/>
              </a:rPr>
              <a:t>TAVR</a:t>
            </a:r>
          </a:p>
          <a:p>
            <a:pPr lvl="1"/>
            <a:r>
              <a:rPr lang="en-US" sz="2000" dirty="0">
                <a:latin typeface="Calisto MT"/>
                <a:cs typeface="Calisto MT"/>
              </a:rPr>
              <a:t>Pulmonary</a:t>
            </a:r>
          </a:p>
          <a:p>
            <a:pPr lvl="2"/>
            <a:r>
              <a:rPr lang="en-US" sz="2000" dirty="0">
                <a:latin typeface="Calisto MT"/>
                <a:cs typeface="Calisto MT"/>
              </a:rPr>
              <a:t>Lung </a:t>
            </a:r>
            <a:r>
              <a:rPr lang="en-US" sz="2000" dirty="0" smtClean="0">
                <a:latin typeface="Calisto MT"/>
                <a:cs typeface="Calisto MT"/>
              </a:rPr>
              <a:t>Transplant</a:t>
            </a:r>
          </a:p>
          <a:p>
            <a:r>
              <a:rPr lang="en-US" sz="2400" dirty="0" smtClean="0">
                <a:latin typeface="Calisto MT"/>
                <a:cs typeface="Calisto MT"/>
              </a:rPr>
              <a:t>Orthopedics</a:t>
            </a:r>
          </a:p>
          <a:p>
            <a:pPr lvl="1"/>
            <a:r>
              <a:rPr lang="en-US" sz="2000" dirty="0" smtClean="0">
                <a:latin typeface="Calisto MT"/>
                <a:cs typeface="Calisto MT"/>
              </a:rPr>
              <a:t>TKA</a:t>
            </a:r>
          </a:p>
          <a:p>
            <a:pPr lvl="1"/>
            <a:r>
              <a:rPr lang="en-US" sz="2000" dirty="0" smtClean="0">
                <a:latin typeface="Calisto MT"/>
                <a:cs typeface="Calisto MT"/>
              </a:rPr>
              <a:t>THA</a:t>
            </a:r>
          </a:p>
          <a:p>
            <a:pPr lvl="1"/>
            <a:r>
              <a:rPr lang="en-US" sz="2000" dirty="0" smtClean="0">
                <a:latin typeface="Calisto MT"/>
                <a:cs typeface="Calisto MT"/>
              </a:rPr>
              <a:t>ACL repair</a:t>
            </a:r>
            <a:endParaRPr lang="en-US" sz="2000" dirty="0">
              <a:latin typeface="Calisto MT"/>
              <a:cs typeface="Calisto MT"/>
            </a:endParaRPr>
          </a:p>
        </p:txBody>
      </p:sp>
    </p:spTree>
    <p:extLst>
      <p:ext uri="{BB962C8B-B14F-4D97-AF65-F5344CB8AC3E}">
        <p14:creationId xmlns:p14="http://schemas.microsoft.com/office/powerpoint/2010/main" val="36994340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err="1" smtClean="0">
                <a:latin typeface="Calisto MT"/>
                <a:cs typeface="Calisto MT"/>
              </a:rPr>
              <a:t>Cancer</a:t>
            </a:r>
            <a:r>
              <a:rPr lang="en-US" sz="1400" baseline="-25000" dirty="0" err="1">
                <a:latin typeface="Calisto MT"/>
                <a:cs typeface="Calisto MT"/>
              </a:rPr>
              <a:t>Treanor</a:t>
            </a:r>
            <a:r>
              <a:rPr lang="en-US" sz="1400" baseline="-25000" dirty="0">
                <a:latin typeface="Calisto MT"/>
                <a:cs typeface="Calisto MT"/>
              </a:rPr>
              <a:t>, </a:t>
            </a:r>
            <a:r>
              <a:rPr lang="en-US" sz="1400" baseline="-25000" dirty="0" err="1">
                <a:latin typeface="Calisto MT"/>
                <a:cs typeface="Calisto MT"/>
              </a:rPr>
              <a:t>Kyaw</a:t>
            </a:r>
            <a:r>
              <a:rPr lang="en-US" sz="1400" baseline="-25000" dirty="0">
                <a:latin typeface="Calisto MT"/>
                <a:cs typeface="Calisto MT"/>
              </a:rPr>
              <a:t>, Donnelly 2018</a:t>
            </a:r>
            <a:br>
              <a:rPr lang="en-US" sz="1400" baseline="-25000" dirty="0">
                <a:latin typeface="Calisto MT"/>
                <a:cs typeface="Calisto MT"/>
              </a:rPr>
            </a:br>
            <a:endParaRPr lang="en-US" sz="1400" dirty="0">
              <a:latin typeface="Calisto MT"/>
              <a:cs typeface="Calisto MT"/>
            </a:endParaRPr>
          </a:p>
        </p:txBody>
      </p:sp>
      <p:sp>
        <p:nvSpPr>
          <p:cNvPr id="3" name="Content Placeholder 2"/>
          <p:cNvSpPr>
            <a:spLocks noGrp="1"/>
          </p:cNvSpPr>
          <p:nvPr>
            <p:ph sz="half" idx="1"/>
          </p:nvPr>
        </p:nvSpPr>
        <p:spPr/>
        <p:txBody>
          <a:bodyPr>
            <a:noAutofit/>
          </a:bodyPr>
          <a:lstStyle/>
          <a:p>
            <a:r>
              <a:rPr lang="en-US" sz="2400" dirty="0" smtClean="0">
                <a:latin typeface="Calisto MT"/>
                <a:cs typeface="Calisto MT"/>
              </a:rPr>
              <a:t>18 RCTs, 1381 patients compared </a:t>
            </a:r>
            <a:r>
              <a:rPr lang="en-US" sz="2400" dirty="0" err="1" smtClean="0">
                <a:latin typeface="Calisto MT"/>
                <a:cs typeface="Calisto MT"/>
              </a:rPr>
              <a:t>prehab</a:t>
            </a:r>
            <a:r>
              <a:rPr lang="en-US" sz="2400" dirty="0" smtClean="0">
                <a:latin typeface="Calisto MT"/>
                <a:cs typeface="Calisto MT"/>
              </a:rPr>
              <a:t> interventions to standard care</a:t>
            </a:r>
          </a:p>
          <a:p>
            <a:pPr lvl="2"/>
            <a:r>
              <a:rPr lang="en-US" sz="2000" dirty="0" smtClean="0">
                <a:solidFill>
                  <a:srgbClr val="5093C3"/>
                </a:solidFill>
                <a:latin typeface="Calisto MT"/>
                <a:cs typeface="Calisto MT"/>
              </a:rPr>
              <a:t>Lung cancer (7)</a:t>
            </a:r>
          </a:p>
          <a:p>
            <a:pPr lvl="2"/>
            <a:r>
              <a:rPr lang="en-US" sz="2000" dirty="0" smtClean="0">
                <a:solidFill>
                  <a:srgbClr val="5093C3"/>
                </a:solidFill>
                <a:latin typeface="Calisto MT"/>
                <a:cs typeface="Calisto MT"/>
              </a:rPr>
              <a:t>Prostate cancer (5)</a:t>
            </a:r>
          </a:p>
          <a:p>
            <a:pPr lvl="2"/>
            <a:r>
              <a:rPr lang="en-US" sz="2000" dirty="0" smtClean="0">
                <a:solidFill>
                  <a:srgbClr val="5093C3"/>
                </a:solidFill>
                <a:latin typeface="Calisto MT"/>
                <a:cs typeface="Calisto MT"/>
              </a:rPr>
              <a:t>Breast cancer (3)</a:t>
            </a:r>
          </a:p>
          <a:p>
            <a:pPr lvl="2"/>
            <a:r>
              <a:rPr lang="en-US" sz="2000" dirty="0" smtClean="0">
                <a:solidFill>
                  <a:srgbClr val="5093C3"/>
                </a:solidFill>
                <a:latin typeface="Calisto MT"/>
                <a:cs typeface="Calisto MT"/>
              </a:rPr>
              <a:t>Bladder cancer (1)</a:t>
            </a:r>
          </a:p>
          <a:p>
            <a:pPr marL="768096" lvl="2" indent="0">
              <a:buNone/>
            </a:pPr>
            <a:endParaRPr lang="en-US" sz="2000" dirty="0" smtClean="0">
              <a:latin typeface="Calisto MT"/>
              <a:cs typeface="Calisto MT"/>
            </a:endParaRPr>
          </a:p>
          <a:p>
            <a:pPr lvl="1"/>
            <a:endParaRPr lang="en-US" sz="2000" dirty="0">
              <a:latin typeface="Calisto MT"/>
              <a:cs typeface="Calisto MT"/>
            </a:endParaRPr>
          </a:p>
        </p:txBody>
      </p:sp>
      <p:sp>
        <p:nvSpPr>
          <p:cNvPr id="4" name="Content Placeholder 3"/>
          <p:cNvSpPr>
            <a:spLocks noGrp="1"/>
          </p:cNvSpPr>
          <p:nvPr>
            <p:ph sz="half" idx="2"/>
          </p:nvPr>
        </p:nvSpPr>
        <p:spPr/>
        <p:txBody>
          <a:bodyPr>
            <a:noAutofit/>
          </a:bodyPr>
          <a:lstStyle/>
          <a:p>
            <a:r>
              <a:rPr lang="en-US" sz="2400" dirty="0" err="1">
                <a:latin typeface="Calisto MT"/>
                <a:cs typeface="Calisto MT"/>
              </a:rPr>
              <a:t>Prehab</a:t>
            </a:r>
            <a:endParaRPr lang="en-US" sz="2400" dirty="0">
              <a:latin typeface="Calisto MT"/>
              <a:cs typeface="Calisto MT"/>
            </a:endParaRPr>
          </a:p>
          <a:p>
            <a:pPr lvl="2"/>
            <a:r>
              <a:rPr lang="en-US" sz="2000" dirty="0">
                <a:solidFill>
                  <a:schemeClr val="bg1"/>
                </a:solidFill>
                <a:latin typeface="Calisto MT"/>
                <a:cs typeface="Calisto MT"/>
              </a:rPr>
              <a:t>Baseline assessment</a:t>
            </a:r>
          </a:p>
          <a:p>
            <a:pPr lvl="2"/>
            <a:r>
              <a:rPr lang="en-US" sz="2000" dirty="0">
                <a:solidFill>
                  <a:schemeClr val="bg1"/>
                </a:solidFill>
                <a:latin typeface="Calisto MT"/>
                <a:cs typeface="Calisto MT"/>
              </a:rPr>
              <a:t>Initiation prior to curative treatment (chemotherapy, radiotherapy, or surgery)</a:t>
            </a:r>
          </a:p>
          <a:p>
            <a:pPr lvl="2"/>
            <a:r>
              <a:rPr lang="en-US" sz="2000" dirty="0" err="1" smtClean="0">
                <a:solidFill>
                  <a:schemeClr val="bg1"/>
                </a:solidFill>
                <a:latin typeface="Calisto MT"/>
                <a:cs typeface="Calisto MT"/>
              </a:rPr>
              <a:t>Prehab</a:t>
            </a:r>
            <a:r>
              <a:rPr lang="en-US" sz="2000" dirty="0" smtClean="0">
                <a:solidFill>
                  <a:schemeClr val="bg1"/>
                </a:solidFill>
                <a:latin typeface="Calisto MT"/>
                <a:cs typeface="Calisto MT"/>
              </a:rPr>
              <a:t> intervention implementation varied from 1 day to 1 month prior to treatment and ranged from 1 contact to 20 contacts</a:t>
            </a:r>
          </a:p>
          <a:p>
            <a:r>
              <a:rPr lang="en-US" sz="2400" dirty="0" smtClean="0">
                <a:latin typeface="Calisto MT"/>
                <a:cs typeface="Calisto MT"/>
              </a:rPr>
              <a:t>Standard care included verbal education and written materials</a:t>
            </a:r>
            <a:endParaRPr lang="en-US" sz="2400" dirty="0">
              <a:latin typeface="Calisto MT"/>
              <a:cs typeface="Calisto MT"/>
            </a:endParaRPr>
          </a:p>
        </p:txBody>
      </p:sp>
    </p:spTree>
    <p:extLst>
      <p:ext uri="{BB962C8B-B14F-4D97-AF65-F5344CB8AC3E}">
        <p14:creationId xmlns:p14="http://schemas.microsoft.com/office/powerpoint/2010/main" val="3606193290"/>
      </p:ext>
    </p:extLst>
  </p:cSld>
  <p:clrMapOvr>
    <a:masterClrMapping/>
  </p:clrMapOvr>
  <p:timing>
    <p:tnLst>
      <p:par>
        <p:cTn id="1" dur="indefinite" restart="never" nodeType="tmRoot"/>
      </p:par>
    </p:tnLst>
  </p:timing>
</p:sld>
</file>

<file path=ppt/theme/theme1.xml><?xml version="1.0" encoding="utf-8"?>
<a:theme xmlns:a="http://schemas.openxmlformats.org/drawingml/2006/main" name="SCHS_2016_KJM">
  <a:themeElements>
    <a:clrScheme name="Custom 2">
      <a:dk1>
        <a:srgbClr val="0E4B7F"/>
      </a:dk1>
      <a:lt1>
        <a:srgbClr val="5093C3"/>
      </a:lt1>
      <a:dk2>
        <a:srgbClr val="0E4B7F"/>
      </a:dk2>
      <a:lt2>
        <a:srgbClr val="FFFFFF"/>
      </a:lt2>
      <a:accent1>
        <a:srgbClr val="13918F"/>
      </a:accent1>
      <a:accent2>
        <a:srgbClr val="668CBB"/>
      </a:accent2>
      <a:accent3>
        <a:srgbClr val="FFFFFF"/>
      </a:accent3>
      <a:accent4>
        <a:srgbClr val="FFFFFF"/>
      </a:accent4>
      <a:accent5>
        <a:srgbClr val="FFFFFF"/>
      </a:accent5>
      <a:accent6>
        <a:srgbClr val="FFFFFF"/>
      </a:accent6>
      <a:hlink>
        <a:srgbClr val="FFFFFF"/>
      </a:hlink>
      <a:folHlink>
        <a:srgbClr val="FFFFFF"/>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SCHS_2016_final</Template>
  <TotalTime>6023</TotalTime>
  <Words>3455</Words>
  <Application>Microsoft Office PowerPoint</Application>
  <PresentationFormat>On-screen Show (4:3)</PresentationFormat>
  <Paragraphs>451</Paragraphs>
  <Slides>51</Slides>
  <Notes>45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51</vt:i4>
      </vt:variant>
    </vt:vector>
  </HeadingPairs>
  <TitlesOfParts>
    <vt:vector size="57" baseType="lpstr">
      <vt:lpstr>Arial</vt:lpstr>
      <vt:lpstr>Calibri</vt:lpstr>
      <vt:lpstr>Calisto MT</vt:lpstr>
      <vt:lpstr>Lucida Grande</vt:lpstr>
      <vt:lpstr>Mangal</vt:lpstr>
      <vt:lpstr>SCHS_2016_KJM</vt:lpstr>
      <vt:lpstr>Prehabilitation</vt:lpstr>
      <vt:lpstr>Learning Objectives </vt:lpstr>
      <vt:lpstr>What is “Prehabilitation”?</vt:lpstr>
      <vt:lpstr>Frailty</vt:lpstr>
      <vt:lpstr>What is “Prehabilitation”?</vt:lpstr>
      <vt:lpstr>What is “Prehabilitation”?</vt:lpstr>
      <vt:lpstr>What are the benefits of Prehabilitation Programs?</vt:lpstr>
      <vt:lpstr>Pre-surgical rehabilitation research studies</vt:lpstr>
      <vt:lpstr>CancerTreanor, Kyaw, Donnelly 2018 </vt:lpstr>
      <vt:lpstr>Prostate Cancer</vt:lpstr>
      <vt:lpstr>Prostate Cancer</vt:lpstr>
      <vt:lpstr>Prostate Cancer</vt:lpstr>
      <vt:lpstr>Lung Cancer</vt:lpstr>
      <vt:lpstr>Lung Cancer</vt:lpstr>
      <vt:lpstr>Lung Cancer</vt:lpstr>
      <vt:lpstr>Lung Cancer</vt:lpstr>
      <vt:lpstr>Breast Cancer </vt:lpstr>
      <vt:lpstr>Breast Cancer</vt:lpstr>
      <vt:lpstr>Bladder Cancer</vt:lpstr>
      <vt:lpstr>Colorectal Cancer</vt:lpstr>
      <vt:lpstr>Colorectal Cancer </vt:lpstr>
      <vt:lpstr>Abdominal Surgery</vt:lpstr>
      <vt:lpstr>Abdominal Surgery</vt:lpstr>
      <vt:lpstr>Abdominal surgery  </vt:lpstr>
      <vt:lpstr>Orthopedics</vt:lpstr>
      <vt:lpstr>Orthopedics</vt:lpstr>
      <vt:lpstr>Cardiac Surgery</vt:lpstr>
      <vt:lpstr>Cardiac Surgery</vt:lpstr>
      <vt:lpstr>Cardiac Surgery </vt:lpstr>
      <vt:lpstr>Cardiac Surgery Completed Prehabilitation Trials</vt:lpstr>
      <vt:lpstr>Cardiac Surgery Completed Prehabilitation Trials</vt:lpstr>
      <vt:lpstr>Cardiac Surgery Completed Prehabilitation Trials</vt:lpstr>
      <vt:lpstr>Cardiac Surgery Completed Prehabilitation Trials</vt:lpstr>
      <vt:lpstr>Cardiac Surgery Completed Prehabilitation Trials</vt:lpstr>
      <vt:lpstr>Cardiac Surgery Completed Prehabilitation Trials </vt:lpstr>
      <vt:lpstr>Ongoing Cardiac Prehabilitation Trials </vt:lpstr>
      <vt:lpstr>Cardiac Surgery</vt:lpstr>
      <vt:lpstr>Future of Prehabilitation in Cardiac Surgery</vt:lpstr>
      <vt:lpstr>Proposed Cardiac Prehabilitation Program Structure</vt:lpstr>
      <vt:lpstr>Proposed Cardiac Prehabilitation Program Structure</vt:lpstr>
      <vt:lpstr>Proposed Cardiac Prehabilitation Program Structure</vt:lpstr>
      <vt:lpstr>Proposed Cardiac Prehabilitation Program Structure</vt:lpstr>
      <vt:lpstr>Proposed Cardiac Prehabilitation Program Structure</vt:lpstr>
      <vt:lpstr>Questions?</vt:lpstr>
      <vt:lpstr>Bibliography</vt:lpstr>
      <vt:lpstr>Bibliography</vt:lpstr>
      <vt:lpstr>Bibliography</vt:lpstr>
      <vt:lpstr>Bibliography</vt:lpstr>
      <vt:lpstr>Bibliography</vt:lpstr>
      <vt:lpstr>Bibliography</vt:lpstr>
      <vt:lpstr>Bibliography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Prehabilitation</dc:title>
  <dc:creator>Rebecca Sahadi</dc:creator>
  <cp:lastModifiedBy>Rebecca Sahadi</cp:lastModifiedBy>
  <cp:revision>163</cp:revision>
  <cp:lastPrinted>2020-01-25T19:47:36Z</cp:lastPrinted>
  <dcterms:created xsi:type="dcterms:W3CDTF">2019-12-28T19:10:37Z</dcterms:created>
  <dcterms:modified xsi:type="dcterms:W3CDTF">2020-01-30T14:58:50Z</dcterms:modified>
</cp:coreProperties>
</file>