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32"/>
  </p:notesMasterIdLst>
  <p:handoutMasterIdLst>
    <p:handoutMasterId r:id="rId33"/>
  </p:handoutMasterIdLst>
  <p:sldIdLst>
    <p:sldId id="256" r:id="rId2"/>
    <p:sldId id="257" r:id="rId3"/>
    <p:sldId id="288" r:id="rId4"/>
    <p:sldId id="258" r:id="rId5"/>
    <p:sldId id="260" r:id="rId6"/>
    <p:sldId id="259" r:id="rId7"/>
    <p:sldId id="261" r:id="rId8"/>
    <p:sldId id="265" r:id="rId9"/>
    <p:sldId id="266" r:id="rId10"/>
    <p:sldId id="292" r:id="rId11"/>
    <p:sldId id="272" r:id="rId12"/>
    <p:sldId id="269" r:id="rId13"/>
    <p:sldId id="270" r:id="rId14"/>
    <p:sldId id="273" r:id="rId15"/>
    <p:sldId id="274" r:id="rId16"/>
    <p:sldId id="290" r:id="rId17"/>
    <p:sldId id="275" r:id="rId18"/>
    <p:sldId id="276" r:id="rId19"/>
    <p:sldId id="291" r:id="rId20"/>
    <p:sldId id="277" r:id="rId21"/>
    <p:sldId id="278" r:id="rId22"/>
    <p:sldId id="279" r:id="rId23"/>
    <p:sldId id="293" r:id="rId24"/>
    <p:sldId id="294" r:id="rId25"/>
    <p:sldId id="296" r:id="rId26"/>
    <p:sldId id="283" r:id="rId27"/>
    <p:sldId id="284" r:id="rId28"/>
    <p:sldId id="297" r:id="rId29"/>
    <p:sldId id="298" r:id="rId30"/>
    <p:sldId id="29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3BE"/>
    <a:srgbClr val="FF00FF"/>
    <a:srgbClr val="385072"/>
    <a:srgbClr val="FF99FF"/>
    <a:srgbClr val="6666FF"/>
    <a:srgbClr val="9999FF"/>
    <a:srgbClr val="FF7C8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6265" autoAdjust="0"/>
  </p:normalViewPr>
  <p:slideViewPr>
    <p:cSldViewPr showGuides="1">
      <p:cViewPr varScale="1">
        <p:scale>
          <a:sx n="88" d="100"/>
          <a:sy n="88" d="100"/>
        </p:scale>
        <p:origin x="466" y="6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6BC358-4F52-4AF7-B201-F60A4765ED02}"/>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 name="Date Placeholder 2">
            <a:extLst>
              <a:ext uri="{FF2B5EF4-FFF2-40B4-BE49-F238E27FC236}">
                <a16:creationId xmlns:a16="http://schemas.microsoft.com/office/drawing/2014/main" id="{88D277EA-A237-43EC-A26D-E06C7A9173AE}"/>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5BA7ECEC-E4B2-433F-BC95-5A52AD45C042}" type="datetimeFigureOut">
              <a:rPr lang="en-US" altLang="en-US"/>
              <a:pPr/>
              <a:t>6/19/2020</a:t>
            </a:fld>
            <a:endParaRPr lang="en-US" altLang="en-US"/>
          </a:p>
        </p:txBody>
      </p:sp>
      <p:sp>
        <p:nvSpPr>
          <p:cNvPr id="4" name="Footer Placeholder 3">
            <a:extLst>
              <a:ext uri="{FF2B5EF4-FFF2-40B4-BE49-F238E27FC236}">
                <a16:creationId xmlns:a16="http://schemas.microsoft.com/office/drawing/2014/main" id="{E3C8135E-7BBD-4EBF-876C-8E79593AF04E}"/>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5" name="Slide Number Placeholder 4">
            <a:extLst>
              <a:ext uri="{FF2B5EF4-FFF2-40B4-BE49-F238E27FC236}">
                <a16:creationId xmlns:a16="http://schemas.microsoft.com/office/drawing/2014/main" id="{D4779E9F-C1E4-4B24-A57A-BDB02E184B86}"/>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3902884-7EED-4830-BB0D-0CFD046275C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112180-0EB6-46AD-8C65-634DB7EA6EB4}"/>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 name="Date Placeholder 2">
            <a:extLst>
              <a:ext uri="{FF2B5EF4-FFF2-40B4-BE49-F238E27FC236}">
                <a16:creationId xmlns:a16="http://schemas.microsoft.com/office/drawing/2014/main" id="{A026C654-CAA8-4D11-A921-39C2E5126C77}"/>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17EE5448-2632-4AB4-B122-2EC73C6E8762}" type="datetimeFigureOut">
              <a:rPr lang="en-US" altLang="en-US"/>
              <a:pPr/>
              <a:t>6/19/2020</a:t>
            </a:fld>
            <a:endParaRPr lang="en-US" altLang="en-US"/>
          </a:p>
        </p:txBody>
      </p:sp>
      <p:sp>
        <p:nvSpPr>
          <p:cNvPr id="4" name="Slide Image Placeholder 3">
            <a:extLst>
              <a:ext uri="{FF2B5EF4-FFF2-40B4-BE49-F238E27FC236}">
                <a16:creationId xmlns:a16="http://schemas.microsoft.com/office/drawing/2014/main" id="{96E10DBB-4C11-49DE-860A-C1DA36401F63}"/>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615535D2-291D-430D-9DB7-AB393B9E9AC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4A14EC1-9689-4CC4-A1ED-475FF851E514}"/>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7" name="Slide Number Placeholder 6">
            <a:extLst>
              <a:ext uri="{FF2B5EF4-FFF2-40B4-BE49-F238E27FC236}">
                <a16:creationId xmlns:a16="http://schemas.microsoft.com/office/drawing/2014/main" id="{8B6E1D8D-0342-4A9A-828C-E3CC4BAB948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1A1C826-A6F1-4B18-8655-109842A9920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5">
            <a:extLst>
              <a:ext uri="{FF2B5EF4-FFF2-40B4-BE49-F238E27FC236}">
                <a16:creationId xmlns:a16="http://schemas.microsoft.com/office/drawing/2014/main" id="{295B5722-EDF0-44C7-98B7-D8D414CD847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60BE0D3-3004-4F60-95C9-AD9AEEF4CD7B}" type="slidenum">
              <a:rPr lang="en-US" altLang="en-US"/>
              <a:pPr>
                <a:spcBef>
                  <a:spcPct val="0"/>
                </a:spcBef>
              </a:pPr>
              <a:t>3</a:t>
            </a:fld>
            <a:endParaRPr lang="en-US" altLang="en-US"/>
          </a:p>
        </p:txBody>
      </p:sp>
      <p:sp>
        <p:nvSpPr>
          <p:cNvPr id="17410" name="Rectangle 2">
            <a:extLst>
              <a:ext uri="{FF2B5EF4-FFF2-40B4-BE49-F238E27FC236}">
                <a16:creationId xmlns:a16="http://schemas.microsoft.com/office/drawing/2014/main" id="{3C9EDA0B-59BC-4F17-84ED-9BED930C8C78}"/>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17411" name="Rectangle 3">
            <a:extLst>
              <a:ext uri="{FF2B5EF4-FFF2-40B4-BE49-F238E27FC236}">
                <a16:creationId xmlns:a16="http://schemas.microsoft.com/office/drawing/2014/main" id="{8EA0B6A0-4793-4E09-9BD8-115D4D85F509}"/>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latin typeface="Times New Roman" panose="02020603050405020304" pitchFamily="18" charset="0"/>
              </a:rPr>
              <a:t>15</a:t>
            </a:r>
          </a:p>
        </p:txBody>
      </p:sp>
      <p:sp>
        <p:nvSpPr>
          <p:cNvPr id="17412" name="Rectangle 4">
            <a:extLst>
              <a:ext uri="{FF2B5EF4-FFF2-40B4-BE49-F238E27FC236}">
                <a16:creationId xmlns:a16="http://schemas.microsoft.com/office/drawing/2014/main" id="{38285395-E6E5-4F65-9C2A-34E15B78E877}"/>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17413" name="Rectangle 5">
            <a:extLst>
              <a:ext uri="{FF2B5EF4-FFF2-40B4-BE49-F238E27FC236}">
                <a16:creationId xmlns:a16="http://schemas.microsoft.com/office/drawing/2014/main" id="{E460F5C9-8A5F-4670-881D-17C043FB90E2}"/>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17414" name="Rectangle 6">
            <a:extLst>
              <a:ext uri="{FF2B5EF4-FFF2-40B4-BE49-F238E27FC236}">
                <a16:creationId xmlns:a16="http://schemas.microsoft.com/office/drawing/2014/main" id="{56D4F686-7CCE-4C42-A896-4CB1F2B6C759}"/>
              </a:ext>
            </a:extLst>
          </p:cNvPr>
          <p:cNvSpPr>
            <a:spLocks noGrp="1" noRot="1" noChangeAspect="1" noChangeArrowheads="1" noTextEdit="1"/>
          </p:cNvSpPr>
          <p:nvPr>
            <p:ph type="sldImg"/>
          </p:nvPr>
        </p:nvSpPr>
        <p:spPr bwMode="auto">
          <a:xfrm>
            <a:off x="395288" y="693738"/>
            <a:ext cx="6067425" cy="3413125"/>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5" name="Rectangle 7">
            <a:extLst>
              <a:ext uri="{FF2B5EF4-FFF2-40B4-BE49-F238E27FC236}">
                <a16:creationId xmlns:a16="http://schemas.microsoft.com/office/drawing/2014/main" id="{F3E1B7E7-DE7F-4AF8-8AD1-D8B2C6A1EAB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Let</a:t>
            </a:r>
            <a:r>
              <a:rPr lang="ja-JP" altLang="en-US"/>
              <a:t>’</a:t>
            </a:r>
            <a:r>
              <a:rPr lang="en-US" altLang="ja-JP"/>
              <a:t>s examine the pressure and volume curves typical of a spontaneous and a positive-pressure breath delivered via a mechanical ventilator.  On the left, which is the spontaneous breath, we can see the application of information we just discussed. The inspiratory phase has a slight negative pressure; then, on exhalation there is a positive deflection.  From our recent discussion of positive-pressure ventilation, notice that the pressure remains positive during the entire inspiratory phase.  It is easy to see how spontaneous ventilation, which generates a negative intrathoracic pressure, aids venous blood flow to the heart.  Also, positive-pressure ventilation may decrease venous blood flow, and thus some patients may require intravenous volume. </a:t>
            </a:r>
          </a:p>
          <a:p>
            <a:r>
              <a:rPr lang="en-US" altLang="en-US"/>
              <a:t>Now, we'll take a moment to define ventilator parameters and then review some of the basic ventilator settings.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A5D5798D-AD7B-441C-BB23-6D9DAB77AC26}"/>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2B3144D8-0D02-4FBC-B7F8-F8F4F42128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9459" name="Slide Number Placeholder 3">
            <a:extLst>
              <a:ext uri="{FF2B5EF4-FFF2-40B4-BE49-F238E27FC236}">
                <a16:creationId xmlns:a16="http://schemas.microsoft.com/office/drawing/2014/main" id="{58200438-ED77-401D-AF3D-C42FBC760A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B812053-5FC8-4521-8619-4B000D93A062}" type="slidenum">
              <a:rPr lang="en-US" altLang="en-US"/>
              <a:pPr>
                <a:spcBef>
                  <a:spcPct val="0"/>
                </a:spcBef>
              </a:pPr>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a:extLst>
              <a:ext uri="{FF2B5EF4-FFF2-40B4-BE49-F238E27FC236}">
                <a16:creationId xmlns:a16="http://schemas.microsoft.com/office/drawing/2014/main" id="{CE2D15BF-F119-4D56-9DBD-51670DB599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540D205-CD68-4896-BA85-204E0C02B1B0}" type="slidenum">
              <a:rPr lang="en-US" altLang="en-US"/>
              <a:pPr>
                <a:spcBef>
                  <a:spcPct val="0"/>
                </a:spcBef>
              </a:pPr>
              <a:t>11</a:t>
            </a:fld>
            <a:endParaRPr lang="en-US" altLang="en-US"/>
          </a:p>
        </p:txBody>
      </p:sp>
      <p:sp>
        <p:nvSpPr>
          <p:cNvPr id="27650" name="Rectangle 2">
            <a:extLst>
              <a:ext uri="{FF2B5EF4-FFF2-40B4-BE49-F238E27FC236}">
                <a16:creationId xmlns:a16="http://schemas.microsoft.com/office/drawing/2014/main" id="{20561B1D-B295-48F4-A32E-F31E9109C748}"/>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1" name="Rectangle 3">
            <a:extLst>
              <a:ext uri="{FF2B5EF4-FFF2-40B4-BE49-F238E27FC236}">
                <a16:creationId xmlns:a16="http://schemas.microsoft.com/office/drawing/2014/main" id="{BEC5699D-88EF-4885-A887-F74C60EC007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2" name="Rectangle 4">
            <a:extLst>
              <a:ext uri="{FF2B5EF4-FFF2-40B4-BE49-F238E27FC236}">
                <a16:creationId xmlns:a16="http://schemas.microsoft.com/office/drawing/2014/main" id="{A4094F83-7E81-4AE8-89DA-C3699387EA1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3" name="Rectangle 5">
            <a:extLst>
              <a:ext uri="{FF2B5EF4-FFF2-40B4-BE49-F238E27FC236}">
                <a16:creationId xmlns:a16="http://schemas.microsoft.com/office/drawing/2014/main" id="{966BDC5F-A65F-4C4B-AFDA-B2E08E73AFA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4" name="Rectangle 6">
            <a:extLst>
              <a:ext uri="{FF2B5EF4-FFF2-40B4-BE49-F238E27FC236}">
                <a16:creationId xmlns:a16="http://schemas.microsoft.com/office/drawing/2014/main" id="{B0603BF0-D02A-47C2-A5B3-7AFFB8800F09}"/>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5" name="Rectangle 7">
            <a:extLst>
              <a:ext uri="{FF2B5EF4-FFF2-40B4-BE49-F238E27FC236}">
                <a16:creationId xmlns:a16="http://schemas.microsoft.com/office/drawing/2014/main" id="{E520D43E-14C7-4F3E-8C39-41BFD877846C}"/>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6" name="Rectangle 8">
            <a:extLst>
              <a:ext uri="{FF2B5EF4-FFF2-40B4-BE49-F238E27FC236}">
                <a16:creationId xmlns:a16="http://schemas.microsoft.com/office/drawing/2014/main" id="{2E7C97C2-C805-4E95-B2BD-1D4AC5E13AFE}"/>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7" name="Rectangle 9">
            <a:extLst>
              <a:ext uri="{FF2B5EF4-FFF2-40B4-BE49-F238E27FC236}">
                <a16:creationId xmlns:a16="http://schemas.microsoft.com/office/drawing/2014/main" id="{60E8ED4A-3DA3-43BC-8118-216A10F528AD}"/>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8" name="Rectangle 10">
            <a:extLst>
              <a:ext uri="{FF2B5EF4-FFF2-40B4-BE49-F238E27FC236}">
                <a16:creationId xmlns:a16="http://schemas.microsoft.com/office/drawing/2014/main" id="{D7B9D07F-E5C7-47AD-92C5-6201FAC0C83A}"/>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9" name="Rectangle 11">
            <a:extLst>
              <a:ext uri="{FF2B5EF4-FFF2-40B4-BE49-F238E27FC236}">
                <a16:creationId xmlns:a16="http://schemas.microsoft.com/office/drawing/2014/main" id="{7734298E-ECE5-4CA1-B059-B7C55B0053A0}"/>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0" name="Rectangle 12">
            <a:extLst>
              <a:ext uri="{FF2B5EF4-FFF2-40B4-BE49-F238E27FC236}">
                <a16:creationId xmlns:a16="http://schemas.microsoft.com/office/drawing/2014/main" id="{7EA37DFE-47B9-430D-B157-CDF4C9D4642C}"/>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1" name="Rectangle 13">
            <a:extLst>
              <a:ext uri="{FF2B5EF4-FFF2-40B4-BE49-F238E27FC236}">
                <a16:creationId xmlns:a16="http://schemas.microsoft.com/office/drawing/2014/main" id="{1D987217-6731-464C-9E2C-8AEEFE3E5414}"/>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2" name="Rectangle 14">
            <a:extLst>
              <a:ext uri="{FF2B5EF4-FFF2-40B4-BE49-F238E27FC236}">
                <a16:creationId xmlns:a16="http://schemas.microsoft.com/office/drawing/2014/main" id="{A138D2B6-B1AA-42DF-A83D-FD1245075266}"/>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3" name="Rectangle 15">
            <a:extLst>
              <a:ext uri="{FF2B5EF4-FFF2-40B4-BE49-F238E27FC236}">
                <a16:creationId xmlns:a16="http://schemas.microsoft.com/office/drawing/2014/main" id="{8C38B50F-609D-4FEA-AF52-E1C50332F16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4" name="Rectangle 16">
            <a:extLst>
              <a:ext uri="{FF2B5EF4-FFF2-40B4-BE49-F238E27FC236}">
                <a16:creationId xmlns:a16="http://schemas.microsoft.com/office/drawing/2014/main" id="{1C3306F4-2655-4EEB-A2E8-DF54D0EFDA67}"/>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5" name="Rectangle 17">
            <a:extLst>
              <a:ext uri="{FF2B5EF4-FFF2-40B4-BE49-F238E27FC236}">
                <a16:creationId xmlns:a16="http://schemas.microsoft.com/office/drawing/2014/main" id="{983F9C34-EBD8-48AE-B9E8-09816F5AC228}"/>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6" name="Rectangle 18">
            <a:extLst>
              <a:ext uri="{FF2B5EF4-FFF2-40B4-BE49-F238E27FC236}">
                <a16:creationId xmlns:a16="http://schemas.microsoft.com/office/drawing/2014/main" id="{60796724-DB96-4D05-A428-58B80AE2DE03}"/>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7" name="Rectangle 19">
            <a:extLst>
              <a:ext uri="{FF2B5EF4-FFF2-40B4-BE49-F238E27FC236}">
                <a16:creationId xmlns:a16="http://schemas.microsoft.com/office/drawing/2014/main" id="{13BDF651-4ED6-4E09-AC92-F27164299D9F}"/>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8" name="Rectangle 20">
            <a:extLst>
              <a:ext uri="{FF2B5EF4-FFF2-40B4-BE49-F238E27FC236}">
                <a16:creationId xmlns:a16="http://schemas.microsoft.com/office/drawing/2014/main" id="{0B9233AD-3B14-44EA-9F15-EEA094BB246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9" name="Rectangle 21">
            <a:extLst>
              <a:ext uri="{FF2B5EF4-FFF2-40B4-BE49-F238E27FC236}">
                <a16:creationId xmlns:a16="http://schemas.microsoft.com/office/drawing/2014/main" id="{DB582AD6-B0A0-4810-95CB-2902FAC4530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0" name="Rectangle 22">
            <a:extLst>
              <a:ext uri="{FF2B5EF4-FFF2-40B4-BE49-F238E27FC236}">
                <a16:creationId xmlns:a16="http://schemas.microsoft.com/office/drawing/2014/main" id="{D27F7C70-359B-4012-8CA4-BA910332D947}"/>
              </a:ext>
            </a:extLst>
          </p:cNvPr>
          <p:cNvSpPr>
            <a:spLocks noChangeArrowheads="1"/>
          </p:cNvSpPr>
          <p:nvPr/>
        </p:nvSpPr>
        <p:spPr bwMode="auto">
          <a:xfrm>
            <a:off x="3873500" y="0"/>
            <a:ext cx="29559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1" name="Rectangle 23">
            <a:extLst>
              <a:ext uri="{FF2B5EF4-FFF2-40B4-BE49-F238E27FC236}">
                <a16:creationId xmlns:a16="http://schemas.microsoft.com/office/drawing/2014/main" id="{3F586BA5-63B1-433F-937E-00E3CF171C2F}"/>
              </a:ext>
            </a:extLst>
          </p:cNvPr>
          <p:cNvSpPr>
            <a:spLocks noChangeArrowheads="1"/>
          </p:cNvSpPr>
          <p:nvPr/>
        </p:nvSpPr>
        <p:spPr bwMode="auto">
          <a:xfrm>
            <a:off x="3873500" y="8672513"/>
            <a:ext cx="295592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72" name="Rectangle 24">
            <a:extLst>
              <a:ext uri="{FF2B5EF4-FFF2-40B4-BE49-F238E27FC236}">
                <a16:creationId xmlns:a16="http://schemas.microsoft.com/office/drawing/2014/main" id="{3B6BE033-A297-447A-8164-B0E4800EF6FF}"/>
              </a:ext>
            </a:extLst>
          </p:cNvPr>
          <p:cNvSpPr>
            <a:spLocks noChangeArrowheads="1"/>
          </p:cNvSpPr>
          <p:nvPr/>
        </p:nvSpPr>
        <p:spPr bwMode="auto">
          <a:xfrm>
            <a:off x="-26988" y="8672513"/>
            <a:ext cx="300831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3" name="Rectangle 25">
            <a:extLst>
              <a:ext uri="{FF2B5EF4-FFF2-40B4-BE49-F238E27FC236}">
                <a16:creationId xmlns:a16="http://schemas.microsoft.com/office/drawing/2014/main" id="{76F2E73D-699B-4BFD-AC71-30267E298B1E}"/>
              </a:ext>
            </a:extLst>
          </p:cNvPr>
          <p:cNvSpPr>
            <a:spLocks noChangeArrowheads="1"/>
          </p:cNvSpPr>
          <p:nvPr/>
        </p:nvSpPr>
        <p:spPr bwMode="auto">
          <a:xfrm>
            <a:off x="-26988" y="0"/>
            <a:ext cx="300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4" name="Rectangle 26">
            <a:extLst>
              <a:ext uri="{FF2B5EF4-FFF2-40B4-BE49-F238E27FC236}">
                <a16:creationId xmlns:a16="http://schemas.microsoft.com/office/drawing/2014/main" id="{8E9432AD-C1E1-4C61-B288-581FCA048D70}"/>
              </a:ext>
            </a:extLst>
          </p:cNvPr>
          <p:cNvSpPr>
            <a:spLocks noGrp="1" noRot="1" noChangeAspect="1" noChangeArrowheads="1" noTextEdit="1"/>
          </p:cNvSpPr>
          <p:nvPr>
            <p:ph type="sldImg"/>
          </p:nvPr>
        </p:nvSpPr>
        <p:spPr bwMode="auto">
          <a:xfrm>
            <a:off x="381000" y="685800"/>
            <a:ext cx="6096000" cy="3429000"/>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75" name="Rectangle 27">
            <a:extLst>
              <a:ext uri="{FF2B5EF4-FFF2-40B4-BE49-F238E27FC236}">
                <a16:creationId xmlns:a16="http://schemas.microsoft.com/office/drawing/2014/main" id="{4A116BB0-4BDA-43DD-B2B1-C1B4275E4F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Pressure-Time curve depicts not only the shape of the curve but displays any PEEP present, the PIP, as well as any inspiratory trigger effort as seen in the second pressure curve.</a:t>
            </a:r>
          </a:p>
          <a:p>
            <a:pPr eaLnBrk="1" hangingPunct="1">
              <a:spcBef>
                <a:spcPct val="0"/>
              </a:spcBef>
            </a:pPr>
            <a:r>
              <a:rPr lang="en-US" altLang="en-US"/>
              <a:t>This Pressure-Time curve shows the different types of pressure curves associated with different types of flow delivery.</a:t>
            </a:r>
          </a:p>
          <a:p>
            <a:pPr eaLnBrk="1" hangingPunct="1">
              <a:spcBef>
                <a:spcPct val="0"/>
              </a:spcBef>
            </a:pPr>
            <a:r>
              <a:rPr lang="en-US" altLang="en-US"/>
              <a:t>	a. the linear rapid rise to pressure produced by a square</a:t>
            </a:r>
          </a:p>
          <a:p>
            <a:pPr eaLnBrk="1" hangingPunct="1">
              <a:spcBef>
                <a:spcPct val="0"/>
              </a:spcBef>
            </a:pPr>
            <a:r>
              <a:rPr lang="en-US" altLang="en-US"/>
              <a:t>	    flow wave</a:t>
            </a:r>
          </a:p>
          <a:p>
            <a:pPr eaLnBrk="1" hangingPunct="1">
              <a:spcBef>
                <a:spcPct val="0"/>
              </a:spcBef>
            </a:pPr>
            <a:r>
              <a:rPr lang="en-US" altLang="en-US"/>
              <a:t>	b. the curved gradual rise to pressure resulting from a</a:t>
            </a:r>
          </a:p>
          <a:p>
            <a:pPr eaLnBrk="1" hangingPunct="1">
              <a:spcBef>
                <a:spcPct val="0"/>
              </a:spcBef>
            </a:pPr>
            <a:r>
              <a:rPr lang="en-US" altLang="en-US"/>
              <a:t>	    descending flow wave</a:t>
            </a:r>
          </a:p>
          <a:p>
            <a:pPr eaLnBrk="1" hangingPunct="1">
              <a:spcBef>
                <a:spcPct val="0"/>
              </a:spcBef>
            </a:pPr>
            <a:r>
              <a:rPr lang="en-US" altLang="en-US"/>
              <a:t>	c. the curved </a:t>
            </a:r>
            <a:r>
              <a:rPr lang="ja-JP" altLang="en-US"/>
              <a:t>“</a:t>
            </a:r>
            <a:r>
              <a:rPr lang="en-US" altLang="ja-JP"/>
              <a:t>shark</a:t>
            </a:r>
            <a:r>
              <a:rPr lang="ja-JP" altLang="en-US"/>
              <a:t>’</a:t>
            </a:r>
            <a:r>
              <a:rPr lang="en-US" altLang="ja-JP"/>
              <a:t>s fin</a:t>
            </a:r>
            <a:r>
              <a:rPr lang="ja-JP" altLang="en-US"/>
              <a:t>”</a:t>
            </a:r>
            <a:r>
              <a:rPr lang="en-US" altLang="ja-JP"/>
              <a:t> pressure wave with a long</a:t>
            </a:r>
          </a:p>
          <a:p>
            <a:pPr eaLnBrk="1" hangingPunct="1">
              <a:spcBef>
                <a:spcPct val="0"/>
              </a:spcBef>
            </a:pPr>
            <a:r>
              <a:rPr lang="en-US" altLang="en-US"/>
              <a:t>	    inspiratory plateau</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A1C826-A6F1-4B18-8655-109842A99203}" type="slidenum">
              <a:rPr lang="en-US" altLang="en-US" smtClean="0"/>
              <a:pPr/>
              <a:t>13</a:t>
            </a:fld>
            <a:endParaRPr lang="en-US" altLang="en-US"/>
          </a:p>
        </p:txBody>
      </p:sp>
    </p:spTree>
    <p:extLst>
      <p:ext uri="{BB962C8B-B14F-4D97-AF65-F5344CB8AC3E}">
        <p14:creationId xmlns:p14="http://schemas.microsoft.com/office/powerpoint/2010/main" val="3514250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5">
            <a:extLst>
              <a:ext uri="{FF2B5EF4-FFF2-40B4-BE49-F238E27FC236}">
                <a16:creationId xmlns:a16="http://schemas.microsoft.com/office/drawing/2014/main" id="{3AFC4CA9-D212-4FC5-897D-55E26FFDFF3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51BA790-6F4E-4D02-8B93-D1C69F434BDC}" type="slidenum">
              <a:rPr lang="en-US" altLang="en-US"/>
              <a:pPr>
                <a:spcBef>
                  <a:spcPct val="0"/>
                </a:spcBef>
              </a:pPr>
              <a:t>16</a:t>
            </a:fld>
            <a:endParaRPr lang="en-US" altLang="en-US"/>
          </a:p>
        </p:txBody>
      </p:sp>
      <p:sp>
        <p:nvSpPr>
          <p:cNvPr id="34818" name="Rectangle 2">
            <a:extLst>
              <a:ext uri="{FF2B5EF4-FFF2-40B4-BE49-F238E27FC236}">
                <a16:creationId xmlns:a16="http://schemas.microsoft.com/office/drawing/2014/main" id="{3FB714B9-8C66-4A27-A84F-1814791FE7A0}"/>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34819" name="Rectangle 3">
            <a:extLst>
              <a:ext uri="{FF2B5EF4-FFF2-40B4-BE49-F238E27FC236}">
                <a16:creationId xmlns:a16="http://schemas.microsoft.com/office/drawing/2014/main" id="{A9D76145-FA59-45C4-BBA2-3C21C55B8D76}"/>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latin typeface="Times New Roman" panose="02020603050405020304" pitchFamily="18" charset="0"/>
              </a:rPr>
              <a:t>23</a:t>
            </a:r>
          </a:p>
        </p:txBody>
      </p:sp>
      <p:sp>
        <p:nvSpPr>
          <p:cNvPr id="34820" name="Rectangle 4">
            <a:extLst>
              <a:ext uri="{FF2B5EF4-FFF2-40B4-BE49-F238E27FC236}">
                <a16:creationId xmlns:a16="http://schemas.microsoft.com/office/drawing/2014/main" id="{ABAD8F23-5A3B-4C65-A11A-3C9A88978319}"/>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34821" name="Rectangle 5">
            <a:extLst>
              <a:ext uri="{FF2B5EF4-FFF2-40B4-BE49-F238E27FC236}">
                <a16:creationId xmlns:a16="http://schemas.microsoft.com/office/drawing/2014/main" id="{D9F30918-4A34-4DB9-8086-DFEC79C041AF}"/>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34822" name="Rectangle 6">
            <a:extLst>
              <a:ext uri="{FF2B5EF4-FFF2-40B4-BE49-F238E27FC236}">
                <a16:creationId xmlns:a16="http://schemas.microsoft.com/office/drawing/2014/main" id="{39764FA5-F324-42AD-AF08-15554B76A839}"/>
              </a:ext>
            </a:extLst>
          </p:cNvPr>
          <p:cNvSpPr>
            <a:spLocks noGrp="1" noRot="1" noChangeAspect="1" noChangeArrowheads="1" noTextEdit="1"/>
          </p:cNvSpPr>
          <p:nvPr>
            <p:ph type="sldImg"/>
          </p:nvPr>
        </p:nvSpPr>
        <p:spPr bwMode="auto">
          <a:xfrm>
            <a:off x="395288" y="693738"/>
            <a:ext cx="6067425" cy="3413125"/>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3" name="Rectangle 7">
            <a:extLst>
              <a:ext uri="{FF2B5EF4-FFF2-40B4-BE49-F238E27FC236}">
                <a16:creationId xmlns:a16="http://schemas.microsoft.com/office/drawing/2014/main" id="{F7F16955-AE44-471F-A8A1-E5B240EF48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delivered volume is constant in volume ventilation; in pressure ventilation, volume varies with changes in resistance and compliance.  In volume ventilation, inspiratory pressure varies with changes in compliance and resistance; with pressure ventilation, the inspiratory pressure is set and  remains constant. Inspiratory flow is constant in volume ventilation but varies in pressure ventilation.  In volume ventilation, inspiratory time is determined by the set flow and tidal volume; in pressure ventilation the inspiratory time is set by the clinician.</a:t>
            </a:r>
          </a:p>
          <a:p>
            <a:r>
              <a:rPr lang="en-US" altLang="en-US"/>
              <a:t>Let</a:t>
            </a:r>
            <a:r>
              <a:rPr lang="ja-JP" altLang="en-US"/>
              <a:t>’</a:t>
            </a:r>
            <a:r>
              <a:rPr lang="en-US" altLang="ja-JP"/>
              <a:t>s move on to our discussion of Pressure Control Ventilation.</a:t>
            </a: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a:extLst>
              <a:ext uri="{FF2B5EF4-FFF2-40B4-BE49-F238E27FC236}">
                <a16:creationId xmlns:a16="http://schemas.microsoft.com/office/drawing/2014/main" id="{CE2D15BF-F119-4D56-9DBD-51670DB599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540D205-CD68-4896-BA85-204E0C02B1B0}" type="slidenum">
              <a:rPr lang="en-US" altLang="en-US"/>
              <a:pPr>
                <a:spcBef>
                  <a:spcPct val="0"/>
                </a:spcBef>
              </a:pPr>
              <a:t>23</a:t>
            </a:fld>
            <a:endParaRPr lang="en-US" altLang="en-US"/>
          </a:p>
        </p:txBody>
      </p:sp>
      <p:sp>
        <p:nvSpPr>
          <p:cNvPr id="27650" name="Rectangle 2">
            <a:extLst>
              <a:ext uri="{FF2B5EF4-FFF2-40B4-BE49-F238E27FC236}">
                <a16:creationId xmlns:a16="http://schemas.microsoft.com/office/drawing/2014/main" id="{20561B1D-B295-48F4-A32E-F31E9109C748}"/>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1" name="Rectangle 3">
            <a:extLst>
              <a:ext uri="{FF2B5EF4-FFF2-40B4-BE49-F238E27FC236}">
                <a16:creationId xmlns:a16="http://schemas.microsoft.com/office/drawing/2014/main" id="{BEC5699D-88EF-4885-A887-F74C60EC007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2" name="Rectangle 4">
            <a:extLst>
              <a:ext uri="{FF2B5EF4-FFF2-40B4-BE49-F238E27FC236}">
                <a16:creationId xmlns:a16="http://schemas.microsoft.com/office/drawing/2014/main" id="{A4094F83-7E81-4AE8-89DA-C3699387EA1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3" name="Rectangle 5">
            <a:extLst>
              <a:ext uri="{FF2B5EF4-FFF2-40B4-BE49-F238E27FC236}">
                <a16:creationId xmlns:a16="http://schemas.microsoft.com/office/drawing/2014/main" id="{966BDC5F-A65F-4C4B-AFDA-B2E08E73AFA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4" name="Rectangle 6">
            <a:extLst>
              <a:ext uri="{FF2B5EF4-FFF2-40B4-BE49-F238E27FC236}">
                <a16:creationId xmlns:a16="http://schemas.microsoft.com/office/drawing/2014/main" id="{B0603BF0-D02A-47C2-A5B3-7AFFB8800F09}"/>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5" name="Rectangle 7">
            <a:extLst>
              <a:ext uri="{FF2B5EF4-FFF2-40B4-BE49-F238E27FC236}">
                <a16:creationId xmlns:a16="http://schemas.microsoft.com/office/drawing/2014/main" id="{E520D43E-14C7-4F3E-8C39-41BFD877846C}"/>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6" name="Rectangle 8">
            <a:extLst>
              <a:ext uri="{FF2B5EF4-FFF2-40B4-BE49-F238E27FC236}">
                <a16:creationId xmlns:a16="http://schemas.microsoft.com/office/drawing/2014/main" id="{2E7C97C2-C805-4E95-B2BD-1D4AC5E13AFE}"/>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7" name="Rectangle 9">
            <a:extLst>
              <a:ext uri="{FF2B5EF4-FFF2-40B4-BE49-F238E27FC236}">
                <a16:creationId xmlns:a16="http://schemas.microsoft.com/office/drawing/2014/main" id="{60E8ED4A-3DA3-43BC-8118-216A10F528AD}"/>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8" name="Rectangle 10">
            <a:extLst>
              <a:ext uri="{FF2B5EF4-FFF2-40B4-BE49-F238E27FC236}">
                <a16:creationId xmlns:a16="http://schemas.microsoft.com/office/drawing/2014/main" id="{D7B9D07F-E5C7-47AD-92C5-6201FAC0C83A}"/>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9" name="Rectangle 11">
            <a:extLst>
              <a:ext uri="{FF2B5EF4-FFF2-40B4-BE49-F238E27FC236}">
                <a16:creationId xmlns:a16="http://schemas.microsoft.com/office/drawing/2014/main" id="{7734298E-ECE5-4CA1-B059-B7C55B0053A0}"/>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0" name="Rectangle 12">
            <a:extLst>
              <a:ext uri="{FF2B5EF4-FFF2-40B4-BE49-F238E27FC236}">
                <a16:creationId xmlns:a16="http://schemas.microsoft.com/office/drawing/2014/main" id="{7EA37DFE-47B9-430D-B157-CDF4C9D4642C}"/>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1" name="Rectangle 13">
            <a:extLst>
              <a:ext uri="{FF2B5EF4-FFF2-40B4-BE49-F238E27FC236}">
                <a16:creationId xmlns:a16="http://schemas.microsoft.com/office/drawing/2014/main" id="{1D987217-6731-464C-9E2C-8AEEFE3E5414}"/>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2" name="Rectangle 14">
            <a:extLst>
              <a:ext uri="{FF2B5EF4-FFF2-40B4-BE49-F238E27FC236}">
                <a16:creationId xmlns:a16="http://schemas.microsoft.com/office/drawing/2014/main" id="{A138D2B6-B1AA-42DF-A83D-FD1245075266}"/>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3" name="Rectangle 15">
            <a:extLst>
              <a:ext uri="{FF2B5EF4-FFF2-40B4-BE49-F238E27FC236}">
                <a16:creationId xmlns:a16="http://schemas.microsoft.com/office/drawing/2014/main" id="{8C38B50F-609D-4FEA-AF52-E1C50332F16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4" name="Rectangle 16">
            <a:extLst>
              <a:ext uri="{FF2B5EF4-FFF2-40B4-BE49-F238E27FC236}">
                <a16:creationId xmlns:a16="http://schemas.microsoft.com/office/drawing/2014/main" id="{1C3306F4-2655-4EEB-A2E8-DF54D0EFDA67}"/>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5" name="Rectangle 17">
            <a:extLst>
              <a:ext uri="{FF2B5EF4-FFF2-40B4-BE49-F238E27FC236}">
                <a16:creationId xmlns:a16="http://schemas.microsoft.com/office/drawing/2014/main" id="{983F9C34-EBD8-48AE-B9E8-09816F5AC228}"/>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6" name="Rectangle 18">
            <a:extLst>
              <a:ext uri="{FF2B5EF4-FFF2-40B4-BE49-F238E27FC236}">
                <a16:creationId xmlns:a16="http://schemas.microsoft.com/office/drawing/2014/main" id="{60796724-DB96-4D05-A428-58B80AE2DE03}"/>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7" name="Rectangle 19">
            <a:extLst>
              <a:ext uri="{FF2B5EF4-FFF2-40B4-BE49-F238E27FC236}">
                <a16:creationId xmlns:a16="http://schemas.microsoft.com/office/drawing/2014/main" id="{13BDF651-4ED6-4E09-AC92-F27164299D9F}"/>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8" name="Rectangle 20">
            <a:extLst>
              <a:ext uri="{FF2B5EF4-FFF2-40B4-BE49-F238E27FC236}">
                <a16:creationId xmlns:a16="http://schemas.microsoft.com/office/drawing/2014/main" id="{0B9233AD-3B14-44EA-9F15-EEA094BB246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9" name="Rectangle 21">
            <a:extLst>
              <a:ext uri="{FF2B5EF4-FFF2-40B4-BE49-F238E27FC236}">
                <a16:creationId xmlns:a16="http://schemas.microsoft.com/office/drawing/2014/main" id="{DB582AD6-B0A0-4810-95CB-2902FAC4530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0" name="Rectangle 22">
            <a:extLst>
              <a:ext uri="{FF2B5EF4-FFF2-40B4-BE49-F238E27FC236}">
                <a16:creationId xmlns:a16="http://schemas.microsoft.com/office/drawing/2014/main" id="{D27F7C70-359B-4012-8CA4-BA910332D947}"/>
              </a:ext>
            </a:extLst>
          </p:cNvPr>
          <p:cNvSpPr>
            <a:spLocks noChangeArrowheads="1"/>
          </p:cNvSpPr>
          <p:nvPr/>
        </p:nvSpPr>
        <p:spPr bwMode="auto">
          <a:xfrm>
            <a:off x="3873500" y="0"/>
            <a:ext cx="29559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1" name="Rectangle 23">
            <a:extLst>
              <a:ext uri="{FF2B5EF4-FFF2-40B4-BE49-F238E27FC236}">
                <a16:creationId xmlns:a16="http://schemas.microsoft.com/office/drawing/2014/main" id="{3F586BA5-63B1-433F-937E-00E3CF171C2F}"/>
              </a:ext>
            </a:extLst>
          </p:cNvPr>
          <p:cNvSpPr>
            <a:spLocks noChangeArrowheads="1"/>
          </p:cNvSpPr>
          <p:nvPr/>
        </p:nvSpPr>
        <p:spPr bwMode="auto">
          <a:xfrm>
            <a:off x="3873500" y="8672513"/>
            <a:ext cx="295592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72" name="Rectangle 24">
            <a:extLst>
              <a:ext uri="{FF2B5EF4-FFF2-40B4-BE49-F238E27FC236}">
                <a16:creationId xmlns:a16="http://schemas.microsoft.com/office/drawing/2014/main" id="{3B6BE033-A297-447A-8164-B0E4800EF6FF}"/>
              </a:ext>
            </a:extLst>
          </p:cNvPr>
          <p:cNvSpPr>
            <a:spLocks noChangeArrowheads="1"/>
          </p:cNvSpPr>
          <p:nvPr/>
        </p:nvSpPr>
        <p:spPr bwMode="auto">
          <a:xfrm>
            <a:off x="-26988" y="8672513"/>
            <a:ext cx="300831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3" name="Rectangle 25">
            <a:extLst>
              <a:ext uri="{FF2B5EF4-FFF2-40B4-BE49-F238E27FC236}">
                <a16:creationId xmlns:a16="http://schemas.microsoft.com/office/drawing/2014/main" id="{76F2E73D-699B-4BFD-AC71-30267E298B1E}"/>
              </a:ext>
            </a:extLst>
          </p:cNvPr>
          <p:cNvSpPr>
            <a:spLocks noChangeArrowheads="1"/>
          </p:cNvSpPr>
          <p:nvPr/>
        </p:nvSpPr>
        <p:spPr bwMode="auto">
          <a:xfrm>
            <a:off x="-26988" y="0"/>
            <a:ext cx="300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4" name="Rectangle 26">
            <a:extLst>
              <a:ext uri="{FF2B5EF4-FFF2-40B4-BE49-F238E27FC236}">
                <a16:creationId xmlns:a16="http://schemas.microsoft.com/office/drawing/2014/main" id="{8E9432AD-C1E1-4C61-B288-581FCA048D70}"/>
              </a:ext>
            </a:extLst>
          </p:cNvPr>
          <p:cNvSpPr>
            <a:spLocks noGrp="1" noRot="1" noChangeAspect="1" noChangeArrowheads="1" noTextEdit="1"/>
          </p:cNvSpPr>
          <p:nvPr>
            <p:ph type="sldImg"/>
          </p:nvPr>
        </p:nvSpPr>
        <p:spPr bwMode="auto">
          <a:xfrm>
            <a:off x="381000" y="685800"/>
            <a:ext cx="6096000" cy="3429000"/>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75" name="Rectangle 27">
            <a:extLst>
              <a:ext uri="{FF2B5EF4-FFF2-40B4-BE49-F238E27FC236}">
                <a16:creationId xmlns:a16="http://schemas.microsoft.com/office/drawing/2014/main" id="{4A116BB0-4BDA-43DD-B2B1-C1B4275E4F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Pressure-Time curve depicts not only the shape of the curve but displays any PEEP present, the PIP, as well as any inspiratory trigger effort as seen in the second pressure curve.</a:t>
            </a:r>
          </a:p>
          <a:p>
            <a:pPr eaLnBrk="1" hangingPunct="1">
              <a:spcBef>
                <a:spcPct val="0"/>
              </a:spcBef>
            </a:pPr>
            <a:r>
              <a:rPr lang="en-US" altLang="en-US"/>
              <a:t>This Pressure-Time curve shows the different types of pressure curves associated with different types of flow delivery.</a:t>
            </a:r>
          </a:p>
          <a:p>
            <a:pPr eaLnBrk="1" hangingPunct="1">
              <a:spcBef>
                <a:spcPct val="0"/>
              </a:spcBef>
            </a:pPr>
            <a:r>
              <a:rPr lang="en-US" altLang="en-US"/>
              <a:t>	a. the linear rapid rise to pressure produced by a square</a:t>
            </a:r>
          </a:p>
          <a:p>
            <a:pPr eaLnBrk="1" hangingPunct="1">
              <a:spcBef>
                <a:spcPct val="0"/>
              </a:spcBef>
            </a:pPr>
            <a:r>
              <a:rPr lang="en-US" altLang="en-US"/>
              <a:t>	    flow wave</a:t>
            </a:r>
          </a:p>
          <a:p>
            <a:pPr eaLnBrk="1" hangingPunct="1">
              <a:spcBef>
                <a:spcPct val="0"/>
              </a:spcBef>
            </a:pPr>
            <a:r>
              <a:rPr lang="en-US" altLang="en-US"/>
              <a:t>	b. the curved gradual rise to pressure resulting from a</a:t>
            </a:r>
          </a:p>
          <a:p>
            <a:pPr eaLnBrk="1" hangingPunct="1">
              <a:spcBef>
                <a:spcPct val="0"/>
              </a:spcBef>
            </a:pPr>
            <a:r>
              <a:rPr lang="en-US" altLang="en-US"/>
              <a:t>	    descending flow wave</a:t>
            </a:r>
          </a:p>
          <a:p>
            <a:pPr eaLnBrk="1" hangingPunct="1">
              <a:spcBef>
                <a:spcPct val="0"/>
              </a:spcBef>
            </a:pPr>
            <a:r>
              <a:rPr lang="en-US" altLang="en-US"/>
              <a:t>	c. the curved </a:t>
            </a:r>
            <a:r>
              <a:rPr lang="ja-JP" altLang="en-US"/>
              <a:t>“</a:t>
            </a:r>
            <a:r>
              <a:rPr lang="en-US" altLang="ja-JP"/>
              <a:t>shark</a:t>
            </a:r>
            <a:r>
              <a:rPr lang="ja-JP" altLang="en-US"/>
              <a:t>’</a:t>
            </a:r>
            <a:r>
              <a:rPr lang="en-US" altLang="ja-JP"/>
              <a:t>s fin</a:t>
            </a:r>
            <a:r>
              <a:rPr lang="ja-JP" altLang="en-US"/>
              <a:t>”</a:t>
            </a:r>
            <a:r>
              <a:rPr lang="en-US" altLang="ja-JP"/>
              <a:t> pressure wave with a long</a:t>
            </a:r>
          </a:p>
          <a:p>
            <a:pPr eaLnBrk="1" hangingPunct="1">
              <a:spcBef>
                <a:spcPct val="0"/>
              </a:spcBef>
            </a:pPr>
            <a:r>
              <a:rPr lang="en-US" altLang="en-US"/>
              <a:t>	    inspiratory plateau</a:t>
            </a:r>
          </a:p>
        </p:txBody>
      </p:sp>
    </p:spTree>
    <p:extLst>
      <p:ext uri="{BB962C8B-B14F-4D97-AF65-F5344CB8AC3E}">
        <p14:creationId xmlns:p14="http://schemas.microsoft.com/office/powerpoint/2010/main" val="1240744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a:extLst>
              <a:ext uri="{FF2B5EF4-FFF2-40B4-BE49-F238E27FC236}">
                <a16:creationId xmlns:a16="http://schemas.microsoft.com/office/drawing/2014/main" id="{CE2D15BF-F119-4D56-9DBD-51670DB599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540D205-CD68-4896-BA85-204E0C02B1B0}" type="slidenum">
              <a:rPr lang="en-US" altLang="en-US"/>
              <a:pPr>
                <a:spcBef>
                  <a:spcPct val="0"/>
                </a:spcBef>
              </a:pPr>
              <a:t>24</a:t>
            </a:fld>
            <a:endParaRPr lang="en-US" altLang="en-US"/>
          </a:p>
        </p:txBody>
      </p:sp>
      <p:sp>
        <p:nvSpPr>
          <p:cNvPr id="27650" name="Rectangle 2">
            <a:extLst>
              <a:ext uri="{FF2B5EF4-FFF2-40B4-BE49-F238E27FC236}">
                <a16:creationId xmlns:a16="http://schemas.microsoft.com/office/drawing/2014/main" id="{20561B1D-B295-48F4-A32E-F31E9109C748}"/>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1" name="Rectangle 3">
            <a:extLst>
              <a:ext uri="{FF2B5EF4-FFF2-40B4-BE49-F238E27FC236}">
                <a16:creationId xmlns:a16="http://schemas.microsoft.com/office/drawing/2014/main" id="{BEC5699D-88EF-4885-A887-F74C60EC007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2" name="Rectangle 4">
            <a:extLst>
              <a:ext uri="{FF2B5EF4-FFF2-40B4-BE49-F238E27FC236}">
                <a16:creationId xmlns:a16="http://schemas.microsoft.com/office/drawing/2014/main" id="{A4094F83-7E81-4AE8-89DA-C3699387EA1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3" name="Rectangle 5">
            <a:extLst>
              <a:ext uri="{FF2B5EF4-FFF2-40B4-BE49-F238E27FC236}">
                <a16:creationId xmlns:a16="http://schemas.microsoft.com/office/drawing/2014/main" id="{966BDC5F-A65F-4C4B-AFDA-B2E08E73AFA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4" name="Rectangle 6">
            <a:extLst>
              <a:ext uri="{FF2B5EF4-FFF2-40B4-BE49-F238E27FC236}">
                <a16:creationId xmlns:a16="http://schemas.microsoft.com/office/drawing/2014/main" id="{B0603BF0-D02A-47C2-A5B3-7AFFB8800F09}"/>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5" name="Rectangle 7">
            <a:extLst>
              <a:ext uri="{FF2B5EF4-FFF2-40B4-BE49-F238E27FC236}">
                <a16:creationId xmlns:a16="http://schemas.microsoft.com/office/drawing/2014/main" id="{E520D43E-14C7-4F3E-8C39-41BFD877846C}"/>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6" name="Rectangle 8">
            <a:extLst>
              <a:ext uri="{FF2B5EF4-FFF2-40B4-BE49-F238E27FC236}">
                <a16:creationId xmlns:a16="http://schemas.microsoft.com/office/drawing/2014/main" id="{2E7C97C2-C805-4E95-B2BD-1D4AC5E13AFE}"/>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7" name="Rectangle 9">
            <a:extLst>
              <a:ext uri="{FF2B5EF4-FFF2-40B4-BE49-F238E27FC236}">
                <a16:creationId xmlns:a16="http://schemas.microsoft.com/office/drawing/2014/main" id="{60E8ED4A-3DA3-43BC-8118-216A10F528AD}"/>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8" name="Rectangle 10">
            <a:extLst>
              <a:ext uri="{FF2B5EF4-FFF2-40B4-BE49-F238E27FC236}">
                <a16:creationId xmlns:a16="http://schemas.microsoft.com/office/drawing/2014/main" id="{D7B9D07F-E5C7-47AD-92C5-6201FAC0C83A}"/>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9" name="Rectangle 11">
            <a:extLst>
              <a:ext uri="{FF2B5EF4-FFF2-40B4-BE49-F238E27FC236}">
                <a16:creationId xmlns:a16="http://schemas.microsoft.com/office/drawing/2014/main" id="{7734298E-ECE5-4CA1-B059-B7C55B0053A0}"/>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0" name="Rectangle 12">
            <a:extLst>
              <a:ext uri="{FF2B5EF4-FFF2-40B4-BE49-F238E27FC236}">
                <a16:creationId xmlns:a16="http://schemas.microsoft.com/office/drawing/2014/main" id="{7EA37DFE-47B9-430D-B157-CDF4C9D4642C}"/>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1" name="Rectangle 13">
            <a:extLst>
              <a:ext uri="{FF2B5EF4-FFF2-40B4-BE49-F238E27FC236}">
                <a16:creationId xmlns:a16="http://schemas.microsoft.com/office/drawing/2014/main" id="{1D987217-6731-464C-9E2C-8AEEFE3E5414}"/>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2" name="Rectangle 14">
            <a:extLst>
              <a:ext uri="{FF2B5EF4-FFF2-40B4-BE49-F238E27FC236}">
                <a16:creationId xmlns:a16="http://schemas.microsoft.com/office/drawing/2014/main" id="{A138D2B6-B1AA-42DF-A83D-FD1245075266}"/>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3" name="Rectangle 15">
            <a:extLst>
              <a:ext uri="{FF2B5EF4-FFF2-40B4-BE49-F238E27FC236}">
                <a16:creationId xmlns:a16="http://schemas.microsoft.com/office/drawing/2014/main" id="{8C38B50F-609D-4FEA-AF52-E1C50332F16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4" name="Rectangle 16">
            <a:extLst>
              <a:ext uri="{FF2B5EF4-FFF2-40B4-BE49-F238E27FC236}">
                <a16:creationId xmlns:a16="http://schemas.microsoft.com/office/drawing/2014/main" id="{1C3306F4-2655-4EEB-A2E8-DF54D0EFDA67}"/>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5" name="Rectangle 17">
            <a:extLst>
              <a:ext uri="{FF2B5EF4-FFF2-40B4-BE49-F238E27FC236}">
                <a16:creationId xmlns:a16="http://schemas.microsoft.com/office/drawing/2014/main" id="{983F9C34-EBD8-48AE-B9E8-09816F5AC228}"/>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6" name="Rectangle 18">
            <a:extLst>
              <a:ext uri="{FF2B5EF4-FFF2-40B4-BE49-F238E27FC236}">
                <a16:creationId xmlns:a16="http://schemas.microsoft.com/office/drawing/2014/main" id="{60796724-DB96-4D05-A428-58B80AE2DE03}"/>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7" name="Rectangle 19">
            <a:extLst>
              <a:ext uri="{FF2B5EF4-FFF2-40B4-BE49-F238E27FC236}">
                <a16:creationId xmlns:a16="http://schemas.microsoft.com/office/drawing/2014/main" id="{13BDF651-4ED6-4E09-AC92-F27164299D9F}"/>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8" name="Rectangle 20">
            <a:extLst>
              <a:ext uri="{FF2B5EF4-FFF2-40B4-BE49-F238E27FC236}">
                <a16:creationId xmlns:a16="http://schemas.microsoft.com/office/drawing/2014/main" id="{0B9233AD-3B14-44EA-9F15-EEA094BB246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9" name="Rectangle 21">
            <a:extLst>
              <a:ext uri="{FF2B5EF4-FFF2-40B4-BE49-F238E27FC236}">
                <a16:creationId xmlns:a16="http://schemas.microsoft.com/office/drawing/2014/main" id="{DB582AD6-B0A0-4810-95CB-2902FAC4530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0" name="Rectangle 22">
            <a:extLst>
              <a:ext uri="{FF2B5EF4-FFF2-40B4-BE49-F238E27FC236}">
                <a16:creationId xmlns:a16="http://schemas.microsoft.com/office/drawing/2014/main" id="{D27F7C70-359B-4012-8CA4-BA910332D947}"/>
              </a:ext>
            </a:extLst>
          </p:cNvPr>
          <p:cNvSpPr>
            <a:spLocks noChangeArrowheads="1"/>
          </p:cNvSpPr>
          <p:nvPr/>
        </p:nvSpPr>
        <p:spPr bwMode="auto">
          <a:xfrm>
            <a:off x="3873500" y="0"/>
            <a:ext cx="29559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1" name="Rectangle 23">
            <a:extLst>
              <a:ext uri="{FF2B5EF4-FFF2-40B4-BE49-F238E27FC236}">
                <a16:creationId xmlns:a16="http://schemas.microsoft.com/office/drawing/2014/main" id="{3F586BA5-63B1-433F-937E-00E3CF171C2F}"/>
              </a:ext>
            </a:extLst>
          </p:cNvPr>
          <p:cNvSpPr>
            <a:spLocks noChangeArrowheads="1"/>
          </p:cNvSpPr>
          <p:nvPr/>
        </p:nvSpPr>
        <p:spPr bwMode="auto">
          <a:xfrm>
            <a:off x="3873500" y="8672513"/>
            <a:ext cx="295592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72" name="Rectangle 24">
            <a:extLst>
              <a:ext uri="{FF2B5EF4-FFF2-40B4-BE49-F238E27FC236}">
                <a16:creationId xmlns:a16="http://schemas.microsoft.com/office/drawing/2014/main" id="{3B6BE033-A297-447A-8164-B0E4800EF6FF}"/>
              </a:ext>
            </a:extLst>
          </p:cNvPr>
          <p:cNvSpPr>
            <a:spLocks noChangeArrowheads="1"/>
          </p:cNvSpPr>
          <p:nvPr/>
        </p:nvSpPr>
        <p:spPr bwMode="auto">
          <a:xfrm>
            <a:off x="-26988" y="8672513"/>
            <a:ext cx="300831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3" name="Rectangle 25">
            <a:extLst>
              <a:ext uri="{FF2B5EF4-FFF2-40B4-BE49-F238E27FC236}">
                <a16:creationId xmlns:a16="http://schemas.microsoft.com/office/drawing/2014/main" id="{76F2E73D-699B-4BFD-AC71-30267E298B1E}"/>
              </a:ext>
            </a:extLst>
          </p:cNvPr>
          <p:cNvSpPr>
            <a:spLocks noChangeArrowheads="1"/>
          </p:cNvSpPr>
          <p:nvPr/>
        </p:nvSpPr>
        <p:spPr bwMode="auto">
          <a:xfrm>
            <a:off x="-26988" y="0"/>
            <a:ext cx="300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4" name="Rectangle 26">
            <a:extLst>
              <a:ext uri="{FF2B5EF4-FFF2-40B4-BE49-F238E27FC236}">
                <a16:creationId xmlns:a16="http://schemas.microsoft.com/office/drawing/2014/main" id="{8E9432AD-C1E1-4C61-B288-581FCA048D70}"/>
              </a:ext>
            </a:extLst>
          </p:cNvPr>
          <p:cNvSpPr>
            <a:spLocks noGrp="1" noRot="1" noChangeAspect="1" noChangeArrowheads="1" noTextEdit="1"/>
          </p:cNvSpPr>
          <p:nvPr>
            <p:ph type="sldImg"/>
          </p:nvPr>
        </p:nvSpPr>
        <p:spPr bwMode="auto">
          <a:xfrm>
            <a:off x="381000" y="685800"/>
            <a:ext cx="6096000" cy="3429000"/>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75" name="Rectangle 27">
            <a:extLst>
              <a:ext uri="{FF2B5EF4-FFF2-40B4-BE49-F238E27FC236}">
                <a16:creationId xmlns:a16="http://schemas.microsoft.com/office/drawing/2014/main" id="{4A116BB0-4BDA-43DD-B2B1-C1B4275E4F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Pressure-Time curve depicts not only the shape of the curve but displays any PEEP present, the PIP, as well as any inspiratory trigger effort as seen in the second pressure curve.</a:t>
            </a:r>
          </a:p>
          <a:p>
            <a:pPr eaLnBrk="1" hangingPunct="1">
              <a:spcBef>
                <a:spcPct val="0"/>
              </a:spcBef>
            </a:pPr>
            <a:r>
              <a:rPr lang="en-US" altLang="en-US"/>
              <a:t>This Pressure-Time curve shows the different types of pressure curves associated with different types of flow delivery.</a:t>
            </a:r>
          </a:p>
          <a:p>
            <a:pPr eaLnBrk="1" hangingPunct="1">
              <a:spcBef>
                <a:spcPct val="0"/>
              </a:spcBef>
            </a:pPr>
            <a:r>
              <a:rPr lang="en-US" altLang="en-US"/>
              <a:t>	a. the linear rapid rise to pressure produced by a square</a:t>
            </a:r>
          </a:p>
          <a:p>
            <a:pPr eaLnBrk="1" hangingPunct="1">
              <a:spcBef>
                <a:spcPct val="0"/>
              </a:spcBef>
            </a:pPr>
            <a:r>
              <a:rPr lang="en-US" altLang="en-US"/>
              <a:t>	    flow wave</a:t>
            </a:r>
          </a:p>
          <a:p>
            <a:pPr eaLnBrk="1" hangingPunct="1">
              <a:spcBef>
                <a:spcPct val="0"/>
              </a:spcBef>
            </a:pPr>
            <a:r>
              <a:rPr lang="en-US" altLang="en-US"/>
              <a:t>	b. the curved gradual rise to pressure resulting from a</a:t>
            </a:r>
          </a:p>
          <a:p>
            <a:pPr eaLnBrk="1" hangingPunct="1">
              <a:spcBef>
                <a:spcPct val="0"/>
              </a:spcBef>
            </a:pPr>
            <a:r>
              <a:rPr lang="en-US" altLang="en-US"/>
              <a:t>	    descending flow wave</a:t>
            </a:r>
          </a:p>
          <a:p>
            <a:pPr eaLnBrk="1" hangingPunct="1">
              <a:spcBef>
                <a:spcPct val="0"/>
              </a:spcBef>
            </a:pPr>
            <a:r>
              <a:rPr lang="en-US" altLang="en-US"/>
              <a:t>	c. the curved </a:t>
            </a:r>
            <a:r>
              <a:rPr lang="ja-JP" altLang="en-US"/>
              <a:t>“</a:t>
            </a:r>
            <a:r>
              <a:rPr lang="en-US" altLang="ja-JP"/>
              <a:t>shark</a:t>
            </a:r>
            <a:r>
              <a:rPr lang="ja-JP" altLang="en-US"/>
              <a:t>’</a:t>
            </a:r>
            <a:r>
              <a:rPr lang="en-US" altLang="ja-JP"/>
              <a:t>s fin</a:t>
            </a:r>
            <a:r>
              <a:rPr lang="ja-JP" altLang="en-US"/>
              <a:t>”</a:t>
            </a:r>
            <a:r>
              <a:rPr lang="en-US" altLang="ja-JP"/>
              <a:t> pressure wave with a long</a:t>
            </a:r>
          </a:p>
          <a:p>
            <a:pPr eaLnBrk="1" hangingPunct="1">
              <a:spcBef>
                <a:spcPct val="0"/>
              </a:spcBef>
            </a:pPr>
            <a:r>
              <a:rPr lang="en-US" altLang="en-US"/>
              <a:t>	    inspiratory plateau</a:t>
            </a:r>
          </a:p>
        </p:txBody>
      </p:sp>
    </p:spTree>
    <p:extLst>
      <p:ext uri="{BB962C8B-B14F-4D97-AF65-F5344CB8AC3E}">
        <p14:creationId xmlns:p14="http://schemas.microsoft.com/office/powerpoint/2010/main" val="2542885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a:extLst>
              <a:ext uri="{FF2B5EF4-FFF2-40B4-BE49-F238E27FC236}">
                <a16:creationId xmlns:a16="http://schemas.microsoft.com/office/drawing/2014/main" id="{CE2D15BF-F119-4D56-9DBD-51670DB599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540D205-CD68-4896-BA85-204E0C02B1B0}" type="slidenum">
              <a:rPr lang="en-US" altLang="en-US"/>
              <a:pPr>
                <a:spcBef>
                  <a:spcPct val="0"/>
                </a:spcBef>
              </a:pPr>
              <a:t>25</a:t>
            </a:fld>
            <a:endParaRPr lang="en-US" altLang="en-US"/>
          </a:p>
        </p:txBody>
      </p:sp>
      <p:sp>
        <p:nvSpPr>
          <p:cNvPr id="27650" name="Rectangle 2">
            <a:extLst>
              <a:ext uri="{FF2B5EF4-FFF2-40B4-BE49-F238E27FC236}">
                <a16:creationId xmlns:a16="http://schemas.microsoft.com/office/drawing/2014/main" id="{20561B1D-B295-48F4-A32E-F31E9109C748}"/>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1" name="Rectangle 3">
            <a:extLst>
              <a:ext uri="{FF2B5EF4-FFF2-40B4-BE49-F238E27FC236}">
                <a16:creationId xmlns:a16="http://schemas.microsoft.com/office/drawing/2014/main" id="{BEC5699D-88EF-4885-A887-F74C60EC007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2" name="Rectangle 4">
            <a:extLst>
              <a:ext uri="{FF2B5EF4-FFF2-40B4-BE49-F238E27FC236}">
                <a16:creationId xmlns:a16="http://schemas.microsoft.com/office/drawing/2014/main" id="{A4094F83-7E81-4AE8-89DA-C3699387EA1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3" name="Rectangle 5">
            <a:extLst>
              <a:ext uri="{FF2B5EF4-FFF2-40B4-BE49-F238E27FC236}">
                <a16:creationId xmlns:a16="http://schemas.microsoft.com/office/drawing/2014/main" id="{966BDC5F-A65F-4C4B-AFDA-B2E08E73AFA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4" name="Rectangle 6">
            <a:extLst>
              <a:ext uri="{FF2B5EF4-FFF2-40B4-BE49-F238E27FC236}">
                <a16:creationId xmlns:a16="http://schemas.microsoft.com/office/drawing/2014/main" id="{B0603BF0-D02A-47C2-A5B3-7AFFB8800F09}"/>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5" name="Rectangle 7">
            <a:extLst>
              <a:ext uri="{FF2B5EF4-FFF2-40B4-BE49-F238E27FC236}">
                <a16:creationId xmlns:a16="http://schemas.microsoft.com/office/drawing/2014/main" id="{E520D43E-14C7-4F3E-8C39-41BFD877846C}"/>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56" name="Rectangle 8">
            <a:extLst>
              <a:ext uri="{FF2B5EF4-FFF2-40B4-BE49-F238E27FC236}">
                <a16:creationId xmlns:a16="http://schemas.microsoft.com/office/drawing/2014/main" id="{2E7C97C2-C805-4E95-B2BD-1D4AC5E13AFE}"/>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7" name="Rectangle 9">
            <a:extLst>
              <a:ext uri="{FF2B5EF4-FFF2-40B4-BE49-F238E27FC236}">
                <a16:creationId xmlns:a16="http://schemas.microsoft.com/office/drawing/2014/main" id="{60E8ED4A-3DA3-43BC-8118-216A10F528AD}"/>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8" name="Rectangle 10">
            <a:extLst>
              <a:ext uri="{FF2B5EF4-FFF2-40B4-BE49-F238E27FC236}">
                <a16:creationId xmlns:a16="http://schemas.microsoft.com/office/drawing/2014/main" id="{D7B9D07F-E5C7-47AD-92C5-6201FAC0C83A}"/>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59" name="Rectangle 11">
            <a:extLst>
              <a:ext uri="{FF2B5EF4-FFF2-40B4-BE49-F238E27FC236}">
                <a16:creationId xmlns:a16="http://schemas.microsoft.com/office/drawing/2014/main" id="{7734298E-ECE5-4CA1-B059-B7C55B0053A0}"/>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0" name="Rectangle 12">
            <a:extLst>
              <a:ext uri="{FF2B5EF4-FFF2-40B4-BE49-F238E27FC236}">
                <a16:creationId xmlns:a16="http://schemas.microsoft.com/office/drawing/2014/main" id="{7EA37DFE-47B9-430D-B157-CDF4C9D4642C}"/>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1" name="Rectangle 13">
            <a:extLst>
              <a:ext uri="{FF2B5EF4-FFF2-40B4-BE49-F238E27FC236}">
                <a16:creationId xmlns:a16="http://schemas.microsoft.com/office/drawing/2014/main" id="{1D987217-6731-464C-9E2C-8AEEFE3E5414}"/>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2" name="Rectangle 14">
            <a:extLst>
              <a:ext uri="{FF2B5EF4-FFF2-40B4-BE49-F238E27FC236}">
                <a16:creationId xmlns:a16="http://schemas.microsoft.com/office/drawing/2014/main" id="{A138D2B6-B1AA-42DF-A83D-FD1245075266}"/>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3" name="Rectangle 15">
            <a:extLst>
              <a:ext uri="{FF2B5EF4-FFF2-40B4-BE49-F238E27FC236}">
                <a16:creationId xmlns:a16="http://schemas.microsoft.com/office/drawing/2014/main" id="{8C38B50F-609D-4FEA-AF52-E1C50332F165}"/>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4" name="Rectangle 16">
            <a:extLst>
              <a:ext uri="{FF2B5EF4-FFF2-40B4-BE49-F238E27FC236}">
                <a16:creationId xmlns:a16="http://schemas.microsoft.com/office/drawing/2014/main" id="{1C3306F4-2655-4EEB-A2E8-DF54D0EFDA67}"/>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5" name="Rectangle 17">
            <a:extLst>
              <a:ext uri="{FF2B5EF4-FFF2-40B4-BE49-F238E27FC236}">
                <a16:creationId xmlns:a16="http://schemas.microsoft.com/office/drawing/2014/main" id="{983F9C34-EBD8-48AE-B9E8-09816F5AC228}"/>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6" name="Rectangle 18">
            <a:extLst>
              <a:ext uri="{FF2B5EF4-FFF2-40B4-BE49-F238E27FC236}">
                <a16:creationId xmlns:a16="http://schemas.microsoft.com/office/drawing/2014/main" id="{60796724-DB96-4D05-A428-58B80AE2DE03}"/>
              </a:ext>
            </a:extLst>
          </p:cNvPr>
          <p:cNvSpPr>
            <a:spLocks noChangeArrowheads="1"/>
          </p:cNvSpPr>
          <p:nvPr/>
        </p:nvSpPr>
        <p:spPr bwMode="auto">
          <a:xfrm>
            <a:off x="388620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7" name="Rectangle 19">
            <a:extLst>
              <a:ext uri="{FF2B5EF4-FFF2-40B4-BE49-F238E27FC236}">
                <a16:creationId xmlns:a16="http://schemas.microsoft.com/office/drawing/2014/main" id="{13BDF651-4ED6-4E09-AC92-F27164299D9F}"/>
              </a:ext>
            </a:extLst>
          </p:cNvPr>
          <p:cNvSpPr>
            <a:spLocks noChangeArrowheads="1"/>
          </p:cNvSpPr>
          <p:nvPr/>
        </p:nvSpPr>
        <p:spPr bwMode="auto">
          <a:xfrm>
            <a:off x="388620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68" name="Rectangle 20">
            <a:extLst>
              <a:ext uri="{FF2B5EF4-FFF2-40B4-BE49-F238E27FC236}">
                <a16:creationId xmlns:a16="http://schemas.microsoft.com/office/drawing/2014/main" id="{0B9233AD-3B14-44EA-9F15-EEA094BB2462}"/>
              </a:ext>
            </a:extLst>
          </p:cNvPr>
          <p:cNvSpPr>
            <a:spLocks noChangeArrowheads="1"/>
          </p:cNvSpPr>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69" name="Rectangle 21">
            <a:extLst>
              <a:ext uri="{FF2B5EF4-FFF2-40B4-BE49-F238E27FC236}">
                <a16:creationId xmlns:a16="http://schemas.microsoft.com/office/drawing/2014/main" id="{DB582AD6-B0A0-4810-95CB-2902FAC4530B}"/>
              </a:ext>
            </a:extLst>
          </p:cNvPr>
          <p:cNvSpPr>
            <a:spLocks noChangeArrowheads="1"/>
          </p:cNvSpPr>
          <p:nvPr/>
        </p:nvSpPr>
        <p:spPr bwMode="auto">
          <a:xfrm>
            <a:off x="0" y="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0" name="Rectangle 22">
            <a:extLst>
              <a:ext uri="{FF2B5EF4-FFF2-40B4-BE49-F238E27FC236}">
                <a16:creationId xmlns:a16="http://schemas.microsoft.com/office/drawing/2014/main" id="{D27F7C70-359B-4012-8CA4-BA910332D947}"/>
              </a:ext>
            </a:extLst>
          </p:cNvPr>
          <p:cNvSpPr>
            <a:spLocks noChangeArrowheads="1"/>
          </p:cNvSpPr>
          <p:nvPr/>
        </p:nvSpPr>
        <p:spPr bwMode="auto">
          <a:xfrm>
            <a:off x="3873500" y="0"/>
            <a:ext cx="29559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1" name="Rectangle 23">
            <a:extLst>
              <a:ext uri="{FF2B5EF4-FFF2-40B4-BE49-F238E27FC236}">
                <a16:creationId xmlns:a16="http://schemas.microsoft.com/office/drawing/2014/main" id="{3F586BA5-63B1-433F-937E-00E3CF171C2F}"/>
              </a:ext>
            </a:extLst>
          </p:cNvPr>
          <p:cNvSpPr>
            <a:spLocks noChangeArrowheads="1"/>
          </p:cNvSpPr>
          <p:nvPr/>
        </p:nvSpPr>
        <p:spPr bwMode="auto">
          <a:xfrm>
            <a:off x="3873500" y="8672513"/>
            <a:ext cx="295592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30" tIns="0" rIns="19130" bIns="0" anchor="b"/>
          <a:lstStyle>
            <a:lvl1pPr defTabSz="917575">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defTabSz="917575">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defTabSz="917575">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defTabSz="917575">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defTabSz="917575">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91757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r>
              <a:rPr lang="en-US" altLang="en-US" sz="1000" i="1"/>
              <a:t>12</a:t>
            </a:r>
          </a:p>
        </p:txBody>
      </p:sp>
      <p:sp>
        <p:nvSpPr>
          <p:cNvPr id="27672" name="Rectangle 24">
            <a:extLst>
              <a:ext uri="{FF2B5EF4-FFF2-40B4-BE49-F238E27FC236}">
                <a16:creationId xmlns:a16="http://schemas.microsoft.com/office/drawing/2014/main" id="{3B6BE033-A297-447A-8164-B0E4800EF6FF}"/>
              </a:ext>
            </a:extLst>
          </p:cNvPr>
          <p:cNvSpPr>
            <a:spLocks noChangeArrowheads="1"/>
          </p:cNvSpPr>
          <p:nvPr/>
        </p:nvSpPr>
        <p:spPr bwMode="auto">
          <a:xfrm>
            <a:off x="-26988" y="8672513"/>
            <a:ext cx="300831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3" name="Rectangle 25">
            <a:extLst>
              <a:ext uri="{FF2B5EF4-FFF2-40B4-BE49-F238E27FC236}">
                <a16:creationId xmlns:a16="http://schemas.microsoft.com/office/drawing/2014/main" id="{76F2E73D-699B-4BFD-AC71-30267E298B1E}"/>
              </a:ext>
            </a:extLst>
          </p:cNvPr>
          <p:cNvSpPr>
            <a:spLocks noChangeArrowheads="1"/>
          </p:cNvSpPr>
          <p:nvPr/>
        </p:nvSpPr>
        <p:spPr bwMode="auto">
          <a:xfrm>
            <a:off x="-26988" y="0"/>
            <a:ext cx="300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endParaRPr lang="en-US" altLang="en-US" sz="1800"/>
          </a:p>
        </p:txBody>
      </p:sp>
      <p:sp>
        <p:nvSpPr>
          <p:cNvPr id="27674" name="Rectangle 26">
            <a:extLst>
              <a:ext uri="{FF2B5EF4-FFF2-40B4-BE49-F238E27FC236}">
                <a16:creationId xmlns:a16="http://schemas.microsoft.com/office/drawing/2014/main" id="{8E9432AD-C1E1-4C61-B288-581FCA048D70}"/>
              </a:ext>
            </a:extLst>
          </p:cNvPr>
          <p:cNvSpPr>
            <a:spLocks noGrp="1" noRot="1" noChangeAspect="1" noChangeArrowheads="1" noTextEdit="1"/>
          </p:cNvSpPr>
          <p:nvPr>
            <p:ph type="sldImg"/>
          </p:nvPr>
        </p:nvSpPr>
        <p:spPr bwMode="auto">
          <a:xfrm>
            <a:off x="381000" y="685800"/>
            <a:ext cx="6096000" cy="3429000"/>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75" name="Rectangle 27">
            <a:extLst>
              <a:ext uri="{FF2B5EF4-FFF2-40B4-BE49-F238E27FC236}">
                <a16:creationId xmlns:a16="http://schemas.microsoft.com/office/drawing/2014/main" id="{4A116BB0-4BDA-43DD-B2B1-C1B4275E4F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Pressure-Time curve depicts not only the shape of the curve but displays any PEEP present, the PIP, as well as any inspiratory trigger effort as seen in the second pressure curve.</a:t>
            </a:r>
          </a:p>
          <a:p>
            <a:pPr eaLnBrk="1" hangingPunct="1">
              <a:spcBef>
                <a:spcPct val="0"/>
              </a:spcBef>
            </a:pPr>
            <a:r>
              <a:rPr lang="en-US" altLang="en-US"/>
              <a:t>This Pressure-Time curve shows the different types of pressure curves associated with different types of flow delivery.</a:t>
            </a:r>
          </a:p>
          <a:p>
            <a:pPr eaLnBrk="1" hangingPunct="1">
              <a:spcBef>
                <a:spcPct val="0"/>
              </a:spcBef>
            </a:pPr>
            <a:r>
              <a:rPr lang="en-US" altLang="en-US"/>
              <a:t>	a. the linear rapid rise to pressure produced by a square</a:t>
            </a:r>
          </a:p>
          <a:p>
            <a:pPr eaLnBrk="1" hangingPunct="1">
              <a:spcBef>
                <a:spcPct val="0"/>
              </a:spcBef>
            </a:pPr>
            <a:r>
              <a:rPr lang="en-US" altLang="en-US"/>
              <a:t>	    flow wave</a:t>
            </a:r>
          </a:p>
          <a:p>
            <a:pPr eaLnBrk="1" hangingPunct="1">
              <a:spcBef>
                <a:spcPct val="0"/>
              </a:spcBef>
            </a:pPr>
            <a:r>
              <a:rPr lang="en-US" altLang="en-US"/>
              <a:t>	b. the curved gradual rise to pressure resulting from a</a:t>
            </a:r>
          </a:p>
          <a:p>
            <a:pPr eaLnBrk="1" hangingPunct="1">
              <a:spcBef>
                <a:spcPct val="0"/>
              </a:spcBef>
            </a:pPr>
            <a:r>
              <a:rPr lang="en-US" altLang="en-US"/>
              <a:t>	    descending flow wave</a:t>
            </a:r>
          </a:p>
          <a:p>
            <a:pPr eaLnBrk="1" hangingPunct="1">
              <a:spcBef>
                <a:spcPct val="0"/>
              </a:spcBef>
            </a:pPr>
            <a:r>
              <a:rPr lang="en-US" altLang="en-US"/>
              <a:t>	c. the curved </a:t>
            </a:r>
            <a:r>
              <a:rPr lang="ja-JP" altLang="en-US"/>
              <a:t>“</a:t>
            </a:r>
            <a:r>
              <a:rPr lang="en-US" altLang="ja-JP"/>
              <a:t>shark</a:t>
            </a:r>
            <a:r>
              <a:rPr lang="ja-JP" altLang="en-US"/>
              <a:t>’</a:t>
            </a:r>
            <a:r>
              <a:rPr lang="en-US" altLang="ja-JP"/>
              <a:t>s fin</a:t>
            </a:r>
            <a:r>
              <a:rPr lang="ja-JP" altLang="en-US"/>
              <a:t>”</a:t>
            </a:r>
            <a:r>
              <a:rPr lang="en-US" altLang="ja-JP"/>
              <a:t> pressure wave with a long</a:t>
            </a:r>
          </a:p>
          <a:p>
            <a:pPr eaLnBrk="1" hangingPunct="1">
              <a:spcBef>
                <a:spcPct val="0"/>
              </a:spcBef>
            </a:pPr>
            <a:r>
              <a:rPr lang="en-US" altLang="en-US"/>
              <a:t>	    inspiratory plateau</a:t>
            </a:r>
          </a:p>
        </p:txBody>
      </p:sp>
    </p:spTree>
    <p:extLst>
      <p:ext uri="{BB962C8B-B14F-4D97-AF65-F5344CB8AC3E}">
        <p14:creationId xmlns:p14="http://schemas.microsoft.com/office/powerpoint/2010/main" val="425949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85261" y="2364899"/>
            <a:ext cx="5368032" cy="901567"/>
          </a:xfrm>
        </p:spPr>
        <p:txBody>
          <a:bodyPr/>
          <a:lstStyle>
            <a:lvl1pPr marL="0" indent="0" algn="ctr">
              <a:lnSpc>
                <a:spcPct val="100000"/>
              </a:lnSpc>
              <a:spcBef>
                <a:spcPts val="0"/>
              </a:spcBef>
              <a:buNone/>
              <a:defRPr sz="1800" b="1" baseline="0">
                <a:solidFill>
                  <a:srgbClr val="4E84C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br>
              <a:rPr lang="en-US" dirty="0"/>
            </a:br>
            <a:r>
              <a:rPr lang="en-US" dirty="0"/>
              <a:t>Calibri Body 24 pt., Bold</a:t>
            </a:r>
          </a:p>
        </p:txBody>
      </p:sp>
      <p:pic>
        <p:nvPicPr>
          <p:cNvPr id="10" name="Picture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530137" y="4637713"/>
            <a:ext cx="1936199" cy="1188342"/>
          </a:xfrm>
          <a:prstGeom prst="rect">
            <a:avLst/>
          </a:prstGeom>
        </p:spPr>
      </p:pic>
      <p:sp>
        <p:nvSpPr>
          <p:cNvPr id="5" name="Text Placeholder 4"/>
          <p:cNvSpPr>
            <a:spLocks noGrp="1"/>
          </p:cNvSpPr>
          <p:nvPr>
            <p:ph type="body" sz="quarter" idx="10" hasCustomPrompt="1"/>
          </p:nvPr>
        </p:nvSpPr>
        <p:spPr>
          <a:xfrm>
            <a:off x="880077" y="3429748"/>
            <a:ext cx="5368032" cy="757788"/>
          </a:xfrm>
        </p:spPr>
        <p:txBody>
          <a:bodyPr>
            <a:normAutofit/>
          </a:bodyPr>
          <a:lstStyle>
            <a:lvl1pPr marL="0" indent="0" algn="ctr">
              <a:lnSpc>
                <a:spcPct val="100000"/>
              </a:lnSpc>
              <a:spcBef>
                <a:spcPts val="0"/>
              </a:spcBef>
              <a:buNone/>
              <a:defRPr sz="1500" i="1" baseline="0">
                <a:solidFill>
                  <a:srgbClr val="4E84C4"/>
                </a:solidFill>
                <a:latin typeface="+mn-lt"/>
              </a:defRPr>
            </a:lvl1pPr>
            <a:lvl2pPr marL="342900" indent="0">
              <a:buNone/>
              <a:defRPr/>
            </a:lvl2pPr>
            <a:lvl5pPr marL="1371600" indent="0">
              <a:buNone/>
              <a:defRPr/>
            </a:lvl5pPr>
          </a:lstStyle>
          <a:p>
            <a:pPr lvl="0"/>
            <a:r>
              <a:rPr lang="en-US" dirty="0"/>
              <a:t>Presenter’s name and title</a:t>
            </a:r>
          </a:p>
          <a:p>
            <a:pPr lvl="0"/>
            <a:r>
              <a:rPr lang="en-US" dirty="0"/>
              <a:t>Calibri Body 20 pt., italics</a:t>
            </a:r>
          </a:p>
        </p:txBody>
      </p:sp>
      <p:sp>
        <p:nvSpPr>
          <p:cNvPr id="4" name="Title 3"/>
          <p:cNvSpPr>
            <a:spLocks noGrp="1"/>
          </p:cNvSpPr>
          <p:nvPr>
            <p:ph type="title" hasCustomPrompt="1"/>
          </p:nvPr>
        </p:nvSpPr>
        <p:spPr>
          <a:xfrm>
            <a:off x="311727" y="894193"/>
            <a:ext cx="6380019" cy="1325563"/>
          </a:xfrm>
        </p:spPr>
        <p:txBody>
          <a:bodyPr anchor="b" anchorCtr="0">
            <a:noAutofit/>
          </a:bodyPr>
          <a:lstStyle>
            <a:lvl1pPr algn="ctr">
              <a:lnSpc>
                <a:spcPct val="100000"/>
              </a:lnSpc>
              <a:defRPr sz="3000" b="1" spc="0" baseline="0"/>
            </a:lvl1pPr>
          </a:lstStyle>
          <a:p>
            <a:r>
              <a:rPr lang="en-US" dirty="0"/>
              <a:t>Presentation Title</a:t>
            </a:r>
            <a:br>
              <a:rPr lang="en-US" dirty="0"/>
            </a:br>
            <a:r>
              <a:rPr lang="en-US" dirty="0"/>
              <a:t>Calibri 40 Pt.</a:t>
            </a:r>
          </a:p>
        </p:txBody>
      </p:sp>
      <p:sp>
        <p:nvSpPr>
          <p:cNvPr id="2" name="Rectangle 1"/>
          <p:cNvSpPr/>
          <p:nvPr/>
        </p:nvSpPr>
        <p:spPr>
          <a:xfrm>
            <a:off x="2" y="6132961"/>
            <a:ext cx="12191999" cy="733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5"/>
          <p:cNvSpPr>
            <a:spLocks noGrp="1"/>
          </p:cNvSpPr>
          <p:nvPr>
            <p:ph type="pic" sz="quarter" idx="12" hasCustomPrompt="1"/>
          </p:nvPr>
        </p:nvSpPr>
        <p:spPr>
          <a:xfrm>
            <a:off x="7040564" y="230188"/>
            <a:ext cx="5151437" cy="6627812"/>
          </a:xfrm>
        </p:spPr>
        <p:txBody>
          <a:bodyPr>
            <a:normAutofit/>
          </a:bodyPr>
          <a:lstStyle>
            <a:lvl1pPr>
              <a:defRPr sz="1050" baseline="0"/>
            </a:lvl1pPr>
          </a:lstStyle>
          <a:p>
            <a:r>
              <a:rPr lang="en-US" dirty="0"/>
              <a:t>Choose a vertical-oriented photo</a:t>
            </a:r>
          </a:p>
        </p:txBody>
      </p:sp>
      <p:sp>
        <p:nvSpPr>
          <p:cNvPr id="7" name="Rectangle 6"/>
          <p:cNvSpPr/>
          <p:nvPr/>
        </p:nvSpPr>
        <p:spPr>
          <a:xfrm>
            <a:off x="1" y="5261178"/>
            <a:ext cx="1608083" cy="1283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350"/>
          </a:p>
        </p:txBody>
      </p:sp>
    </p:spTree>
    <p:extLst>
      <p:ext uri="{BB962C8B-B14F-4D97-AF65-F5344CB8AC3E}">
        <p14:creationId xmlns:p14="http://schemas.microsoft.com/office/powerpoint/2010/main" val="921536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24751" y="1519899"/>
            <a:ext cx="5945928" cy="1034011"/>
          </a:xfrm>
        </p:spPr>
        <p:txBody>
          <a:bodyPr anchor="b" anchorCtr="0"/>
          <a:lstStyle>
            <a:lvl1pPr>
              <a:defRPr b="1"/>
            </a:lvl1pPr>
          </a:lstStyle>
          <a:p>
            <a:r>
              <a:rPr lang="en-US" dirty="0"/>
              <a:t>Slide Heading </a:t>
            </a:r>
            <a:br>
              <a:rPr lang="en-US" dirty="0"/>
            </a:br>
            <a:r>
              <a:rPr lang="en-US" dirty="0"/>
              <a:t>Calibri 36 Pt.</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10" name="Picture Placeholder 9"/>
          <p:cNvSpPr>
            <a:spLocks noGrp="1"/>
          </p:cNvSpPr>
          <p:nvPr>
            <p:ph type="pic" sz="quarter" idx="14" hasCustomPrompt="1"/>
          </p:nvPr>
        </p:nvSpPr>
        <p:spPr>
          <a:xfrm>
            <a:off x="623475" y="1113618"/>
            <a:ext cx="4441148" cy="4439602"/>
          </a:xfrm>
          <a:prstGeom prst="ellipse">
            <a:avLst/>
          </a:prstGeom>
        </p:spPr>
        <p:txBody>
          <a:bodyPr>
            <a:normAutofit/>
          </a:bodyPr>
          <a:lstStyle>
            <a:lvl1pPr algn="ctr">
              <a:defRPr sz="1050" baseline="0"/>
            </a:lvl1pPr>
          </a:lstStyle>
          <a:p>
            <a:r>
              <a:rPr lang="en-US" dirty="0"/>
              <a:t>Photo</a:t>
            </a:r>
          </a:p>
        </p:txBody>
      </p:sp>
      <p:sp>
        <p:nvSpPr>
          <p:cNvPr id="11" name="Text Placeholder 4"/>
          <p:cNvSpPr>
            <a:spLocks noGrp="1"/>
          </p:cNvSpPr>
          <p:nvPr>
            <p:ph type="body" sz="quarter" idx="15" hasCustomPrompt="1"/>
          </p:nvPr>
        </p:nvSpPr>
        <p:spPr>
          <a:xfrm>
            <a:off x="5624750" y="2692400"/>
            <a:ext cx="5945929" cy="2723662"/>
          </a:xfrm>
        </p:spPr>
        <p:txBody>
          <a:bodyPr/>
          <a:lstStyle/>
          <a:p>
            <a:pPr lvl="0"/>
            <a:r>
              <a:rPr lang="en-US" dirty="0"/>
              <a:t>Subhead Calibri Body 30 pt.</a:t>
            </a:r>
          </a:p>
          <a:p>
            <a:pPr lvl="1"/>
            <a:r>
              <a:rPr lang="en-US" dirty="0"/>
              <a:t>Calibri Body 28 pt.</a:t>
            </a:r>
          </a:p>
          <a:p>
            <a:pPr lvl="2"/>
            <a:r>
              <a:rPr lang="en-US" dirty="0"/>
              <a:t>Calibri Body 24 pt.</a:t>
            </a:r>
          </a:p>
        </p:txBody>
      </p:sp>
      <p:pic>
        <p:nvPicPr>
          <p:cNvPr id="13" name="Picture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5" name="Picture 1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
        <p:nvSpPr>
          <p:cNvPr id="8" name="Text Placeholder 3"/>
          <p:cNvSpPr>
            <a:spLocks noGrp="1"/>
          </p:cNvSpPr>
          <p:nvPr>
            <p:ph type="body" sz="quarter" idx="16" hasCustomPrompt="1"/>
          </p:nvPr>
        </p:nvSpPr>
        <p:spPr>
          <a:xfrm>
            <a:off x="5624749" y="5564340"/>
            <a:ext cx="5945929" cy="497081"/>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1200"/>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Visit Intermountain Style Download Center for instructions on changing round-shaped photos. Link in notes below.</a:t>
            </a:r>
          </a:p>
        </p:txBody>
      </p:sp>
    </p:spTree>
    <p:extLst>
      <p:ext uri="{BB962C8B-B14F-4D97-AF65-F5344CB8AC3E}">
        <p14:creationId xmlns:p14="http://schemas.microsoft.com/office/powerpoint/2010/main" val="107953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135" y="1528696"/>
            <a:ext cx="5611823" cy="1034011"/>
          </a:xfrm>
        </p:spPr>
        <p:txBody>
          <a:bodyPr anchor="b" anchorCtr="0"/>
          <a:lstStyle>
            <a:lvl1pPr>
              <a:defRPr b="1"/>
            </a:lvl1pPr>
          </a:lstStyle>
          <a:p>
            <a:r>
              <a:rPr lang="en-US" dirty="0"/>
              <a:t>Slide Heading </a:t>
            </a:r>
            <a:br>
              <a:rPr lang="en-US" dirty="0"/>
            </a:br>
            <a:r>
              <a:rPr lang="en-US" dirty="0"/>
              <a:t>Calibri 36 Pt.</a:t>
            </a:r>
          </a:p>
        </p:txBody>
      </p:sp>
      <p:sp>
        <p:nvSpPr>
          <p:cNvPr id="11" name="Text Placeholder 4"/>
          <p:cNvSpPr>
            <a:spLocks noGrp="1"/>
          </p:cNvSpPr>
          <p:nvPr>
            <p:ph type="body" sz="quarter" idx="15" hasCustomPrompt="1"/>
          </p:nvPr>
        </p:nvSpPr>
        <p:spPr>
          <a:xfrm>
            <a:off x="613135" y="2701195"/>
            <a:ext cx="5611823" cy="2468683"/>
          </a:xfrm>
        </p:spPr>
        <p:txBody>
          <a:bodyPr/>
          <a:lstStyle/>
          <a:p>
            <a:pPr lvl="0"/>
            <a:r>
              <a:rPr lang="en-US" dirty="0"/>
              <a:t>Subhead Calibri Body 30 pt.</a:t>
            </a:r>
          </a:p>
          <a:p>
            <a:pPr lvl="1"/>
            <a:r>
              <a:rPr lang="en-US" dirty="0"/>
              <a:t>Calibri Body 28 pt.</a:t>
            </a:r>
          </a:p>
          <a:p>
            <a:pPr lvl="2"/>
            <a:r>
              <a:rPr lang="en-US" dirty="0"/>
              <a:t>Calibri Body 24 pt.</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10" name="Picture Placeholder 9"/>
          <p:cNvSpPr>
            <a:spLocks noGrp="1"/>
          </p:cNvSpPr>
          <p:nvPr>
            <p:ph type="pic" sz="quarter" idx="14" hasCustomPrompt="1"/>
          </p:nvPr>
        </p:nvSpPr>
        <p:spPr>
          <a:xfrm>
            <a:off x="6883587" y="1096035"/>
            <a:ext cx="4441148" cy="4439602"/>
          </a:xfrm>
          <a:prstGeom prst="ellipse">
            <a:avLst/>
          </a:prstGeom>
        </p:spPr>
        <p:txBody>
          <a:bodyPr>
            <a:normAutofit/>
          </a:bodyPr>
          <a:lstStyle>
            <a:lvl1pPr algn="ctr">
              <a:defRPr sz="1050" baseline="0"/>
            </a:lvl1pPr>
          </a:lstStyle>
          <a:p>
            <a:r>
              <a:rPr lang="en-US" dirty="0"/>
              <a:t>Photo</a:t>
            </a:r>
          </a:p>
        </p:txBody>
      </p:sp>
      <p:pic>
        <p:nvPicPr>
          <p:cNvPr id="13" name="Picture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4" name="Picture 1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
        <p:nvSpPr>
          <p:cNvPr id="8" name="Text Placeholder 3"/>
          <p:cNvSpPr>
            <a:spLocks noGrp="1"/>
          </p:cNvSpPr>
          <p:nvPr>
            <p:ph type="body" sz="quarter" idx="16" hasCustomPrompt="1"/>
          </p:nvPr>
        </p:nvSpPr>
        <p:spPr>
          <a:xfrm>
            <a:off x="613134" y="5287096"/>
            <a:ext cx="5611823" cy="681904"/>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1200" i="0"/>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Visit Intermountain Style Download Center for instructions on changing round-shaped photos. Link in notes below.</a:t>
            </a:r>
          </a:p>
        </p:txBody>
      </p:sp>
    </p:spTree>
    <p:extLst>
      <p:ext uri="{BB962C8B-B14F-4D97-AF65-F5344CB8AC3E}">
        <p14:creationId xmlns:p14="http://schemas.microsoft.com/office/powerpoint/2010/main" val="306547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4" name="Picture Placeholder 3"/>
          <p:cNvSpPr>
            <a:spLocks noGrp="1"/>
          </p:cNvSpPr>
          <p:nvPr>
            <p:ph type="pic" sz="quarter" idx="13" hasCustomPrompt="1"/>
          </p:nvPr>
        </p:nvSpPr>
        <p:spPr>
          <a:xfrm>
            <a:off x="0" y="230819"/>
            <a:ext cx="12192000" cy="6627182"/>
          </a:xfrm>
        </p:spPr>
        <p:txBody>
          <a:bodyPr>
            <a:normAutofit/>
          </a:bodyPr>
          <a:lstStyle>
            <a:lvl1pPr>
              <a:defRPr sz="1050" baseline="0"/>
            </a:lvl1pPr>
          </a:lstStyle>
          <a:p>
            <a:r>
              <a:rPr lang="en-US" dirty="0"/>
              <a:t>For best result, choose a landscape-oriented photo (wider than tall)</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5" name="Rectangle 4"/>
          <p:cNvSpPr/>
          <p:nvPr/>
        </p:nvSpPr>
        <p:spPr>
          <a:xfrm>
            <a:off x="2" y="6132961"/>
            <a:ext cx="12191999" cy="733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p:nvSpPr>
        <p:spPr>
          <a:xfrm>
            <a:off x="1" y="5261178"/>
            <a:ext cx="1608083" cy="1283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350"/>
          </a:p>
        </p:txBody>
      </p:sp>
    </p:spTree>
    <p:extLst>
      <p:ext uri="{BB962C8B-B14F-4D97-AF65-F5344CB8AC3E}">
        <p14:creationId xmlns:p14="http://schemas.microsoft.com/office/powerpoint/2010/main" val="2852288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88603" y="6460869"/>
            <a:ext cx="1473757" cy="241775"/>
          </a:xfrm>
          <a:prstGeom prst="rect">
            <a:avLst/>
          </a:prstGeom>
        </p:spPr>
      </p:pic>
      <p:sp>
        <p:nvSpPr>
          <p:cNvPr id="2" name="Rectangle 1"/>
          <p:cNvSpPr/>
          <p:nvPr/>
        </p:nvSpPr>
        <p:spPr>
          <a:xfrm>
            <a:off x="0" y="5413666"/>
            <a:ext cx="12192000" cy="14547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itle 1"/>
          <p:cNvSpPr>
            <a:spLocks noGrp="1"/>
          </p:cNvSpPr>
          <p:nvPr>
            <p:ph type="title" hasCustomPrompt="1"/>
          </p:nvPr>
        </p:nvSpPr>
        <p:spPr>
          <a:xfrm>
            <a:off x="519546" y="562622"/>
            <a:ext cx="11076711" cy="568460"/>
          </a:xfrm>
        </p:spPr>
        <p:txBody>
          <a:bodyPr anchor="t" anchorCtr="0">
            <a:noAutofit/>
          </a:bodyPr>
          <a:lstStyle>
            <a:lvl1pPr>
              <a:defRPr sz="2700" b="1" baseline="0"/>
            </a:lvl1pPr>
          </a:lstStyle>
          <a:p>
            <a:r>
              <a:rPr lang="en-US" dirty="0"/>
              <a:t>Slide Heading Calibri 36 Pt.</a:t>
            </a:r>
          </a:p>
        </p:txBody>
      </p:sp>
      <p:sp>
        <p:nvSpPr>
          <p:cNvPr id="6" name="Text Placeholder 4"/>
          <p:cNvSpPr>
            <a:spLocks noGrp="1"/>
          </p:cNvSpPr>
          <p:nvPr>
            <p:ph type="body" sz="quarter" idx="13" hasCustomPrompt="1"/>
          </p:nvPr>
        </p:nvSpPr>
        <p:spPr>
          <a:xfrm>
            <a:off x="519546" y="1221631"/>
            <a:ext cx="11077575" cy="505571"/>
          </a:xfrm>
        </p:spPr>
        <p:txBody>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lvl1pPr>
            <a:lvl2pPr>
              <a:defRPr sz="2100"/>
            </a:lvl2pPr>
            <a:lvl3pPr marL="857250" indent="-171450">
              <a:buFont typeface="Courier New" panose="02070309020205020404" pitchFamily="49" charset="0"/>
              <a:buChar char="o"/>
              <a:defRPr/>
            </a:lvl3pPr>
          </a:lstStyle>
          <a:p>
            <a:pPr lvl="0"/>
            <a:r>
              <a:rPr lang="en-US" dirty="0"/>
              <a:t>Subhead Calibri Body 30 pt.</a:t>
            </a:r>
          </a:p>
        </p:txBody>
      </p:sp>
      <p:sp>
        <p:nvSpPr>
          <p:cNvPr id="7" name="Content Placeholder 6"/>
          <p:cNvSpPr>
            <a:spLocks noGrp="1"/>
          </p:cNvSpPr>
          <p:nvPr>
            <p:ph sz="quarter" idx="14" hasCustomPrompt="1"/>
          </p:nvPr>
        </p:nvSpPr>
        <p:spPr>
          <a:xfrm>
            <a:off x="519114" y="1851025"/>
            <a:ext cx="11077575" cy="4770438"/>
          </a:xfrm>
        </p:spPr>
        <p:txBody>
          <a:bodyPr/>
          <a:lstStyle/>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11054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D54AF4A-2EA4-49A0-A458-803E8F0BB438}"/>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8F868AD0-CD30-413D-A2B7-A84D28F2D8DA}"/>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2BA4F6A4-96C9-4B69-9E20-C0DEFAA7C1CD}"/>
              </a:ext>
            </a:extLst>
          </p:cNvPr>
          <p:cNvSpPr>
            <a:spLocks noGrp="1" noChangeArrowheads="1"/>
          </p:cNvSpPr>
          <p:nvPr>
            <p:ph type="sldNum" sz="quarter" idx="12"/>
          </p:nvPr>
        </p:nvSpPr>
        <p:spPr>
          <a:ln/>
        </p:spPr>
        <p:txBody>
          <a:bodyPr/>
          <a:lstStyle>
            <a:lvl1pPr>
              <a:defRPr/>
            </a:lvl1pPr>
          </a:lstStyle>
          <a:p>
            <a:fld id="{06559D88-7465-492E-92F6-10273A036CB6}" type="slidenum">
              <a:rPr lang="en-US" altLang="en-US"/>
              <a:pPr/>
              <a:t>‹#›</a:t>
            </a:fld>
            <a:endParaRPr lang="en-US" altLang="en-US"/>
          </a:p>
        </p:txBody>
      </p:sp>
    </p:spTree>
    <p:extLst>
      <p:ext uri="{BB962C8B-B14F-4D97-AF65-F5344CB8AC3E}">
        <p14:creationId xmlns:p14="http://schemas.microsoft.com/office/powerpoint/2010/main" val="3587947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3200" b="1"/>
            </a:lvl1pPr>
            <a:lvl2pPr>
              <a:buClr>
                <a:srgbClr val="385072"/>
              </a:buClr>
              <a:defRPr sz="2800"/>
            </a:lvl2pPr>
            <a:lvl3pPr marL="346472" indent="-173831">
              <a:buClr>
                <a:srgbClr val="385072"/>
              </a:buClr>
              <a:buSzPct val="75000"/>
              <a:buFont typeface="Wingdings" panose="05000000000000000000" pitchFamily="2" charset="2"/>
              <a:buChar char="§"/>
              <a:defRPr sz="24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B99A94B3-56C6-49A6-BF1A-ED60FA870961}"/>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4CCA4B49-0BBE-4428-AAAB-562B1144EEEF}"/>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7B800A74-26DF-4F5D-913D-834BAD7C2FA5}"/>
              </a:ext>
            </a:extLst>
          </p:cNvPr>
          <p:cNvSpPr>
            <a:spLocks noGrp="1" noChangeArrowheads="1"/>
          </p:cNvSpPr>
          <p:nvPr>
            <p:ph type="sldNum" sz="quarter" idx="12"/>
          </p:nvPr>
        </p:nvSpPr>
        <p:spPr>
          <a:ln/>
        </p:spPr>
        <p:txBody>
          <a:bodyPr/>
          <a:lstStyle>
            <a:lvl1pPr>
              <a:defRPr/>
            </a:lvl1pPr>
          </a:lstStyle>
          <a:p>
            <a:fld id="{F502F513-053D-41CA-9DF7-58CF82BD0723}" type="slidenum">
              <a:rPr lang="en-US" altLang="en-US"/>
              <a:pPr/>
              <a:t>‹#›</a:t>
            </a:fld>
            <a:endParaRPr lang="en-US" altLang="en-US"/>
          </a:p>
        </p:txBody>
      </p:sp>
    </p:spTree>
    <p:extLst>
      <p:ext uri="{BB962C8B-B14F-4D97-AF65-F5344CB8AC3E}">
        <p14:creationId xmlns:p14="http://schemas.microsoft.com/office/powerpoint/2010/main" val="1656715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2D1B671-7F7D-4204-89FB-E6123A81AEF1}"/>
              </a:ext>
            </a:extLst>
          </p:cNvPr>
          <p:cNvSpPr>
            <a:spLocks noGrp="1" noChangeArrowheads="1"/>
          </p:cNvSpPr>
          <p:nvPr>
            <p:ph type="dt" sz="half" idx="10"/>
          </p:nvPr>
        </p:nvSpPr>
        <p:spPr>
          <a:ln/>
        </p:spPr>
        <p:txBody>
          <a:bodyPr/>
          <a:lstStyle>
            <a:lvl1pPr>
              <a:defRPr/>
            </a:lvl1pPr>
          </a:lstStyle>
          <a:p>
            <a:endParaRPr lang="en-US" altLang="en-US"/>
          </a:p>
        </p:txBody>
      </p:sp>
      <p:sp>
        <p:nvSpPr>
          <p:cNvPr id="4" name="Rectangle 5">
            <a:extLst>
              <a:ext uri="{FF2B5EF4-FFF2-40B4-BE49-F238E27FC236}">
                <a16:creationId xmlns:a16="http://schemas.microsoft.com/office/drawing/2014/main" id="{C494A0C1-D1CC-4AEB-861D-7AF551154B6A}"/>
              </a:ext>
            </a:extLst>
          </p:cNvPr>
          <p:cNvSpPr>
            <a:spLocks noGrp="1" noChangeArrowheads="1"/>
          </p:cNvSpPr>
          <p:nvPr>
            <p:ph type="ftr" sz="quarter" idx="11"/>
          </p:nvPr>
        </p:nvSpPr>
        <p:spPr>
          <a:ln/>
        </p:spPr>
        <p:txBody>
          <a:bodyPr/>
          <a:lstStyle>
            <a:lvl1pPr>
              <a:defRPr/>
            </a:lvl1pPr>
          </a:lstStyle>
          <a:p>
            <a:endParaRPr lang="en-US" altLang="en-US"/>
          </a:p>
        </p:txBody>
      </p:sp>
      <p:sp>
        <p:nvSpPr>
          <p:cNvPr id="5" name="Rectangle 6">
            <a:extLst>
              <a:ext uri="{FF2B5EF4-FFF2-40B4-BE49-F238E27FC236}">
                <a16:creationId xmlns:a16="http://schemas.microsoft.com/office/drawing/2014/main" id="{236E523C-AE91-4880-A420-5C25CF2F7F59}"/>
              </a:ext>
            </a:extLst>
          </p:cNvPr>
          <p:cNvSpPr>
            <a:spLocks noGrp="1" noChangeArrowheads="1"/>
          </p:cNvSpPr>
          <p:nvPr>
            <p:ph type="sldNum" sz="quarter" idx="12"/>
          </p:nvPr>
        </p:nvSpPr>
        <p:spPr>
          <a:ln/>
        </p:spPr>
        <p:txBody>
          <a:bodyPr/>
          <a:lstStyle>
            <a:lvl1pPr>
              <a:defRPr/>
            </a:lvl1pPr>
          </a:lstStyle>
          <a:p>
            <a:fld id="{926F0E67-9997-47C6-906C-DA32A45C8D1C}" type="slidenum">
              <a:rPr lang="en-US" altLang="en-US"/>
              <a:pPr/>
              <a:t>‹#›</a:t>
            </a:fld>
            <a:endParaRPr lang="en-US" altLang="en-US"/>
          </a:p>
        </p:txBody>
      </p:sp>
    </p:spTree>
    <p:extLst>
      <p:ext uri="{BB962C8B-B14F-4D97-AF65-F5344CB8AC3E}">
        <p14:creationId xmlns:p14="http://schemas.microsoft.com/office/powerpoint/2010/main" val="688709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21CE8D0-95B9-438E-B1B1-D69ED45E91FD}"/>
              </a:ext>
            </a:extLst>
          </p:cNvPr>
          <p:cNvSpPr>
            <a:spLocks noGrp="1" noChangeArrowheads="1"/>
          </p:cNvSpPr>
          <p:nvPr>
            <p:ph type="dt" sz="half" idx="10"/>
          </p:nvPr>
        </p:nvSpPr>
        <p:spPr>
          <a:ln/>
        </p:spPr>
        <p:txBody>
          <a:bodyPr/>
          <a:lstStyle>
            <a:lvl1pPr>
              <a:defRPr/>
            </a:lvl1pPr>
          </a:lstStyle>
          <a:p>
            <a:endParaRPr lang="en-US" altLang="en-US"/>
          </a:p>
        </p:txBody>
      </p:sp>
      <p:sp>
        <p:nvSpPr>
          <p:cNvPr id="3" name="Rectangle 5">
            <a:extLst>
              <a:ext uri="{FF2B5EF4-FFF2-40B4-BE49-F238E27FC236}">
                <a16:creationId xmlns:a16="http://schemas.microsoft.com/office/drawing/2014/main" id="{BFA8F780-FC65-490F-B424-E717A5369E1A}"/>
              </a:ext>
            </a:extLst>
          </p:cNvPr>
          <p:cNvSpPr>
            <a:spLocks noGrp="1" noChangeArrowheads="1"/>
          </p:cNvSpPr>
          <p:nvPr>
            <p:ph type="ftr" sz="quarter" idx="11"/>
          </p:nvPr>
        </p:nvSpPr>
        <p:spPr>
          <a:ln/>
        </p:spPr>
        <p:txBody>
          <a:bodyPr/>
          <a:lstStyle>
            <a:lvl1pPr>
              <a:defRPr/>
            </a:lvl1pPr>
          </a:lstStyle>
          <a:p>
            <a:endParaRPr lang="en-US" altLang="en-US"/>
          </a:p>
        </p:txBody>
      </p:sp>
      <p:sp>
        <p:nvSpPr>
          <p:cNvPr id="4" name="Rectangle 6">
            <a:extLst>
              <a:ext uri="{FF2B5EF4-FFF2-40B4-BE49-F238E27FC236}">
                <a16:creationId xmlns:a16="http://schemas.microsoft.com/office/drawing/2014/main" id="{B986E1B4-7A6C-4D47-9717-DF32973AB150}"/>
              </a:ext>
            </a:extLst>
          </p:cNvPr>
          <p:cNvSpPr>
            <a:spLocks noGrp="1" noChangeArrowheads="1"/>
          </p:cNvSpPr>
          <p:nvPr>
            <p:ph type="sldNum" sz="quarter" idx="12"/>
          </p:nvPr>
        </p:nvSpPr>
        <p:spPr>
          <a:ln/>
        </p:spPr>
        <p:txBody>
          <a:bodyPr/>
          <a:lstStyle>
            <a:lvl1pPr>
              <a:defRPr/>
            </a:lvl1pPr>
          </a:lstStyle>
          <a:p>
            <a:fld id="{91FE12D1-2AC8-402C-981E-91F93AEA8D2D}" type="slidenum">
              <a:rPr lang="en-US" altLang="en-US"/>
              <a:pPr/>
              <a:t>‹#›</a:t>
            </a:fld>
            <a:endParaRPr lang="en-US" altLang="en-US"/>
          </a:p>
        </p:txBody>
      </p:sp>
    </p:spTree>
    <p:extLst>
      <p:ext uri="{BB962C8B-B14F-4D97-AF65-F5344CB8AC3E}">
        <p14:creationId xmlns:p14="http://schemas.microsoft.com/office/powerpoint/2010/main" val="321643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C83961F-243B-41C8-A613-E5D981105ED2}"/>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AADE6F98-F3C4-4C36-85EA-29FEAB6442F1}"/>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9446C34A-72D9-4A7D-A9A4-19B30F04D6A1}"/>
              </a:ext>
            </a:extLst>
          </p:cNvPr>
          <p:cNvSpPr>
            <a:spLocks noGrp="1" noChangeArrowheads="1"/>
          </p:cNvSpPr>
          <p:nvPr>
            <p:ph type="sldNum" sz="quarter" idx="12"/>
          </p:nvPr>
        </p:nvSpPr>
        <p:spPr>
          <a:ln/>
        </p:spPr>
        <p:txBody>
          <a:bodyPr/>
          <a:lstStyle>
            <a:lvl1pPr>
              <a:defRPr/>
            </a:lvl1pPr>
          </a:lstStyle>
          <a:p>
            <a:fld id="{E9686BDA-E411-4DF1-B264-5E62B06AB68A}" type="slidenum">
              <a:rPr lang="en-US" altLang="en-US"/>
              <a:pPr/>
              <a:t>‹#›</a:t>
            </a:fld>
            <a:endParaRPr lang="en-US" altLang="en-US"/>
          </a:p>
        </p:txBody>
      </p:sp>
    </p:spTree>
    <p:extLst>
      <p:ext uri="{BB962C8B-B14F-4D97-AF65-F5344CB8AC3E}">
        <p14:creationId xmlns:p14="http://schemas.microsoft.com/office/powerpoint/2010/main" val="1302289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944861" y="1822565"/>
            <a:ext cx="6261619" cy="1181849"/>
          </a:xfrm>
        </p:spPr>
        <p:txBody>
          <a:bodyPr anchor="b" anchorCtr="0">
            <a:noAutofit/>
          </a:bodyPr>
          <a:lstStyle>
            <a:lvl1pPr algn="l">
              <a:lnSpc>
                <a:spcPct val="100000"/>
              </a:lnSpc>
              <a:defRPr sz="3000" b="1" spc="0" baseline="0">
                <a:solidFill>
                  <a:srgbClr val="24446C"/>
                </a:solidFill>
                <a:latin typeface="Calibri" panose="020F0502020204030204" pitchFamily="34" charset="0"/>
              </a:defRPr>
            </a:lvl1pPr>
          </a:lstStyle>
          <a:p>
            <a:r>
              <a:rPr lang="en-US" dirty="0"/>
              <a:t>Presentation Title </a:t>
            </a:r>
            <a:br>
              <a:rPr lang="en-US" dirty="0"/>
            </a:br>
            <a:r>
              <a:rPr lang="en-US" dirty="0"/>
              <a:t>Calibri 40 Pt.</a:t>
            </a:r>
          </a:p>
        </p:txBody>
      </p:sp>
      <p:sp>
        <p:nvSpPr>
          <p:cNvPr id="3" name="Subtitle 2"/>
          <p:cNvSpPr>
            <a:spLocks noGrp="1"/>
          </p:cNvSpPr>
          <p:nvPr>
            <p:ph type="subTitle" idx="1" hasCustomPrompt="1"/>
          </p:nvPr>
        </p:nvSpPr>
        <p:spPr>
          <a:xfrm>
            <a:off x="4944861" y="3152888"/>
            <a:ext cx="6261619" cy="901567"/>
          </a:xfrm>
        </p:spPr>
        <p:txBody>
          <a:bodyPr/>
          <a:lstStyle>
            <a:lvl1pPr marL="0" indent="0" algn="l">
              <a:lnSpc>
                <a:spcPct val="100000"/>
              </a:lnSpc>
              <a:spcBef>
                <a:spcPts val="0"/>
              </a:spcBef>
              <a:buNone/>
              <a:defRPr sz="1800" b="1">
                <a:solidFill>
                  <a:srgbClr val="4E84C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br>
              <a:rPr lang="en-US" dirty="0"/>
            </a:br>
            <a:r>
              <a:rPr lang="en-US" dirty="0"/>
              <a:t>Calibri Body 24 pt., Bold</a:t>
            </a:r>
          </a:p>
        </p:txBody>
      </p:sp>
      <p:pic>
        <p:nvPicPr>
          <p:cNvPr id="10" name="Picture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74388" y="2311765"/>
            <a:ext cx="2887109" cy="1771964"/>
          </a:xfrm>
          <a:prstGeom prst="rect">
            <a:avLst/>
          </a:prstGeom>
        </p:spPr>
      </p:pic>
      <p:cxnSp>
        <p:nvCxnSpPr>
          <p:cNvPr id="11" name="Straight Connector 10"/>
          <p:cNvCxnSpPr/>
          <p:nvPr/>
        </p:nvCxnSpPr>
        <p:spPr>
          <a:xfrm>
            <a:off x="4509859" y="1868135"/>
            <a:ext cx="0" cy="3023453"/>
          </a:xfrm>
          <a:prstGeom prst="line">
            <a:avLst/>
          </a:prstGeom>
          <a:ln w="15875">
            <a:solidFill>
              <a:srgbClr val="4E84C4"/>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4944861" y="4186388"/>
            <a:ext cx="6261619" cy="725518"/>
          </a:xfrm>
        </p:spPr>
        <p:txBody>
          <a:bodyPr>
            <a:normAutofit/>
          </a:bodyPr>
          <a:lstStyle>
            <a:lvl1pPr marL="0" indent="0">
              <a:lnSpc>
                <a:spcPct val="100000"/>
              </a:lnSpc>
              <a:spcBef>
                <a:spcPts val="0"/>
              </a:spcBef>
              <a:buNone/>
              <a:defRPr sz="1500" i="1">
                <a:solidFill>
                  <a:srgbClr val="4E84C4"/>
                </a:solidFill>
                <a:latin typeface="+mn-lt"/>
              </a:defRPr>
            </a:lvl1pPr>
            <a:lvl2pPr marL="342900" indent="0">
              <a:buNone/>
              <a:defRPr/>
            </a:lvl2pPr>
            <a:lvl5pPr marL="1371600" indent="0">
              <a:buNone/>
              <a:defRPr/>
            </a:lvl5pPr>
          </a:lstStyle>
          <a:p>
            <a:pPr lvl="0"/>
            <a:r>
              <a:rPr lang="en-US" dirty="0"/>
              <a:t>Presenter’s name and title</a:t>
            </a:r>
          </a:p>
          <a:p>
            <a:pPr lvl="0"/>
            <a:r>
              <a:rPr lang="en-US" dirty="0"/>
              <a:t>Calibri Body 20 pt., italics</a:t>
            </a:r>
          </a:p>
        </p:txBody>
      </p:sp>
      <p:pic>
        <p:nvPicPr>
          <p:cNvPr id="13" name="Picture 1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spTree>
    <p:extLst>
      <p:ext uri="{BB962C8B-B14F-4D97-AF65-F5344CB8AC3E}">
        <p14:creationId xmlns:p14="http://schemas.microsoft.com/office/powerpoint/2010/main" val="2382864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_photo on righ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598490" y="1778002"/>
            <a:ext cx="5854623" cy="1178559"/>
          </a:xfrm>
        </p:spPr>
        <p:txBody>
          <a:bodyPr anchor="b" anchorCtr="0">
            <a:normAutofit/>
          </a:bodyPr>
          <a:lstStyle>
            <a:lvl1pPr algn="ctr">
              <a:defRPr sz="2700" b="1" baseline="0"/>
            </a:lvl1pPr>
          </a:lstStyle>
          <a:p>
            <a:r>
              <a:rPr lang="en-US" dirty="0"/>
              <a:t>Section Heading, </a:t>
            </a:r>
            <a:br>
              <a:rPr lang="en-US" dirty="0"/>
            </a:br>
            <a:r>
              <a:rPr lang="en-US" dirty="0"/>
              <a:t>Calibri 36 Pt.</a:t>
            </a:r>
          </a:p>
        </p:txBody>
      </p:sp>
      <p:sp>
        <p:nvSpPr>
          <p:cNvPr id="6" name="Text Placeholder 5"/>
          <p:cNvSpPr>
            <a:spLocks noGrp="1"/>
          </p:cNvSpPr>
          <p:nvPr>
            <p:ph type="body" sz="quarter" idx="12" hasCustomPrompt="1"/>
          </p:nvPr>
        </p:nvSpPr>
        <p:spPr>
          <a:xfrm>
            <a:off x="598489" y="3068321"/>
            <a:ext cx="5854700" cy="565352"/>
          </a:xfrm>
        </p:spPr>
        <p:txBody>
          <a:bodyPr>
            <a:normAutofit/>
          </a:bodyPr>
          <a:lstStyle>
            <a:lvl1pPr algn="ctr">
              <a:defRPr sz="2100" baseline="0"/>
            </a:lvl1pPr>
          </a:lstStyle>
          <a:p>
            <a:pPr lvl="0"/>
            <a:r>
              <a:rPr lang="en-US" dirty="0"/>
              <a:t>Section subhead, Calibri Body 30 pt.</a:t>
            </a:r>
          </a:p>
        </p:txBody>
      </p:sp>
      <p:sp>
        <p:nvSpPr>
          <p:cNvPr id="7" name="Rectangle 6"/>
          <p:cNvSpPr/>
          <p:nvPr/>
        </p:nvSpPr>
        <p:spPr>
          <a:xfrm>
            <a:off x="2" y="6132961"/>
            <a:ext cx="12191999" cy="733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p:nvSpPr>
        <p:spPr>
          <a:xfrm>
            <a:off x="1" y="5261178"/>
            <a:ext cx="1608083" cy="1283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350"/>
          </a:p>
        </p:txBody>
      </p:sp>
      <p:sp>
        <p:nvSpPr>
          <p:cNvPr id="13" name="Picture Placeholder 12"/>
          <p:cNvSpPr>
            <a:spLocks noGrp="1"/>
          </p:cNvSpPr>
          <p:nvPr>
            <p:ph type="pic" sz="quarter" idx="11" hasCustomPrompt="1"/>
          </p:nvPr>
        </p:nvSpPr>
        <p:spPr>
          <a:xfrm>
            <a:off x="7033835" y="230820"/>
            <a:ext cx="5158155" cy="6631620"/>
          </a:xfrm>
        </p:spPr>
        <p:txBody>
          <a:bodyPr>
            <a:normAutofit/>
          </a:bodyPr>
          <a:lstStyle>
            <a:lvl1pPr marL="0" indent="0">
              <a:buNone/>
              <a:defRPr sz="1050" baseline="0"/>
            </a:lvl1pPr>
          </a:lstStyle>
          <a:p>
            <a:r>
              <a:rPr lang="en-US" dirty="0"/>
              <a:t>Choose a vertical-oriented photo</a:t>
            </a:r>
          </a:p>
        </p:txBody>
      </p:sp>
    </p:spTree>
    <p:extLst>
      <p:ext uri="{BB962C8B-B14F-4D97-AF65-F5344CB8AC3E}">
        <p14:creationId xmlns:p14="http://schemas.microsoft.com/office/powerpoint/2010/main" val="1141536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_photo on left">
    <p:spTree>
      <p:nvGrpSpPr>
        <p:cNvPr id="1" name=""/>
        <p:cNvGrpSpPr/>
        <p:nvPr/>
      </p:nvGrpSpPr>
      <p:grpSpPr>
        <a:xfrm>
          <a:off x="0" y="0"/>
          <a:ext cx="0" cy="0"/>
          <a:chOff x="0" y="0"/>
          <a:chExt cx="0" cy="0"/>
        </a:xfrm>
      </p:grpSpPr>
      <p:sp>
        <p:nvSpPr>
          <p:cNvPr id="10" name="Text Placeholder 5"/>
          <p:cNvSpPr>
            <a:spLocks noGrp="1"/>
          </p:cNvSpPr>
          <p:nvPr>
            <p:ph type="body" sz="quarter" idx="13" hasCustomPrompt="1"/>
          </p:nvPr>
        </p:nvSpPr>
        <p:spPr>
          <a:xfrm>
            <a:off x="5729289" y="3079063"/>
            <a:ext cx="5854700" cy="565352"/>
          </a:xfrm>
        </p:spPr>
        <p:txBody>
          <a:bodyPr>
            <a:normAutofit/>
          </a:bodyPr>
          <a:lstStyle>
            <a:lvl1pPr algn="ctr">
              <a:defRPr sz="2100">
                <a:solidFill>
                  <a:schemeClr val="accent1"/>
                </a:solidFill>
              </a:defRPr>
            </a:lvl1pPr>
          </a:lstStyle>
          <a:p>
            <a:pPr lvl="0"/>
            <a:r>
              <a:rPr lang="en-US" dirty="0"/>
              <a:t>Section subhead, Calibri Body 30 pt.</a:t>
            </a:r>
          </a:p>
        </p:txBody>
      </p:sp>
      <p:sp>
        <p:nvSpPr>
          <p:cNvPr id="15" name="Title 1"/>
          <p:cNvSpPr>
            <a:spLocks noGrp="1"/>
          </p:cNvSpPr>
          <p:nvPr>
            <p:ph type="title" hasCustomPrompt="1"/>
          </p:nvPr>
        </p:nvSpPr>
        <p:spPr>
          <a:xfrm>
            <a:off x="5729289" y="1838961"/>
            <a:ext cx="5854623" cy="1108478"/>
          </a:xfrm>
        </p:spPr>
        <p:txBody>
          <a:bodyPr anchor="b" anchorCtr="0">
            <a:normAutofit/>
          </a:bodyPr>
          <a:lstStyle>
            <a:lvl1pPr algn="ctr">
              <a:defRPr sz="2700" b="1" baseline="0"/>
            </a:lvl1pPr>
          </a:lstStyle>
          <a:p>
            <a:r>
              <a:rPr lang="en-US" dirty="0"/>
              <a:t>Section Heading, </a:t>
            </a:r>
            <a:br>
              <a:rPr lang="en-US" dirty="0"/>
            </a:br>
            <a:r>
              <a:rPr lang="en-US" dirty="0"/>
              <a:t>Calibri 36 Pt</a:t>
            </a:r>
          </a:p>
        </p:txBody>
      </p:sp>
      <p:sp>
        <p:nvSpPr>
          <p:cNvPr id="6" name="Rectangle 5"/>
          <p:cNvSpPr/>
          <p:nvPr/>
        </p:nvSpPr>
        <p:spPr>
          <a:xfrm>
            <a:off x="2" y="6132961"/>
            <a:ext cx="12191999" cy="733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Rectangle 6"/>
          <p:cNvSpPr/>
          <p:nvPr/>
        </p:nvSpPr>
        <p:spPr>
          <a:xfrm>
            <a:off x="1" y="5261178"/>
            <a:ext cx="1608083" cy="1283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350"/>
          </a:p>
        </p:txBody>
      </p:sp>
      <p:sp>
        <p:nvSpPr>
          <p:cNvPr id="13" name="Picture Placeholder 12"/>
          <p:cNvSpPr>
            <a:spLocks noGrp="1"/>
          </p:cNvSpPr>
          <p:nvPr>
            <p:ph type="pic" sz="quarter" idx="11" hasCustomPrompt="1"/>
          </p:nvPr>
        </p:nvSpPr>
        <p:spPr>
          <a:xfrm>
            <a:off x="0" y="226466"/>
            <a:ext cx="5158155" cy="6631620"/>
          </a:xfrm>
        </p:spPr>
        <p:txBody>
          <a:bodyPr>
            <a:normAutofit/>
          </a:bodyPr>
          <a:lstStyle>
            <a:lvl1pPr marL="0" indent="0">
              <a:buNone/>
              <a:defRPr sz="1050" baseline="0"/>
            </a:lvl1pPr>
          </a:lstStyle>
          <a:p>
            <a:r>
              <a:rPr lang="en-US" dirty="0"/>
              <a:t>Choose a vertical-oriented photo</a:t>
            </a:r>
          </a:p>
        </p:txBody>
      </p:sp>
    </p:spTree>
    <p:extLst>
      <p:ext uri="{BB962C8B-B14F-4D97-AF65-F5344CB8AC3E}">
        <p14:creationId xmlns:p14="http://schemas.microsoft.com/office/powerpoint/2010/main" val="805111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3" name="Picture 1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
        <p:nvSpPr>
          <p:cNvPr id="10" name="Text Placeholder 5"/>
          <p:cNvSpPr>
            <a:spLocks noGrp="1"/>
          </p:cNvSpPr>
          <p:nvPr>
            <p:ph type="body" sz="quarter" idx="13" hasCustomPrompt="1"/>
          </p:nvPr>
        </p:nvSpPr>
        <p:spPr>
          <a:xfrm>
            <a:off x="612531" y="3079063"/>
            <a:ext cx="10972947" cy="565352"/>
          </a:xfrm>
        </p:spPr>
        <p:txBody>
          <a:bodyPr>
            <a:normAutofit/>
          </a:bodyPr>
          <a:lstStyle>
            <a:lvl1pPr algn="ctr">
              <a:defRPr sz="2100"/>
            </a:lvl1pPr>
          </a:lstStyle>
          <a:p>
            <a:pPr lvl="0"/>
            <a:r>
              <a:rPr lang="en-US" dirty="0"/>
              <a:t>Section subhead, Calibri Body 30 pt.</a:t>
            </a:r>
          </a:p>
        </p:txBody>
      </p:sp>
      <p:sp>
        <p:nvSpPr>
          <p:cNvPr id="15" name="Title 1"/>
          <p:cNvSpPr>
            <a:spLocks noGrp="1"/>
          </p:cNvSpPr>
          <p:nvPr>
            <p:ph type="title" hasCustomPrompt="1"/>
          </p:nvPr>
        </p:nvSpPr>
        <p:spPr>
          <a:xfrm>
            <a:off x="612559" y="1838961"/>
            <a:ext cx="10972800" cy="1108478"/>
          </a:xfrm>
        </p:spPr>
        <p:txBody>
          <a:bodyPr anchor="b" anchorCtr="0">
            <a:normAutofit/>
          </a:bodyPr>
          <a:lstStyle>
            <a:lvl1pPr algn="ctr">
              <a:defRPr sz="2700" b="1" baseline="0">
                <a:solidFill>
                  <a:schemeClr val="tx2"/>
                </a:solidFill>
              </a:defRPr>
            </a:lvl1pPr>
          </a:lstStyle>
          <a:p>
            <a:r>
              <a:rPr lang="en-US" dirty="0"/>
              <a:t>Section Heading, </a:t>
            </a:r>
            <a:br>
              <a:rPr lang="en-US" dirty="0"/>
            </a:br>
            <a:r>
              <a:rPr lang="en-US" dirty="0"/>
              <a:t>Calibri 36 Pt</a:t>
            </a:r>
          </a:p>
        </p:txBody>
      </p:sp>
    </p:spTree>
    <p:extLst>
      <p:ext uri="{BB962C8B-B14F-4D97-AF65-F5344CB8AC3E}">
        <p14:creationId xmlns:p14="http://schemas.microsoft.com/office/powerpoint/2010/main" val="360236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546" y="553744"/>
            <a:ext cx="11076711" cy="1042658"/>
          </a:xfrm>
        </p:spPr>
        <p:txBody>
          <a:bodyPr anchor="b" anchorCtr="0">
            <a:normAutofit/>
          </a:bodyPr>
          <a:lstStyle>
            <a:lvl1pPr>
              <a:defRPr sz="2700" b="1" baseline="0"/>
            </a:lvl1pPr>
          </a:lstStyle>
          <a:p>
            <a:r>
              <a:rPr lang="en-US" dirty="0"/>
              <a:t>Slide Heading Calibri 36 Pt.</a:t>
            </a:r>
          </a:p>
        </p:txBody>
      </p:sp>
      <p:sp>
        <p:nvSpPr>
          <p:cNvPr id="8"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4" name="Text Placeholder 3"/>
          <p:cNvSpPr>
            <a:spLocks noGrp="1"/>
          </p:cNvSpPr>
          <p:nvPr>
            <p:ph type="body" sz="quarter" idx="14" hasCustomPrompt="1"/>
          </p:nvPr>
        </p:nvSpPr>
        <p:spPr>
          <a:xfrm>
            <a:off x="519546" y="1790590"/>
            <a:ext cx="11076711" cy="3970131"/>
          </a:xfrm>
        </p:spPr>
        <p:txBody>
          <a:bodyPr/>
          <a:lstStyle/>
          <a:p>
            <a:pPr lvl="0"/>
            <a:r>
              <a:rPr lang="en-US" dirty="0"/>
              <a:t>Subhead Calibri Body 30 pt.</a:t>
            </a:r>
          </a:p>
          <a:p>
            <a:pPr lvl="1"/>
            <a:r>
              <a:rPr lang="en-US" dirty="0"/>
              <a:t>Calibri Body 28 pt.</a:t>
            </a:r>
          </a:p>
          <a:p>
            <a:pPr lvl="2"/>
            <a:r>
              <a:rPr lang="en-US" dirty="0"/>
              <a:t>Calibri Body 24 pt.</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0" name="Picture 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Tree>
    <p:extLst>
      <p:ext uri="{BB962C8B-B14F-4D97-AF65-F5344CB8AC3E}">
        <p14:creationId xmlns:p14="http://schemas.microsoft.com/office/powerpoint/2010/main" val="238903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546" y="561111"/>
            <a:ext cx="11087100" cy="1034011"/>
          </a:xfrm>
        </p:spPr>
        <p:txBody>
          <a:bodyPr anchor="b" anchorCtr="0"/>
          <a:lstStyle>
            <a:lvl1pPr>
              <a:defRPr b="1"/>
            </a:lvl1pPr>
          </a:lstStyle>
          <a:p>
            <a:r>
              <a:rPr lang="en-US" dirty="0"/>
              <a:t>Slide Heading Calibri 36 Pt.</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5" name="Text Placeholder 4"/>
          <p:cNvSpPr>
            <a:spLocks noGrp="1"/>
          </p:cNvSpPr>
          <p:nvPr>
            <p:ph type="body" sz="quarter" idx="15" hasCustomPrompt="1"/>
          </p:nvPr>
        </p:nvSpPr>
        <p:spPr>
          <a:xfrm>
            <a:off x="519546" y="1790588"/>
            <a:ext cx="5238617" cy="4102212"/>
          </a:xfrm>
        </p:spPr>
        <p:txBody>
          <a:bodyPr/>
          <a:lstStyle>
            <a:lvl1pPr>
              <a:defRPr baseline="0"/>
            </a:lvl1pPr>
            <a:lvl2pPr>
              <a:defRPr baseline="0"/>
            </a:lvl2pPr>
            <a:lvl3pPr>
              <a:defRPr/>
            </a:lvl3pPr>
            <a:lvl4pPr>
              <a:defRPr baseline="0"/>
            </a:lvl4pPr>
            <a:lvl5pPr>
              <a:defRPr/>
            </a:lvl5pPr>
          </a:lstStyle>
          <a:p>
            <a:pPr lvl="0"/>
            <a:r>
              <a:rPr lang="en-US" dirty="0"/>
              <a:t>Subhead Calibri Body 30 pt.</a:t>
            </a:r>
          </a:p>
          <a:p>
            <a:pPr lvl="1"/>
            <a:r>
              <a:rPr lang="en-US" dirty="0"/>
              <a:t>Calibri Body 28 pt.</a:t>
            </a:r>
          </a:p>
          <a:p>
            <a:pPr lvl="2"/>
            <a:r>
              <a:rPr lang="en-US" dirty="0"/>
              <a:t>Calibri Body 24 pt.</a:t>
            </a:r>
          </a:p>
        </p:txBody>
      </p:sp>
      <p:sp>
        <p:nvSpPr>
          <p:cNvPr id="11" name="Text Placeholder 4"/>
          <p:cNvSpPr>
            <a:spLocks noGrp="1"/>
          </p:cNvSpPr>
          <p:nvPr>
            <p:ph type="body" sz="quarter" idx="16" hasCustomPrompt="1"/>
          </p:nvPr>
        </p:nvSpPr>
        <p:spPr>
          <a:xfrm>
            <a:off x="6352310" y="1790588"/>
            <a:ext cx="5238617" cy="4102212"/>
          </a:xfrm>
        </p:spPr>
        <p:txBody>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lvl1pPr>
          </a:lstStyle>
          <a:p>
            <a:pPr lvl="0"/>
            <a:r>
              <a:rPr lang="en-US" dirty="0"/>
              <a:t>Subhead Calibri Body 30 pt.</a:t>
            </a:r>
          </a:p>
          <a:p>
            <a:pPr lvl="1"/>
            <a:r>
              <a:rPr lang="en-US" dirty="0"/>
              <a:t>Calibri Body 28 pt.</a:t>
            </a:r>
          </a:p>
          <a:p>
            <a:pPr lvl="2"/>
            <a:r>
              <a:rPr lang="en-US" dirty="0"/>
              <a:t>Calibri Body 24 pt.</a:t>
            </a:r>
          </a:p>
        </p:txBody>
      </p:sp>
      <p:pic>
        <p:nvPicPr>
          <p:cNvPr id="10" name="Picture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Tree>
    <p:extLst>
      <p:ext uri="{BB962C8B-B14F-4D97-AF65-F5344CB8AC3E}">
        <p14:creationId xmlns:p14="http://schemas.microsoft.com/office/powerpoint/2010/main" val="2779644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546" y="605501"/>
            <a:ext cx="6490855" cy="1034011"/>
          </a:xfrm>
        </p:spPr>
        <p:txBody>
          <a:bodyPr anchor="b" anchorCtr="0"/>
          <a:lstStyle>
            <a:lvl1pPr>
              <a:defRPr b="1"/>
            </a:lvl1pPr>
          </a:lstStyle>
          <a:p>
            <a:r>
              <a:rPr lang="en-US" dirty="0"/>
              <a:t>Slide Heading </a:t>
            </a:r>
            <a:br>
              <a:rPr lang="en-US" dirty="0"/>
            </a:br>
            <a:r>
              <a:rPr lang="en-US" dirty="0"/>
              <a:t>Calibri 36 Pt., All Caps</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6" name="Picture Placeholder 5"/>
          <p:cNvSpPr>
            <a:spLocks noGrp="1"/>
          </p:cNvSpPr>
          <p:nvPr>
            <p:ph type="pic" sz="quarter" idx="14" hasCustomPrompt="1"/>
          </p:nvPr>
        </p:nvSpPr>
        <p:spPr>
          <a:xfrm>
            <a:off x="7406641" y="694593"/>
            <a:ext cx="4368801" cy="5046785"/>
          </a:xfrm>
        </p:spPr>
        <p:txBody>
          <a:bodyPr>
            <a:normAutofit/>
          </a:bodyPr>
          <a:lstStyle>
            <a:lvl1pPr>
              <a:defRPr sz="1050" baseline="0"/>
            </a:lvl1pPr>
          </a:lstStyle>
          <a:p>
            <a:r>
              <a:rPr lang="en-US" dirty="0"/>
              <a:t>Choose a vertical-oriented photo</a:t>
            </a:r>
          </a:p>
        </p:txBody>
      </p:sp>
      <p:sp>
        <p:nvSpPr>
          <p:cNvPr id="10" name="Text Placeholder 4"/>
          <p:cNvSpPr>
            <a:spLocks noGrp="1"/>
          </p:cNvSpPr>
          <p:nvPr>
            <p:ph type="body" sz="quarter" idx="15" hasCustomPrompt="1"/>
          </p:nvPr>
        </p:nvSpPr>
        <p:spPr>
          <a:xfrm>
            <a:off x="519546" y="1788162"/>
            <a:ext cx="6490855" cy="3953217"/>
          </a:xfrm>
        </p:spPr>
        <p:txBody>
          <a:bodyPr/>
          <a:lstStyle/>
          <a:p>
            <a:pPr lvl="0"/>
            <a:r>
              <a:rPr lang="en-US" dirty="0"/>
              <a:t>Subhead Calibri Body 30 pt.</a:t>
            </a:r>
          </a:p>
          <a:p>
            <a:pPr lvl="1"/>
            <a:r>
              <a:rPr lang="en-US" dirty="0"/>
              <a:t>Calibri Body 28 pt.</a:t>
            </a:r>
          </a:p>
          <a:p>
            <a:pPr lvl="2"/>
            <a:r>
              <a:rPr lang="en-US" dirty="0"/>
              <a:t>Calibri Body 24 pt.</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Tree>
    <p:extLst>
      <p:ext uri="{BB962C8B-B14F-4D97-AF65-F5344CB8AC3E}">
        <p14:creationId xmlns:p14="http://schemas.microsoft.com/office/powerpoint/2010/main" val="1794979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64266" y="614379"/>
            <a:ext cx="6490855" cy="1034011"/>
          </a:xfrm>
        </p:spPr>
        <p:txBody>
          <a:bodyPr anchor="b" anchorCtr="0"/>
          <a:lstStyle>
            <a:lvl1pPr>
              <a:defRPr b="1"/>
            </a:lvl1pPr>
          </a:lstStyle>
          <a:p>
            <a:r>
              <a:rPr lang="en-US" dirty="0"/>
              <a:t>Slide Heading </a:t>
            </a:r>
            <a:br>
              <a:rPr lang="en-US" dirty="0"/>
            </a:br>
            <a:r>
              <a:rPr lang="en-US" dirty="0"/>
              <a:t>Calibri 36 Pt.</a:t>
            </a:r>
          </a:p>
        </p:txBody>
      </p:sp>
      <p:sp>
        <p:nvSpPr>
          <p:cNvPr id="7" name="Slide Number Placeholder 6"/>
          <p:cNvSpPr>
            <a:spLocks noGrp="1"/>
          </p:cNvSpPr>
          <p:nvPr>
            <p:ph type="sldNum" sz="quarter" idx="12"/>
          </p:nvPr>
        </p:nvSpPr>
        <p:spPr>
          <a:xfrm>
            <a:off x="5758163" y="6187209"/>
            <a:ext cx="594147" cy="352237"/>
          </a:xfrm>
        </p:spPr>
        <p:txBody>
          <a:bodyPr/>
          <a:lstStyle/>
          <a:p>
            <a:fld id="{A0788187-E72B-49F0-BB8E-2C91249C4ABB}" type="slidenum">
              <a:rPr lang="en-US" altLang="en-US" smtClean="0"/>
              <a:pPr/>
              <a:t>‹#›</a:t>
            </a:fld>
            <a:endParaRPr lang="en-US" altLang="en-US"/>
          </a:p>
        </p:txBody>
      </p:sp>
      <p:sp>
        <p:nvSpPr>
          <p:cNvPr id="6" name="Picture Placeholder 5"/>
          <p:cNvSpPr>
            <a:spLocks noGrp="1"/>
          </p:cNvSpPr>
          <p:nvPr>
            <p:ph type="pic" sz="quarter" idx="14" hasCustomPrompt="1"/>
          </p:nvPr>
        </p:nvSpPr>
        <p:spPr>
          <a:xfrm>
            <a:off x="538481" y="685801"/>
            <a:ext cx="4307840" cy="5046785"/>
          </a:xfrm>
        </p:spPr>
        <p:txBody>
          <a:bodyPr>
            <a:normAutofit/>
          </a:bodyPr>
          <a:lstStyle>
            <a:lvl1pPr>
              <a:defRPr sz="1050"/>
            </a:lvl1pPr>
          </a:lstStyle>
          <a:p>
            <a:r>
              <a:rPr lang="en-US" dirty="0"/>
              <a:t>Choose a vertical-oriented photo</a:t>
            </a:r>
          </a:p>
        </p:txBody>
      </p:sp>
      <p:sp>
        <p:nvSpPr>
          <p:cNvPr id="10" name="Text Placeholder 4"/>
          <p:cNvSpPr>
            <a:spLocks noGrp="1"/>
          </p:cNvSpPr>
          <p:nvPr>
            <p:ph type="body" sz="quarter" idx="15" hasCustomPrompt="1"/>
          </p:nvPr>
        </p:nvSpPr>
        <p:spPr>
          <a:xfrm>
            <a:off x="5264266" y="1788162"/>
            <a:ext cx="6490855" cy="3944425"/>
          </a:xfrm>
        </p:spPr>
        <p:txBody>
          <a:bodyPr/>
          <a:lstStyle/>
          <a:p>
            <a:pPr lvl="0"/>
            <a:r>
              <a:rPr lang="en-US" dirty="0"/>
              <a:t>Subhead Calibri Body 30 pt.</a:t>
            </a:r>
          </a:p>
          <a:p>
            <a:pPr lvl="1"/>
            <a:r>
              <a:rPr lang="en-US" dirty="0"/>
              <a:t>Calibri Body 28 pt.</a:t>
            </a:r>
          </a:p>
          <a:p>
            <a:pPr lvl="2"/>
            <a:r>
              <a:rPr lang="en-US" dirty="0"/>
              <a:t>Calibri Body 24 pt.</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Tree>
    <p:extLst>
      <p:ext uri="{BB962C8B-B14F-4D97-AF65-F5344CB8AC3E}">
        <p14:creationId xmlns:p14="http://schemas.microsoft.com/office/powerpoint/2010/main" val="273575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20819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0677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Slide Number Placeholder 5"/>
          <p:cNvSpPr>
            <a:spLocks noGrp="1"/>
          </p:cNvSpPr>
          <p:nvPr>
            <p:ph type="sldNum" sz="quarter" idx="4"/>
          </p:nvPr>
        </p:nvSpPr>
        <p:spPr>
          <a:xfrm>
            <a:off x="5767754" y="6145683"/>
            <a:ext cx="656492" cy="406540"/>
          </a:xfrm>
          <a:prstGeom prst="rect">
            <a:avLst/>
          </a:prstGeom>
        </p:spPr>
        <p:txBody>
          <a:bodyPr vert="horz" lIns="91440" tIns="45720" rIns="91440" bIns="45720" rtlCol="0" anchor="ctr"/>
          <a:lstStyle>
            <a:lvl1pPr algn="ctr">
              <a:defRPr sz="900">
                <a:solidFill>
                  <a:schemeClr val="tx1">
                    <a:tint val="75000"/>
                  </a:schemeClr>
                </a:solidFill>
              </a:defRPr>
            </a:lvl1pPr>
          </a:lstStyle>
          <a:p>
            <a:fld id="{A0788187-E72B-49F0-BB8E-2C91249C4ABB}" type="slidenum">
              <a:rPr lang="en-US" altLang="en-US" smtClean="0"/>
              <a:pPr/>
              <a:t>‹#›</a:t>
            </a:fld>
            <a:endParaRPr lang="en-US" altLang="en-US"/>
          </a:p>
        </p:txBody>
      </p:sp>
      <p:pic>
        <p:nvPicPr>
          <p:cNvPr id="4" name="Picture 3"/>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0" y="1352"/>
            <a:ext cx="12192000" cy="228657"/>
          </a:xfrm>
          <a:prstGeom prst="rect">
            <a:avLst/>
          </a:prstGeom>
        </p:spPr>
      </p:pic>
      <p:pic>
        <p:nvPicPr>
          <p:cNvPr id="7" name="Picture 6"/>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0" y="5732026"/>
            <a:ext cx="12192000" cy="1133927"/>
          </a:xfrm>
          <a:prstGeom prst="rect">
            <a:avLst/>
          </a:prstGeom>
        </p:spPr>
      </p:pic>
      <p:pic>
        <p:nvPicPr>
          <p:cNvPr id="8" name="Picture 7"/>
          <p:cNvPicPr>
            <a:picLocks noChangeAspect="1"/>
          </p:cNvPicPr>
          <p:nvPr/>
        </p:nvPicPr>
        <p:blipFill>
          <a:blip r:embed="rId22" cstate="screen">
            <a:extLst>
              <a:ext uri="{28A0092B-C50C-407E-A947-70E740481C1C}">
                <a14:useLocalDpi xmlns:a14="http://schemas.microsoft.com/office/drawing/2010/main"/>
              </a:ext>
            </a:extLst>
          </a:blip>
          <a:stretch>
            <a:fillRect/>
          </a:stretch>
        </p:blipFill>
        <p:spPr>
          <a:xfrm>
            <a:off x="145093" y="6453932"/>
            <a:ext cx="1560777" cy="255644"/>
          </a:xfrm>
          <a:prstGeom prst="rect">
            <a:avLst/>
          </a:prstGeom>
        </p:spPr>
      </p:pic>
    </p:spTree>
    <p:extLst>
      <p:ext uri="{BB962C8B-B14F-4D97-AF65-F5344CB8AC3E}">
        <p14:creationId xmlns:p14="http://schemas.microsoft.com/office/powerpoint/2010/main" val="103411236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Lst>
  <p:txStyles>
    <p:titleStyle>
      <a:lvl1pPr algn="l" defTabSz="685800" rtl="0" eaLnBrk="1" latinLnBrk="0" hangingPunct="1">
        <a:lnSpc>
          <a:spcPct val="90000"/>
        </a:lnSpc>
        <a:spcBef>
          <a:spcPct val="0"/>
        </a:spcBef>
        <a:buNone/>
        <a:defRPr sz="2700" b="1" kern="1200" spc="0">
          <a:solidFill>
            <a:schemeClr val="tx2"/>
          </a:solidFill>
          <a:latin typeface="Calibri" panose="020F0502020204030204" pitchFamily="34" charset="0"/>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250" kern="1200">
          <a:solidFill>
            <a:schemeClr val="accent1"/>
          </a:solidFill>
          <a:latin typeface="+mn-lt"/>
          <a:ea typeface="+mn-ea"/>
          <a:cs typeface="+mn-cs"/>
        </a:defRPr>
      </a:lvl1pPr>
      <a:lvl2pPr marL="172641" indent="-172641" algn="l" defTabSz="685800" rtl="0" eaLnBrk="1" latinLnBrk="0" hangingPunct="1">
        <a:lnSpc>
          <a:spcPct val="100000"/>
        </a:lnSpc>
        <a:spcBef>
          <a:spcPts val="375"/>
        </a:spcBef>
        <a:buFont typeface="Arial" panose="020B0604020202020204" pitchFamily="34" charset="0"/>
        <a:buChar char="•"/>
        <a:defRPr sz="2100" kern="1200">
          <a:solidFill>
            <a:schemeClr val="tx1">
              <a:lumMod val="85000"/>
              <a:lumOff val="15000"/>
            </a:schemeClr>
          </a:solidFill>
          <a:latin typeface="+mn-lt"/>
          <a:ea typeface="+mn-ea"/>
          <a:cs typeface="+mn-cs"/>
        </a:defRPr>
      </a:lvl2pPr>
      <a:lvl3pPr marL="346472" indent="-173831" algn="l" defTabSz="685800" rtl="0" eaLnBrk="1" latinLnBrk="0" hangingPunct="1">
        <a:lnSpc>
          <a:spcPct val="100000"/>
        </a:lnSpc>
        <a:spcBef>
          <a:spcPts val="375"/>
        </a:spcBef>
        <a:buFont typeface="Courier New" panose="02070309020205020404" pitchFamily="49" charset="0"/>
        <a:buChar char="o"/>
        <a:defRPr sz="1800" kern="1200" baseline="0">
          <a:solidFill>
            <a:schemeClr val="tx1">
              <a:lumMod val="85000"/>
              <a:lumOff val="15000"/>
            </a:schemeClr>
          </a:solidFill>
          <a:latin typeface="+mn-lt"/>
          <a:ea typeface="+mn-ea"/>
          <a:cs typeface="+mn-cs"/>
        </a:defRPr>
      </a:lvl3pPr>
      <a:lvl4pPr marL="513160" indent="-166688" algn="l" defTabSz="685800" rtl="0" eaLnBrk="1" latinLnBrk="0" hangingPunct="1">
        <a:lnSpc>
          <a:spcPct val="10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601266" indent="0" algn="l" defTabSz="685800" rtl="0" eaLnBrk="1" latinLnBrk="0" hangingPunct="1">
        <a:lnSpc>
          <a:spcPct val="90000"/>
        </a:lnSpc>
        <a:spcBef>
          <a:spcPts val="375"/>
        </a:spcBef>
        <a:buFont typeface="Arial" panose="020B0604020202020204" pitchFamily="34" charset="0"/>
        <a:buNone/>
        <a:defRPr sz="1350" kern="1200">
          <a:solidFill>
            <a:schemeClr val="bg2">
              <a:lumMod val="2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6.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E9FAA6BC-102D-4943-BEF1-9B790DDCD013}"/>
              </a:ext>
            </a:extLst>
          </p:cNvPr>
          <p:cNvSpPr>
            <a:spLocks noGrp="1" noChangeArrowheads="1"/>
          </p:cNvSpPr>
          <p:nvPr>
            <p:ph type="ctrTitle"/>
          </p:nvPr>
        </p:nvSpPr>
        <p:spPr/>
        <p:txBody>
          <a:bodyPr>
            <a:normAutofit/>
          </a:bodyPr>
          <a:lstStyle/>
          <a:p>
            <a:pPr algn="ctr" eaLnBrk="1" hangingPunct="1"/>
            <a:r>
              <a:rPr lang="en-US" altLang="en-US" sz="4400" b="1" dirty="0">
                <a:latin typeface="Calibri" panose="020F0502020204030204" pitchFamily="34" charset="0"/>
              </a:rPr>
              <a:t>Principles of Mechanical Ventilation</a:t>
            </a:r>
          </a:p>
        </p:txBody>
      </p:sp>
      <p:sp>
        <p:nvSpPr>
          <p:cNvPr id="14338" name="Rectangle 3">
            <a:extLst>
              <a:ext uri="{FF2B5EF4-FFF2-40B4-BE49-F238E27FC236}">
                <a16:creationId xmlns:a16="http://schemas.microsoft.com/office/drawing/2014/main" id="{8597E0FE-6842-488D-9472-A61B757D4A66}"/>
              </a:ext>
            </a:extLst>
          </p:cNvPr>
          <p:cNvSpPr>
            <a:spLocks noGrp="1" noChangeArrowheads="1"/>
          </p:cNvSpPr>
          <p:nvPr>
            <p:ph type="subTitle" idx="1"/>
          </p:nvPr>
        </p:nvSpPr>
        <p:spPr/>
        <p:txBody>
          <a:bodyPr/>
          <a:lstStyle/>
          <a:p>
            <a:pPr eaLnBrk="1" hangingPunct="1"/>
            <a:r>
              <a:rPr lang="en-US" altLang="en-US" dirty="0"/>
              <a:t>Matt Hegewald, MD</a:t>
            </a:r>
          </a:p>
          <a:p>
            <a:pPr eaLnBrk="1" hangingPunct="1"/>
            <a:r>
              <a:rPr lang="en-US" altLang="en-US" dirty="0"/>
              <a:t>Intermountain Medical Center</a:t>
            </a:r>
          </a:p>
          <a:p>
            <a:pPr eaLnBrk="1" hangingPunct="1"/>
            <a:r>
              <a:rPr lang="en-US" altLang="en-US" dirty="0"/>
              <a:t>University of Utah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AD681E0C-6557-491E-8DF1-7DEBEF50B8D1}"/>
              </a:ext>
            </a:extLst>
          </p:cNvPr>
          <p:cNvSpPr>
            <a:spLocks noGrp="1" noChangeArrowheads="1"/>
          </p:cNvSpPr>
          <p:nvPr>
            <p:ph type="title"/>
          </p:nvPr>
        </p:nvSpPr>
        <p:spPr>
          <a:xfrm>
            <a:off x="762004" y="395649"/>
            <a:ext cx="10439387" cy="867687"/>
          </a:xfrm>
        </p:spPr>
        <p:txBody>
          <a:bodyPr>
            <a:normAutofit/>
          </a:bodyPr>
          <a:lstStyle/>
          <a:p>
            <a:pPr eaLnBrk="1" hangingPunct="1"/>
            <a:r>
              <a:rPr lang="en-US" altLang="en-US" dirty="0">
                <a:solidFill>
                  <a:srgbClr val="385072"/>
                </a:solidFill>
              </a:rPr>
              <a:t>The</a:t>
            </a:r>
            <a:r>
              <a:rPr lang="ja-JP" altLang="en-US" dirty="0">
                <a:solidFill>
                  <a:srgbClr val="385072"/>
                </a:solidFill>
              </a:rPr>
              <a:t>‘</a:t>
            </a:r>
            <a:r>
              <a:rPr lang="en-US" altLang="ja-JP" dirty="0">
                <a:solidFill>
                  <a:srgbClr val="385072"/>
                </a:solidFill>
              </a:rPr>
              <a:t>Decelerating Ramp</a:t>
            </a:r>
            <a:r>
              <a:rPr lang="ja-JP" altLang="en-US" dirty="0">
                <a:solidFill>
                  <a:srgbClr val="385072"/>
                </a:solidFill>
              </a:rPr>
              <a:t>’</a:t>
            </a:r>
            <a:r>
              <a:rPr lang="en-US" altLang="ja-JP" dirty="0">
                <a:solidFill>
                  <a:srgbClr val="385072"/>
                </a:solidFill>
              </a:rPr>
              <a:t>Flow Pattern </a:t>
            </a:r>
            <a:endParaRPr lang="en-US" altLang="en-US" dirty="0">
              <a:solidFill>
                <a:srgbClr val="385072"/>
              </a:solidFill>
            </a:endParaRPr>
          </a:p>
        </p:txBody>
      </p:sp>
      <p:grpSp>
        <p:nvGrpSpPr>
          <p:cNvPr id="6" name="Group 5">
            <a:extLst>
              <a:ext uri="{FF2B5EF4-FFF2-40B4-BE49-F238E27FC236}">
                <a16:creationId xmlns:a16="http://schemas.microsoft.com/office/drawing/2014/main" id="{2F45C317-7A45-4442-83E7-F153A10D6A77}"/>
              </a:ext>
            </a:extLst>
          </p:cNvPr>
          <p:cNvGrpSpPr/>
          <p:nvPr/>
        </p:nvGrpSpPr>
        <p:grpSpPr>
          <a:xfrm>
            <a:off x="1460511" y="1524000"/>
            <a:ext cx="9270978" cy="4563594"/>
            <a:chOff x="1338281" y="1540358"/>
            <a:chExt cx="9270978" cy="4563594"/>
          </a:xfrm>
        </p:grpSpPr>
        <p:sp>
          <p:nvSpPr>
            <p:cNvPr id="33" name="Rectangle 32">
              <a:extLst>
                <a:ext uri="{FF2B5EF4-FFF2-40B4-BE49-F238E27FC236}">
                  <a16:creationId xmlns:a16="http://schemas.microsoft.com/office/drawing/2014/main" id="{0988B2C0-A940-48D3-AD21-8FED7BB22357}"/>
                </a:ext>
              </a:extLst>
            </p:cNvPr>
            <p:cNvSpPr/>
            <p:nvPr/>
          </p:nvSpPr>
          <p:spPr>
            <a:xfrm>
              <a:off x="1529715" y="3906605"/>
              <a:ext cx="9009058" cy="2197347"/>
            </a:xfrm>
            <a:prstGeom prst="rect">
              <a:avLst/>
            </a:prstGeom>
            <a:gradFill flip="none" rotWithShape="1">
              <a:gsLst>
                <a:gs pos="0">
                  <a:schemeClr val="accent1">
                    <a:lumMod val="45000"/>
                    <a:lumOff val="55000"/>
                  </a:schemeClr>
                </a:gs>
                <a:gs pos="100000">
                  <a:schemeClr val="accent1">
                    <a:lumMod val="30000"/>
                    <a:lumOff val="70000"/>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477B3DF-3A70-403E-9C60-367DCA01AA1F}"/>
                </a:ext>
              </a:extLst>
            </p:cNvPr>
            <p:cNvSpPr/>
            <p:nvPr/>
          </p:nvSpPr>
          <p:spPr>
            <a:xfrm>
              <a:off x="1543050" y="1578337"/>
              <a:ext cx="9009058" cy="2329115"/>
            </a:xfrm>
            <a:prstGeom prst="rect">
              <a:avLst/>
            </a:prstGeom>
            <a:gradFill flip="none" rotWithShape="1">
              <a:gsLst>
                <a:gs pos="0">
                  <a:schemeClr val="accent1">
                    <a:lumMod val="45000"/>
                    <a:lumOff val="55000"/>
                  </a:schemeClr>
                </a:gs>
                <a:gs pos="100000">
                  <a:schemeClr val="accent1">
                    <a:lumMod val="30000"/>
                    <a:lumOff val="70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9" name="Line 5">
              <a:extLst>
                <a:ext uri="{FF2B5EF4-FFF2-40B4-BE49-F238E27FC236}">
                  <a16:creationId xmlns:a16="http://schemas.microsoft.com/office/drawing/2014/main" id="{A032F17D-FE5C-4B1D-B92D-208AFDAA1C22}"/>
                </a:ext>
              </a:extLst>
            </p:cNvPr>
            <p:cNvSpPr>
              <a:spLocks noChangeShapeType="1"/>
            </p:cNvSpPr>
            <p:nvPr/>
          </p:nvSpPr>
          <p:spPr bwMode="auto">
            <a:xfrm flipV="1">
              <a:off x="5602284" y="3869474"/>
              <a:ext cx="5006975"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0" name="Line 6">
              <a:extLst>
                <a:ext uri="{FF2B5EF4-FFF2-40B4-BE49-F238E27FC236}">
                  <a16:creationId xmlns:a16="http://schemas.microsoft.com/office/drawing/2014/main" id="{B56616EE-9181-4AAE-8349-6C4332F04B94}"/>
                </a:ext>
              </a:extLst>
            </p:cNvPr>
            <p:cNvSpPr>
              <a:spLocks noChangeShapeType="1"/>
            </p:cNvSpPr>
            <p:nvPr/>
          </p:nvSpPr>
          <p:spPr bwMode="auto">
            <a:xfrm flipH="1" flipV="1">
              <a:off x="5586409" y="1540358"/>
              <a:ext cx="15874" cy="232911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1" name="Rectangle 7">
              <a:extLst>
                <a:ext uri="{FF2B5EF4-FFF2-40B4-BE49-F238E27FC236}">
                  <a16:creationId xmlns:a16="http://schemas.microsoft.com/office/drawing/2014/main" id="{C31069E0-7AFC-407C-B807-E543E92D672A}"/>
                </a:ext>
              </a:extLst>
            </p:cNvPr>
            <p:cNvSpPr>
              <a:spLocks noChangeArrowheads="1"/>
            </p:cNvSpPr>
            <p:nvPr/>
          </p:nvSpPr>
          <p:spPr bwMode="auto">
            <a:xfrm>
              <a:off x="7446958" y="4085374"/>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24582" name="Rectangle 8">
              <a:extLst>
                <a:ext uri="{FF2B5EF4-FFF2-40B4-BE49-F238E27FC236}">
                  <a16:creationId xmlns:a16="http://schemas.microsoft.com/office/drawing/2014/main" id="{AA8A4303-5203-42D1-863D-7669A4BD4481}"/>
                </a:ext>
              </a:extLst>
            </p:cNvPr>
            <p:cNvSpPr>
              <a:spLocks noChangeArrowheads="1"/>
            </p:cNvSpPr>
            <p:nvPr/>
          </p:nvSpPr>
          <p:spPr bwMode="auto">
            <a:xfrm rot="16200000">
              <a:off x="4913331" y="2437548"/>
              <a:ext cx="835025"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Flow</a:t>
              </a:r>
            </a:p>
          </p:txBody>
        </p:sp>
        <p:sp>
          <p:nvSpPr>
            <p:cNvPr id="24584" name="Line 11">
              <a:extLst>
                <a:ext uri="{FF2B5EF4-FFF2-40B4-BE49-F238E27FC236}">
                  <a16:creationId xmlns:a16="http://schemas.microsoft.com/office/drawing/2014/main" id="{3AA89F4A-AD4E-4B51-8380-CF0F9EDA2480}"/>
                </a:ext>
              </a:extLst>
            </p:cNvPr>
            <p:cNvSpPr>
              <a:spLocks noChangeShapeType="1"/>
            </p:cNvSpPr>
            <p:nvPr/>
          </p:nvSpPr>
          <p:spPr bwMode="auto">
            <a:xfrm>
              <a:off x="5973759" y="3836136"/>
              <a:ext cx="428625" cy="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5" name="Line 12">
              <a:extLst>
                <a:ext uri="{FF2B5EF4-FFF2-40B4-BE49-F238E27FC236}">
                  <a16:creationId xmlns:a16="http://schemas.microsoft.com/office/drawing/2014/main" id="{196DAFBF-47DD-4274-B2BB-F1034DD44E00}"/>
                </a:ext>
              </a:extLst>
            </p:cNvPr>
            <p:cNvSpPr>
              <a:spLocks noChangeShapeType="1"/>
            </p:cNvSpPr>
            <p:nvPr/>
          </p:nvSpPr>
          <p:spPr bwMode="auto">
            <a:xfrm flipH="1" flipV="1">
              <a:off x="6418259" y="3153509"/>
              <a:ext cx="14291" cy="688240"/>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6" name="Line 13">
              <a:extLst>
                <a:ext uri="{FF2B5EF4-FFF2-40B4-BE49-F238E27FC236}">
                  <a16:creationId xmlns:a16="http://schemas.microsoft.com/office/drawing/2014/main" id="{5109AD32-F86C-4F0F-A0F8-9FA9CBC36492}"/>
                </a:ext>
              </a:extLst>
            </p:cNvPr>
            <p:cNvSpPr>
              <a:spLocks noChangeShapeType="1"/>
            </p:cNvSpPr>
            <p:nvPr/>
          </p:nvSpPr>
          <p:spPr bwMode="auto">
            <a:xfrm>
              <a:off x="6418258" y="3153510"/>
              <a:ext cx="838197" cy="713639"/>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8" name="Arc 15">
              <a:extLst>
                <a:ext uri="{FF2B5EF4-FFF2-40B4-BE49-F238E27FC236}">
                  <a16:creationId xmlns:a16="http://schemas.microsoft.com/office/drawing/2014/main" id="{53FD19DF-C81C-4228-8B5F-2BD9CD18846B}"/>
                </a:ext>
              </a:extLst>
            </p:cNvPr>
            <p:cNvSpPr>
              <a:spLocks/>
            </p:cNvSpPr>
            <p:nvPr/>
          </p:nvSpPr>
          <p:spPr bwMode="auto">
            <a:xfrm rot="10857100" flipV="1">
              <a:off x="7271685" y="3867383"/>
              <a:ext cx="1169739" cy="819783"/>
            </a:xfrm>
            <a:custGeom>
              <a:avLst/>
              <a:gdLst>
                <a:gd name="T0" fmla="*/ 0 w 21655"/>
                <a:gd name="T1" fmla="*/ 0 h 21600"/>
                <a:gd name="T2" fmla="*/ 2147483646 w 21655"/>
                <a:gd name="T3" fmla="*/ 2147483646 h 21600"/>
                <a:gd name="T4" fmla="*/ 2147483646 w 21655"/>
                <a:gd name="T5" fmla="*/ 2147483646 h 21600"/>
                <a:gd name="T6" fmla="*/ 0 60000 65536"/>
                <a:gd name="T7" fmla="*/ 0 60000 65536"/>
                <a:gd name="T8" fmla="*/ 0 60000 65536"/>
                <a:gd name="T9" fmla="*/ 0 w 21655"/>
                <a:gd name="T10" fmla="*/ 0 h 21600"/>
                <a:gd name="T11" fmla="*/ 21655 w 21655"/>
                <a:gd name="T12" fmla="*/ 21600 h 21600"/>
              </a:gdLst>
              <a:ahLst/>
              <a:cxnLst>
                <a:cxn ang="T6">
                  <a:pos x="T0" y="T1"/>
                </a:cxn>
                <a:cxn ang="T7">
                  <a:pos x="T2" y="T3"/>
                </a:cxn>
                <a:cxn ang="T8">
                  <a:pos x="T4" y="T5"/>
                </a:cxn>
              </a:cxnLst>
              <a:rect l="T9" t="T10" r="T11" b="T12"/>
              <a:pathLst>
                <a:path w="21655" h="21600" fill="none" extrusionOk="0">
                  <a:moveTo>
                    <a:pt x="0" y="0"/>
                  </a:moveTo>
                  <a:cubicBezTo>
                    <a:pt x="18" y="0"/>
                    <a:pt x="36" y="-1"/>
                    <a:pt x="55" y="0"/>
                  </a:cubicBezTo>
                  <a:cubicBezTo>
                    <a:pt x="11976" y="0"/>
                    <a:pt x="21643" y="9657"/>
                    <a:pt x="21654" y="21579"/>
                  </a:cubicBezTo>
                </a:path>
                <a:path w="21655" h="21600" stroke="0" extrusionOk="0">
                  <a:moveTo>
                    <a:pt x="0" y="0"/>
                  </a:moveTo>
                  <a:cubicBezTo>
                    <a:pt x="18" y="0"/>
                    <a:pt x="36" y="-1"/>
                    <a:pt x="55" y="0"/>
                  </a:cubicBezTo>
                  <a:cubicBezTo>
                    <a:pt x="11976" y="0"/>
                    <a:pt x="21643" y="9657"/>
                    <a:pt x="21654" y="21579"/>
                  </a:cubicBezTo>
                  <a:lnTo>
                    <a:pt x="55" y="21600"/>
                  </a:lnTo>
                  <a:lnTo>
                    <a:pt x="0" y="0"/>
                  </a:lnTo>
                  <a:close/>
                </a:path>
              </a:pathLst>
            </a:custGeom>
            <a:noFill/>
            <a:ln w="38100" cap="rnd">
              <a:solidFill>
                <a:srgbClr val="00B05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89" name="Arc 16">
              <a:extLst>
                <a:ext uri="{FF2B5EF4-FFF2-40B4-BE49-F238E27FC236}">
                  <a16:creationId xmlns:a16="http://schemas.microsoft.com/office/drawing/2014/main" id="{DEA112A2-87E7-42B2-A634-35DD00B9E538}"/>
                </a:ext>
              </a:extLst>
            </p:cNvPr>
            <p:cNvSpPr>
              <a:spLocks/>
            </p:cNvSpPr>
            <p:nvPr/>
          </p:nvSpPr>
          <p:spPr bwMode="auto">
            <a:xfrm rot="10857100" flipV="1">
              <a:off x="9320311" y="3869969"/>
              <a:ext cx="1066018" cy="786004"/>
            </a:xfrm>
            <a:custGeom>
              <a:avLst/>
              <a:gdLst>
                <a:gd name="T0" fmla="*/ 0 w 21600"/>
                <a:gd name="T1" fmla="*/ 0 h 21871"/>
                <a:gd name="T2" fmla="*/ 2147483646 w 21600"/>
                <a:gd name="T3" fmla="*/ 2147483646 h 21871"/>
                <a:gd name="T4" fmla="*/ 0 w 21600"/>
                <a:gd name="T5" fmla="*/ 2147483646 h 21871"/>
                <a:gd name="T6" fmla="*/ 0 60000 65536"/>
                <a:gd name="T7" fmla="*/ 0 60000 65536"/>
                <a:gd name="T8" fmla="*/ 0 60000 65536"/>
                <a:gd name="T9" fmla="*/ 0 w 21600"/>
                <a:gd name="T10" fmla="*/ 0 h 21871"/>
                <a:gd name="T11" fmla="*/ 21600 w 21600"/>
                <a:gd name="T12" fmla="*/ 21871 h 21871"/>
              </a:gdLst>
              <a:ahLst/>
              <a:cxnLst>
                <a:cxn ang="T6">
                  <a:pos x="T0" y="T1"/>
                </a:cxn>
                <a:cxn ang="T7">
                  <a:pos x="T2" y="T3"/>
                </a:cxn>
                <a:cxn ang="T8">
                  <a:pos x="T4" y="T5"/>
                </a:cxn>
              </a:cxnLst>
              <a:rect l="T9" t="T10" r="T11" b="T12"/>
              <a:pathLst>
                <a:path w="21600" h="21871" fill="none" extrusionOk="0">
                  <a:moveTo>
                    <a:pt x="-1" y="0"/>
                  </a:moveTo>
                  <a:cubicBezTo>
                    <a:pt x="11929" y="0"/>
                    <a:pt x="21600" y="9670"/>
                    <a:pt x="21600" y="21600"/>
                  </a:cubicBezTo>
                  <a:cubicBezTo>
                    <a:pt x="21600" y="21690"/>
                    <a:pt x="21599" y="21780"/>
                    <a:pt x="21598" y="21871"/>
                  </a:cubicBezTo>
                </a:path>
                <a:path w="21600" h="21871" stroke="0" extrusionOk="0">
                  <a:moveTo>
                    <a:pt x="-1" y="0"/>
                  </a:moveTo>
                  <a:cubicBezTo>
                    <a:pt x="11929" y="0"/>
                    <a:pt x="21600" y="9670"/>
                    <a:pt x="21600" y="21600"/>
                  </a:cubicBezTo>
                  <a:cubicBezTo>
                    <a:pt x="21600" y="21690"/>
                    <a:pt x="21599" y="21780"/>
                    <a:pt x="21598" y="21871"/>
                  </a:cubicBezTo>
                  <a:lnTo>
                    <a:pt x="0" y="21600"/>
                  </a:lnTo>
                  <a:lnTo>
                    <a:pt x="-1" y="0"/>
                  </a:lnTo>
                  <a:close/>
                </a:path>
              </a:pathLst>
            </a:custGeom>
            <a:noFill/>
            <a:ln w="38100" cap="rnd">
              <a:solidFill>
                <a:srgbClr val="00B05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90" name="Line 17">
              <a:extLst>
                <a:ext uri="{FF2B5EF4-FFF2-40B4-BE49-F238E27FC236}">
                  <a16:creationId xmlns:a16="http://schemas.microsoft.com/office/drawing/2014/main" id="{914C48D9-9CEF-4478-B299-2DAFAE1450A9}"/>
                </a:ext>
              </a:extLst>
            </p:cNvPr>
            <p:cNvSpPr>
              <a:spLocks noChangeShapeType="1"/>
            </p:cNvSpPr>
            <p:nvPr/>
          </p:nvSpPr>
          <p:spPr bwMode="auto">
            <a:xfrm>
              <a:off x="7256458" y="3836136"/>
              <a:ext cx="0" cy="832346"/>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1" name="Line 18">
              <a:extLst>
                <a:ext uri="{FF2B5EF4-FFF2-40B4-BE49-F238E27FC236}">
                  <a16:creationId xmlns:a16="http://schemas.microsoft.com/office/drawing/2014/main" id="{039E4D3E-FC97-45DB-BAEA-43D6FB7B83DD}"/>
                </a:ext>
              </a:extLst>
            </p:cNvPr>
            <p:cNvSpPr>
              <a:spLocks noChangeShapeType="1"/>
            </p:cNvSpPr>
            <p:nvPr/>
          </p:nvSpPr>
          <p:spPr bwMode="auto">
            <a:xfrm>
              <a:off x="9309100" y="3867150"/>
              <a:ext cx="0" cy="76835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2" name="Line 19">
              <a:extLst>
                <a:ext uri="{FF2B5EF4-FFF2-40B4-BE49-F238E27FC236}">
                  <a16:creationId xmlns:a16="http://schemas.microsoft.com/office/drawing/2014/main" id="{903E73A5-A834-40C9-A509-C796DC14CCED}"/>
                </a:ext>
              </a:extLst>
            </p:cNvPr>
            <p:cNvSpPr>
              <a:spLocks noChangeShapeType="1"/>
            </p:cNvSpPr>
            <p:nvPr/>
          </p:nvSpPr>
          <p:spPr bwMode="auto">
            <a:xfrm>
              <a:off x="8475660" y="3153510"/>
              <a:ext cx="828682" cy="731553"/>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64" name="Oval 20">
              <a:extLst>
                <a:ext uri="{FF2B5EF4-FFF2-40B4-BE49-F238E27FC236}">
                  <a16:creationId xmlns:a16="http://schemas.microsoft.com/office/drawing/2014/main" id="{D8F5841D-3E61-474B-A702-21DA74E6A55C}"/>
                </a:ext>
              </a:extLst>
            </p:cNvPr>
            <p:cNvSpPr>
              <a:spLocks noChangeArrowheads="1"/>
            </p:cNvSpPr>
            <p:nvPr/>
          </p:nvSpPr>
          <p:spPr bwMode="auto">
            <a:xfrm>
              <a:off x="6521665" y="1727813"/>
              <a:ext cx="1524000" cy="609600"/>
            </a:xfrm>
            <a:prstGeom prst="ellipse">
              <a:avLst/>
            </a:prstGeom>
            <a:noFill/>
            <a:ln w="9525">
              <a:no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Inspiratory</a:t>
              </a:r>
            </a:p>
            <a:p>
              <a:pPr algn="ctr" eaLnBrk="1" hangingPunct="1">
                <a:spcBef>
                  <a:spcPct val="0"/>
                </a:spcBef>
                <a:buFontTx/>
                <a:buNone/>
              </a:pPr>
              <a:r>
                <a:rPr lang="en-US" altLang="en-US" sz="1800" dirty="0">
                  <a:latin typeface="Calibri" panose="020F0502020204030204" pitchFamily="34" charset="0"/>
                </a:rPr>
                <a:t>arm</a:t>
              </a:r>
            </a:p>
          </p:txBody>
        </p:sp>
        <p:sp>
          <p:nvSpPr>
            <p:cNvPr id="185365" name="Line 21">
              <a:extLst>
                <a:ext uri="{FF2B5EF4-FFF2-40B4-BE49-F238E27FC236}">
                  <a16:creationId xmlns:a16="http://schemas.microsoft.com/office/drawing/2014/main" id="{CDE830A4-C8B2-4257-BF7D-3A25C45E0453}"/>
                </a:ext>
              </a:extLst>
            </p:cNvPr>
            <p:cNvSpPr>
              <a:spLocks noChangeShapeType="1"/>
            </p:cNvSpPr>
            <p:nvPr/>
          </p:nvSpPr>
          <p:spPr bwMode="auto">
            <a:xfrm flipH="1">
              <a:off x="6447629" y="2363333"/>
              <a:ext cx="833871" cy="714039"/>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185366" name="Line 22">
              <a:extLst>
                <a:ext uri="{FF2B5EF4-FFF2-40B4-BE49-F238E27FC236}">
                  <a16:creationId xmlns:a16="http://schemas.microsoft.com/office/drawing/2014/main" id="{6898A991-4AD2-4475-A4AE-B052A1A75A73}"/>
                </a:ext>
              </a:extLst>
            </p:cNvPr>
            <p:cNvSpPr>
              <a:spLocks noChangeShapeType="1"/>
            </p:cNvSpPr>
            <p:nvPr/>
          </p:nvSpPr>
          <p:spPr bwMode="auto">
            <a:xfrm>
              <a:off x="7285830" y="2342078"/>
              <a:ext cx="1112830" cy="768630"/>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7" name="Oval 23">
              <a:extLst>
                <a:ext uri="{FF2B5EF4-FFF2-40B4-BE49-F238E27FC236}">
                  <a16:creationId xmlns:a16="http://schemas.microsoft.com/office/drawing/2014/main" id="{372A93DE-AE3B-43BC-99E0-449749FCFED6}"/>
                </a:ext>
              </a:extLst>
            </p:cNvPr>
            <p:cNvSpPr>
              <a:spLocks noChangeArrowheads="1"/>
            </p:cNvSpPr>
            <p:nvPr/>
          </p:nvSpPr>
          <p:spPr bwMode="auto">
            <a:xfrm>
              <a:off x="7561257" y="5169785"/>
              <a:ext cx="1524000" cy="609600"/>
            </a:xfrm>
            <a:prstGeom prst="ellipse">
              <a:avLst/>
            </a:prstGeom>
            <a:noFill/>
            <a:ln w="9525">
              <a:no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Expiratory</a:t>
              </a:r>
            </a:p>
            <a:p>
              <a:pPr algn="ctr" eaLnBrk="1" hangingPunct="1">
                <a:spcBef>
                  <a:spcPct val="0"/>
                </a:spcBef>
                <a:buFontTx/>
                <a:buNone/>
              </a:pPr>
              <a:r>
                <a:rPr lang="en-US" altLang="en-US" sz="1800" dirty="0">
                  <a:latin typeface="Calibri" panose="020F0502020204030204" pitchFamily="34" charset="0"/>
                </a:rPr>
                <a:t>arm</a:t>
              </a:r>
            </a:p>
          </p:txBody>
        </p:sp>
        <p:sp>
          <p:nvSpPr>
            <p:cNvPr id="185368" name="Line 24">
              <a:extLst>
                <a:ext uri="{FF2B5EF4-FFF2-40B4-BE49-F238E27FC236}">
                  <a16:creationId xmlns:a16="http://schemas.microsoft.com/office/drawing/2014/main" id="{FBBF51BD-ED47-493A-A678-4413DBFC6E22}"/>
                </a:ext>
              </a:extLst>
            </p:cNvPr>
            <p:cNvSpPr>
              <a:spLocks noChangeShapeType="1"/>
            </p:cNvSpPr>
            <p:nvPr/>
          </p:nvSpPr>
          <p:spPr bwMode="auto">
            <a:xfrm flipH="1" flipV="1">
              <a:off x="7264956" y="4757088"/>
              <a:ext cx="1058300" cy="401172"/>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9" name="Line 25">
              <a:extLst>
                <a:ext uri="{FF2B5EF4-FFF2-40B4-BE49-F238E27FC236}">
                  <a16:creationId xmlns:a16="http://schemas.microsoft.com/office/drawing/2014/main" id="{0BB433D7-FAFA-46B1-B3F2-6322843E8E62}"/>
                </a:ext>
              </a:extLst>
            </p:cNvPr>
            <p:cNvSpPr>
              <a:spLocks noChangeShapeType="1"/>
            </p:cNvSpPr>
            <p:nvPr/>
          </p:nvSpPr>
          <p:spPr bwMode="auto">
            <a:xfrm flipV="1">
              <a:off x="8323257" y="4737837"/>
              <a:ext cx="985829" cy="420426"/>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 name="Group 4">
              <a:extLst>
                <a:ext uri="{FF2B5EF4-FFF2-40B4-BE49-F238E27FC236}">
                  <a16:creationId xmlns:a16="http://schemas.microsoft.com/office/drawing/2014/main" id="{6A51C023-1ED2-44EC-91C6-4517F952E7DE}"/>
                </a:ext>
              </a:extLst>
            </p:cNvPr>
            <p:cNvGrpSpPr/>
            <p:nvPr/>
          </p:nvGrpSpPr>
          <p:grpSpPr>
            <a:xfrm>
              <a:off x="1338281" y="5138200"/>
              <a:ext cx="3810000" cy="762000"/>
              <a:chOff x="1338281" y="5404084"/>
              <a:chExt cx="3810000" cy="762000"/>
            </a:xfrm>
          </p:grpSpPr>
          <p:sp>
            <p:nvSpPr>
              <p:cNvPr id="185370" name="Rectangle 26">
                <a:extLst>
                  <a:ext uri="{FF2B5EF4-FFF2-40B4-BE49-F238E27FC236}">
                    <a16:creationId xmlns:a16="http://schemas.microsoft.com/office/drawing/2014/main" id="{BFE8AE70-D09E-4228-B24B-F2D03DC24DE6}"/>
                  </a:ext>
                </a:extLst>
              </p:cNvPr>
              <p:cNvSpPr>
                <a:spLocks noChangeArrowheads="1"/>
              </p:cNvSpPr>
              <p:nvPr/>
            </p:nvSpPr>
            <p:spPr bwMode="auto">
              <a:xfrm>
                <a:off x="1338281" y="5404084"/>
                <a:ext cx="3810000" cy="7620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Inspiratory time = Tidal volume</a:t>
                </a:r>
              </a:p>
              <a:p>
                <a:pPr algn="ctr" eaLnBrk="1" hangingPunct="1">
                  <a:spcBef>
                    <a:spcPct val="0"/>
                  </a:spcBef>
                  <a:buFontTx/>
                  <a:buNone/>
                </a:pPr>
                <a:r>
                  <a:rPr lang="en-US" altLang="en-US" sz="1800" dirty="0">
                    <a:latin typeface="Calibri" panose="020F0502020204030204" pitchFamily="34" charset="0"/>
                  </a:rPr>
                  <a:t>                           Flow rate</a:t>
                </a:r>
              </a:p>
            </p:txBody>
          </p:sp>
          <p:sp>
            <p:nvSpPr>
              <p:cNvPr id="185371" name="Line 27">
                <a:extLst>
                  <a:ext uri="{FF2B5EF4-FFF2-40B4-BE49-F238E27FC236}">
                    <a16:creationId xmlns:a16="http://schemas.microsoft.com/office/drawing/2014/main" id="{79242C7C-8397-4E22-BC70-168A4D6EFDF3}"/>
                  </a:ext>
                </a:extLst>
              </p:cNvPr>
              <p:cNvSpPr>
                <a:spLocks noChangeShapeType="1"/>
              </p:cNvSpPr>
              <p:nvPr/>
            </p:nvSpPr>
            <p:spPr bwMode="auto">
              <a:xfrm flipV="1">
                <a:off x="3414317" y="5785084"/>
                <a:ext cx="1295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604" name="Line 31">
              <a:extLst>
                <a:ext uri="{FF2B5EF4-FFF2-40B4-BE49-F238E27FC236}">
                  <a16:creationId xmlns:a16="http://schemas.microsoft.com/office/drawing/2014/main" id="{82962713-7842-48E4-97C9-79DF2D035B0D}"/>
                </a:ext>
              </a:extLst>
            </p:cNvPr>
            <p:cNvSpPr>
              <a:spLocks noChangeShapeType="1"/>
            </p:cNvSpPr>
            <p:nvPr/>
          </p:nvSpPr>
          <p:spPr bwMode="auto">
            <a:xfrm>
              <a:off x="8466141" y="3135556"/>
              <a:ext cx="9516" cy="743319"/>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extBox 1">
              <a:extLst>
                <a:ext uri="{FF2B5EF4-FFF2-40B4-BE49-F238E27FC236}">
                  <a16:creationId xmlns:a16="http://schemas.microsoft.com/office/drawing/2014/main" id="{24DE9D0D-D31E-4953-BDB5-30A5FF1134AE}"/>
                </a:ext>
              </a:extLst>
            </p:cNvPr>
            <p:cNvSpPr txBox="1"/>
            <p:nvPr/>
          </p:nvSpPr>
          <p:spPr>
            <a:xfrm>
              <a:off x="1647031" y="4122228"/>
              <a:ext cx="4098140" cy="923330"/>
            </a:xfrm>
            <a:prstGeom prst="rect">
              <a:avLst/>
            </a:prstGeom>
            <a:noFill/>
          </p:spPr>
          <p:txBody>
            <a:bodyPr wrap="square" rtlCol="0">
              <a:spAutoFit/>
            </a:bodyPr>
            <a:lstStyle/>
            <a:p>
              <a:pPr>
                <a:spcBef>
                  <a:spcPct val="0"/>
                </a:spcBef>
              </a:pPr>
              <a:r>
                <a:rPr lang="en-US" altLang="en-US" dirty="0">
                  <a:latin typeface="Calibri" panose="020F0502020204030204" pitchFamily="34" charset="0"/>
                </a:rPr>
                <a:t>For a given tidal volume, the inspiratory time is higher in this type of flow pattern as compared to the square wave pattern</a:t>
              </a:r>
            </a:p>
          </p:txBody>
        </p:sp>
        <p:sp>
          <p:nvSpPr>
            <p:cNvPr id="3" name="TextBox 2">
              <a:extLst>
                <a:ext uri="{FF2B5EF4-FFF2-40B4-BE49-F238E27FC236}">
                  <a16:creationId xmlns:a16="http://schemas.microsoft.com/office/drawing/2014/main" id="{9D104F30-4892-42BA-9384-1A3BF74816AC}"/>
                </a:ext>
              </a:extLst>
            </p:cNvPr>
            <p:cNvSpPr txBox="1"/>
            <p:nvPr/>
          </p:nvSpPr>
          <p:spPr>
            <a:xfrm>
              <a:off x="1647030" y="2306381"/>
              <a:ext cx="3507873" cy="923330"/>
            </a:xfrm>
            <a:prstGeom prst="rect">
              <a:avLst/>
            </a:prstGeom>
            <a:noFill/>
          </p:spPr>
          <p:txBody>
            <a:bodyPr wrap="square" rtlCol="0">
              <a:spAutoFit/>
            </a:bodyPr>
            <a:lstStyle/>
            <a:p>
              <a:pPr>
                <a:spcBef>
                  <a:spcPct val="0"/>
                </a:spcBef>
              </a:pPr>
              <a:r>
                <a:rPr lang="en-US" altLang="en-US" dirty="0">
                  <a:latin typeface="Calibri" panose="020F0502020204030204" pitchFamily="34" charset="0"/>
                </a:rPr>
                <a:t>The inspiratory flow rate decelerates as a function of time to reach zero flow at end inspiration</a:t>
              </a:r>
            </a:p>
          </p:txBody>
        </p:sp>
      </p:grpSp>
    </p:spTree>
    <p:extLst>
      <p:ext uri="{BB962C8B-B14F-4D97-AF65-F5344CB8AC3E}">
        <p14:creationId xmlns:p14="http://schemas.microsoft.com/office/powerpoint/2010/main" val="3138888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958BABB-39B9-4833-9FEF-F95EFD706DAA}"/>
              </a:ext>
            </a:extLst>
          </p:cNvPr>
          <p:cNvGrpSpPr/>
          <p:nvPr/>
        </p:nvGrpSpPr>
        <p:grpSpPr>
          <a:xfrm>
            <a:off x="1914661" y="838200"/>
            <a:ext cx="8362677" cy="5060835"/>
            <a:chOff x="2050537" y="779727"/>
            <a:chExt cx="8362677" cy="5060835"/>
          </a:xfrm>
        </p:grpSpPr>
        <p:grpSp>
          <p:nvGrpSpPr>
            <p:cNvPr id="4" name="Group 3">
              <a:extLst>
                <a:ext uri="{FF2B5EF4-FFF2-40B4-BE49-F238E27FC236}">
                  <a16:creationId xmlns:a16="http://schemas.microsoft.com/office/drawing/2014/main" id="{FE40CDEC-7CB2-4BDF-8FA0-08C331CD0F43}"/>
                </a:ext>
              </a:extLst>
            </p:cNvPr>
            <p:cNvGrpSpPr/>
            <p:nvPr/>
          </p:nvGrpSpPr>
          <p:grpSpPr>
            <a:xfrm>
              <a:off x="3306764" y="949325"/>
              <a:ext cx="165095" cy="4721639"/>
              <a:chOff x="3382964" y="568325"/>
              <a:chExt cx="165100" cy="3789363"/>
            </a:xfrm>
          </p:grpSpPr>
          <p:sp>
            <p:nvSpPr>
              <p:cNvPr id="26646" name="Line 26">
                <a:extLst>
                  <a:ext uri="{FF2B5EF4-FFF2-40B4-BE49-F238E27FC236}">
                    <a16:creationId xmlns:a16="http://schemas.microsoft.com/office/drawing/2014/main" id="{A5367441-0521-43A4-840C-3CB06D8AD4AD}"/>
                  </a:ext>
                </a:extLst>
              </p:cNvPr>
              <p:cNvSpPr>
                <a:spLocks noChangeShapeType="1"/>
              </p:cNvSpPr>
              <p:nvPr/>
            </p:nvSpPr>
            <p:spPr bwMode="auto">
              <a:xfrm>
                <a:off x="3548064" y="576263"/>
                <a:ext cx="0" cy="3781425"/>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7" name="Line 27">
                <a:extLst>
                  <a:ext uri="{FF2B5EF4-FFF2-40B4-BE49-F238E27FC236}">
                    <a16:creationId xmlns:a16="http://schemas.microsoft.com/office/drawing/2014/main" id="{676A6EE9-D501-49AC-8E94-16904205771C}"/>
                  </a:ext>
                </a:extLst>
              </p:cNvPr>
              <p:cNvSpPr>
                <a:spLocks noChangeShapeType="1"/>
              </p:cNvSpPr>
              <p:nvPr/>
            </p:nvSpPr>
            <p:spPr bwMode="auto">
              <a:xfrm flipH="1">
                <a:off x="3382964" y="4357688"/>
                <a:ext cx="165100"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8" name="Line 28">
                <a:extLst>
                  <a:ext uri="{FF2B5EF4-FFF2-40B4-BE49-F238E27FC236}">
                    <a16:creationId xmlns:a16="http://schemas.microsoft.com/office/drawing/2014/main" id="{74457596-23B6-4BE1-908C-62FE7B399827}"/>
                  </a:ext>
                </a:extLst>
              </p:cNvPr>
              <p:cNvSpPr>
                <a:spLocks noChangeShapeType="1"/>
              </p:cNvSpPr>
              <p:nvPr/>
            </p:nvSpPr>
            <p:spPr bwMode="auto">
              <a:xfrm flipH="1">
                <a:off x="3384551" y="3084577"/>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9" name="Line 29">
                <a:extLst>
                  <a:ext uri="{FF2B5EF4-FFF2-40B4-BE49-F238E27FC236}">
                    <a16:creationId xmlns:a16="http://schemas.microsoft.com/office/drawing/2014/main" id="{B205EE08-EBB2-4B88-A0FB-DF137F418092}"/>
                  </a:ext>
                </a:extLst>
              </p:cNvPr>
              <p:cNvSpPr>
                <a:spLocks noChangeShapeType="1"/>
              </p:cNvSpPr>
              <p:nvPr/>
            </p:nvSpPr>
            <p:spPr bwMode="auto">
              <a:xfrm flipH="1">
                <a:off x="3384551" y="568325"/>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0" name="Line 30">
                <a:extLst>
                  <a:ext uri="{FF2B5EF4-FFF2-40B4-BE49-F238E27FC236}">
                    <a16:creationId xmlns:a16="http://schemas.microsoft.com/office/drawing/2014/main" id="{92DEE75E-29B5-416F-9946-7E3B91652EEC}"/>
                  </a:ext>
                </a:extLst>
              </p:cNvPr>
              <p:cNvSpPr>
                <a:spLocks noChangeShapeType="1"/>
              </p:cNvSpPr>
              <p:nvPr/>
            </p:nvSpPr>
            <p:spPr bwMode="auto">
              <a:xfrm flipH="1">
                <a:off x="3384551" y="1831446"/>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
              <a:extLst>
                <a:ext uri="{FF2B5EF4-FFF2-40B4-BE49-F238E27FC236}">
                  <a16:creationId xmlns:a16="http://schemas.microsoft.com/office/drawing/2014/main" id="{85A3708A-FD87-40DF-B23D-5C9B03211C64}"/>
                </a:ext>
              </a:extLst>
            </p:cNvPr>
            <p:cNvGrpSpPr/>
            <p:nvPr/>
          </p:nvGrpSpPr>
          <p:grpSpPr>
            <a:xfrm>
              <a:off x="3471863" y="4081462"/>
              <a:ext cx="6283325" cy="95251"/>
              <a:chOff x="3548063" y="3700462"/>
              <a:chExt cx="6283325" cy="95251"/>
            </a:xfrm>
          </p:grpSpPr>
          <p:sp>
            <p:nvSpPr>
              <p:cNvPr id="26651" name="Line 31">
                <a:extLst>
                  <a:ext uri="{FF2B5EF4-FFF2-40B4-BE49-F238E27FC236}">
                    <a16:creationId xmlns:a16="http://schemas.microsoft.com/office/drawing/2014/main" id="{D450A096-CEA5-4D31-B562-26A79098EA4F}"/>
                  </a:ext>
                </a:extLst>
              </p:cNvPr>
              <p:cNvSpPr>
                <a:spLocks noChangeShapeType="1"/>
              </p:cNvSpPr>
              <p:nvPr/>
            </p:nvSpPr>
            <p:spPr bwMode="auto">
              <a:xfrm flipV="1">
                <a:off x="3548063" y="3700462"/>
                <a:ext cx="6283325" cy="6349"/>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2" name="Line 32">
                <a:extLst>
                  <a:ext uri="{FF2B5EF4-FFF2-40B4-BE49-F238E27FC236}">
                    <a16:creationId xmlns:a16="http://schemas.microsoft.com/office/drawing/2014/main" id="{1E2729B8-CA1C-4144-A1E9-E179974489D1}"/>
                  </a:ext>
                </a:extLst>
              </p:cNvPr>
              <p:cNvSpPr>
                <a:spLocks noChangeShapeType="1"/>
              </p:cNvSpPr>
              <p:nvPr/>
            </p:nvSpPr>
            <p:spPr bwMode="auto">
              <a:xfrm>
                <a:off x="4508500"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3" name="Line 33">
                <a:extLst>
                  <a:ext uri="{FF2B5EF4-FFF2-40B4-BE49-F238E27FC236}">
                    <a16:creationId xmlns:a16="http://schemas.microsoft.com/office/drawing/2014/main" id="{A2427563-9423-41CF-94E9-D7D81BF2D951}"/>
                  </a:ext>
                </a:extLst>
              </p:cNvPr>
              <p:cNvSpPr>
                <a:spLocks noChangeShapeType="1"/>
              </p:cNvSpPr>
              <p:nvPr/>
            </p:nvSpPr>
            <p:spPr bwMode="auto">
              <a:xfrm>
                <a:off x="557307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4" name="Line 34">
                <a:extLst>
                  <a:ext uri="{FF2B5EF4-FFF2-40B4-BE49-F238E27FC236}">
                    <a16:creationId xmlns:a16="http://schemas.microsoft.com/office/drawing/2014/main" id="{577AD3AC-BFC5-4E25-B62F-6E06DD6D84DF}"/>
                  </a:ext>
                </a:extLst>
              </p:cNvPr>
              <p:cNvSpPr>
                <a:spLocks noChangeShapeType="1"/>
              </p:cNvSpPr>
              <p:nvPr/>
            </p:nvSpPr>
            <p:spPr bwMode="auto">
              <a:xfrm>
                <a:off x="6637656"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5" name="Line 35">
                <a:extLst>
                  <a:ext uri="{FF2B5EF4-FFF2-40B4-BE49-F238E27FC236}">
                    <a16:creationId xmlns:a16="http://schemas.microsoft.com/office/drawing/2014/main" id="{126CBA8B-D029-430C-A0DF-96EE78E12AB2}"/>
                  </a:ext>
                </a:extLst>
              </p:cNvPr>
              <p:cNvSpPr>
                <a:spLocks noChangeShapeType="1"/>
              </p:cNvSpPr>
              <p:nvPr/>
            </p:nvSpPr>
            <p:spPr bwMode="auto">
              <a:xfrm>
                <a:off x="983138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6" name="Line 36">
                <a:extLst>
                  <a:ext uri="{FF2B5EF4-FFF2-40B4-BE49-F238E27FC236}">
                    <a16:creationId xmlns:a16="http://schemas.microsoft.com/office/drawing/2014/main" id="{A5423BE6-6324-42A3-8E41-727425CB614B}"/>
                  </a:ext>
                </a:extLst>
              </p:cNvPr>
              <p:cNvSpPr>
                <a:spLocks noChangeShapeType="1"/>
              </p:cNvSpPr>
              <p:nvPr/>
            </p:nvSpPr>
            <p:spPr bwMode="auto">
              <a:xfrm>
                <a:off x="7702234"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7" name="Line 37">
                <a:extLst>
                  <a:ext uri="{FF2B5EF4-FFF2-40B4-BE49-F238E27FC236}">
                    <a16:creationId xmlns:a16="http://schemas.microsoft.com/office/drawing/2014/main" id="{EAB07C6D-CC43-47D0-A649-28D2B6E21651}"/>
                  </a:ext>
                </a:extLst>
              </p:cNvPr>
              <p:cNvSpPr>
                <a:spLocks noChangeShapeType="1"/>
              </p:cNvSpPr>
              <p:nvPr/>
            </p:nvSpPr>
            <p:spPr bwMode="auto">
              <a:xfrm>
                <a:off x="8766812"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6658" name="Rectangle 38">
              <a:extLst>
                <a:ext uri="{FF2B5EF4-FFF2-40B4-BE49-F238E27FC236}">
                  <a16:creationId xmlns:a16="http://schemas.microsoft.com/office/drawing/2014/main" id="{2F6E39C7-D44A-4CDA-94FA-AD3D1372DDBA}"/>
                </a:ext>
              </a:extLst>
            </p:cNvPr>
            <p:cNvSpPr>
              <a:spLocks noChangeArrowheads="1"/>
            </p:cNvSpPr>
            <p:nvPr/>
          </p:nvSpPr>
          <p:spPr bwMode="auto">
            <a:xfrm>
              <a:off x="4287228"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1</a:t>
              </a:r>
            </a:p>
          </p:txBody>
        </p:sp>
        <p:sp>
          <p:nvSpPr>
            <p:cNvPr id="26659" name="Rectangle 39">
              <a:extLst>
                <a:ext uri="{FF2B5EF4-FFF2-40B4-BE49-F238E27FC236}">
                  <a16:creationId xmlns:a16="http://schemas.microsoft.com/office/drawing/2014/main" id="{1E6BFDFE-C8D2-431A-8B16-1528ECB6D006}"/>
                </a:ext>
              </a:extLst>
            </p:cNvPr>
            <p:cNvSpPr>
              <a:spLocks noChangeArrowheads="1"/>
            </p:cNvSpPr>
            <p:nvPr/>
          </p:nvSpPr>
          <p:spPr bwMode="auto">
            <a:xfrm>
              <a:off x="5351610"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2</a:t>
              </a:r>
            </a:p>
          </p:txBody>
        </p:sp>
        <p:sp>
          <p:nvSpPr>
            <p:cNvPr id="26660" name="Rectangle 40">
              <a:extLst>
                <a:ext uri="{FF2B5EF4-FFF2-40B4-BE49-F238E27FC236}">
                  <a16:creationId xmlns:a16="http://schemas.microsoft.com/office/drawing/2014/main" id="{425E2BE0-6352-4BF5-8218-4ED44F418291}"/>
                </a:ext>
              </a:extLst>
            </p:cNvPr>
            <p:cNvSpPr>
              <a:spLocks noChangeArrowheads="1"/>
            </p:cNvSpPr>
            <p:nvPr/>
          </p:nvSpPr>
          <p:spPr bwMode="auto">
            <a:xfrm>
              <a:off x="6415992"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3</a:t>
              </a:r>
            </a:p>
          </p:txBody>
        </p:sp>
        <p:sp>
          <p:nvSpPr>
            <p:cNvPr id="26661" name="Rectangle 41">
              <a:extLst>
                <a:ext uri="{FF2B5EF4-FFF2-40B4-BE49-F238E27FC236}">
                  <a16:creationId xmlns:a16="http://schemas.microsoft.com/office/drawing/2014/main" id="{E2681E2E-F31C-41BF-B15F-EB9090A1478F}"/>
                </a:ext>
              </a:extLst>
            </p:cNvPr>
            <p:cNvSpPr>
              <a:spLocks noChangeArrowheads="1"/>
            </p:cNvSpPr>
            <p:nvPr/>
          </p:nvSpPr>
          <p:spPr bwMode="auto">
            <a:xfrm>
              <a:off x="7480374"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4</a:t>
              </a:r>
            </a:p>
          </p:txBody>
        </p:sp>
        <p:sp>
          <p:nvSpPr>
            <p:cNvPr id="26662" name="Rectangle 42">
              <a:extLst>
                <a:ext uri="{FF2B5EF4-FFF2-40B4-BE49-F238E27FC236}">
                  <a16:creationId xmlns:a16="http://schemas.microsoft.com/office/drawing/2014/main" id="{A0AB16BF-7B2F-4687-BC75-3DC0875C0B37}"/>
                </a:ext>
              </a:extLst>
            </p:cNvPr>
            <p:cNvSpPr>
              <a:spLocks noChangeArrowheads="1"/>
            </p:cNvSpPr>
            <p:nvPr/>
          </p:nvSpPr>
          <p:spPr bwMode="auto">
            <a:xfrm>
              <a:off x="8544756"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5</a:t>
              </a:r>
            </a:p>
          </p:txBody>
        </p:sp>
        <p:sp>
          <p:nvSpPr>
            <p:cNvPr id="26663" name="Rectangle 43">
              <a:extLst>
                <a:ext uri="{FF2B5EF4-FFF2-40B4-BE49-F238E27FC236}">
                  <a16:creationId xmlns:a16="http://schemas.microsoft.com/office/drawing/2014/main" id="{169948E8-4A44-4839-84D0-7BBA78311063}"/>
                </a:ext>
              </a:extLst>
            </p:cNvPr>
            <p:cNvSpPr>
              <a:spLocks noChangeArrowheads="1"/>
            </p:cNvSpPr>
            <p:nvPr/>
          </p:nvSpPr>
          <p:spPr bwMode="auto">
            <a:xfrm>
              <a:off x="9609138" y="4157663"/>
              <a:ext cx="290144"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6</a:t>
              </a:r>
            </a:p>
          </p:txBody>
        </p:sp>
        <p:sp>
          <p:nvSpPr>
            <p:cNvPr id="26664" name="Rectangle 44">
              <a:extLst>
                <a:ext uri="{FF2B5EF4-FFF2-40B4-BE49-F238E27FC236}">
                  <a16:creationId xmlns:a16="http://schemas.microsoft.com/office/drawing/2014/main" id="{94C52D9A-4B11-42E2-BFA9-77E216E5D349}"/>
                </a:ext>
              </a:extLst>
            </p:cNvPr>
            <p:cNvSpPr>
              <a:spLocks noChangeArrowheads="1"/>
            </p:cNvSpPr>
            <p:nvPr/>
          </p:nvSpPr>
          <p:spPr bwMode="auto">
            <a:xfrm>
              <a:off x="2927910" y="779727"/>
              <a:ext cx="394339"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30</a:t>
              </a:r>
            </a:p>
          </p:txBody>
        </p:sp>
        <p:grpSp>
          <p:nvGrpSpPr>
            <p:cNvPr id="7" name="Group 6">
              <a:extLst>
                <a:ext uri="{FF2B5EF4-FFF2-40B4-BE49-F238E27FC236}">
                  <a16:creationId xmlns:a16="http://schemas.microsoft.com/office/drawing/2014/main" id="{39BD3D55-8B35-4F09-AC1B-767E30629709}"/>
                </a:ext>
              </a:extLst>
            </p:cNvPr>
            <p:cNvGrpSpPr/>
            <p:nvPr/>
          </p:nvGrpSpPr>
          <p:grpSpPr>
            <a:xfrm>
              <a:off x="2050537" y="2053306"/>
              <a:ext cx="975092" cy="996282"/>
              <a:chOff x="2103683" y="2278448"/>
              <a:chExt cx="975092" cy="996282"/>
            </a:xfrm>
          </p:grpSpPr>
          <p:sp>
            <p:nvSpPr>
              <p:cNvPr id="26665" name="Rectangle 45">
                <a:extLst>
                  <a:ext uri="{FF2B5EF4-FFF2-40B4-BE49-F238E27FC236}">
                    <a16:creationId xmlns:a16="http://schemas.microsoft.com/office/drawing/2014/main" id="{FE624F0D-3B1B-4F13-BAB4-895B88224C7E}"/>
                  </a:ext>
                </a:extLst>
              </p:cNvPr>
              <p:cNvSpPr>
                <a:spLocks noChangeArrowheads="1"/>
              </p:cNvSpPr>
              <p:nvPr/>
            </p:nvSpPr>
            <p:spPr bwMode="auto">
              <a:xfrm>
                <a:off x="2122158" y="2278448"/>
                <a:ext cx="93814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4000" dirty="0">
                    <a:latin typeface="Calibri" panose="020F0502020204030204" pitchFamily="34" charset="0"/>
                  </a:rPr>
                  <a:t>P</a:t>
                </a:r>
                <a:r>
                  <a:rPr lang="en-US" altLang="en-US" dirty="0">
                    <a:latin typeface="Calibri" panose="020F0502020204030204" pitchFamily="34" charset="0"/>
                  </a:rPr>
                  <a:t>aw</a:t>
                </a:r>
                <a:endParaRPr lang="en-US" altLang="en-US" sz="4000" dirty="0">
                  <a:latin typeface="Calibri" panose="020F0502020204030204" pitchFamily="34" charset="0"/>
                </a:endParaRPr>
              </a:p>
            </p:txBody>
          </p:sp>
          <p:sp>
            <p:nvSpPr>
              <p:cNvPr id="26667" name="Rectangle 47">
                <a:extLst>
                  <a:ext uri="{FF2B5EF4-FFF2-40B4-BE49-F238E27FC236}">
                    <a16:creationId xmlns:a16="http://schemas.microsoft.com/office/drawing/2014/main" id="{8E2DE65F-B8D0-4FDA-ADCF-E5AE1B9BAA5B}"/>
                  </a:ext>
                </a:extLst>
              </p:cNvPr>
              <p:cNvSpPr>
                <a:spLocks noChangeArrowheads="1"/>
              </p:cNvSpPr>
              <p:nvPr/>
            </p:nvSpPr>
            <p:spPr bwMode="auto">
              <a:xfrm>
                <a:off x="2103683" y="2873978"/>
                <a:ext cx="975092"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cmH</a:t>
                </a:r>
                <a:r>
                  <a:rPr lang="en-US" altLang="en-US" sz="2000" baseline="-25000" dirty="0">
                    <a:latin typeface="Calibri" panose="020F0502020204030204" pitchFamily="34" charset="0"/>
                  </a:rPr>
                  <a:t>2</a:t>
                </a:r>
                <a:r>
                  <a:rPr lang="en-US" altLang="en-US" sz="2000" dirty="0">
                    <a:latin typeface="Calibri" panose="020F0502020204030204" pitchFamily="34" charset="0"/>
                  </a:rPr>
                  <a:t>O</a:t>
                </a:r>
              </a:p>
            </p:txBody>
          </p:sp>
        </p:grpSp>
        <p:sp>
          <p:nvSpPr>
            <p:cNvPr id="26670" name="Rectangle 50">
              <a:extLst>
                <a:ext uri="{FF2B5EF4-FFF2-40B4-BE49-F238E27FC236}">
                  <a16:creationId xmlns:a16="http://schemas.microsoft.com/office/drawing/2014/main" id="{44E97367-FF5F-4CAD-9437-2116C2122EC4}"/>
                </a:ext>
              </a:extLst>
            </p:cNvPr>
            <p:cNvSpPr>
              <a:spLocks noChangeArrowheads="1"/>
            </p:cNvSpPr>
            <p:nvPr/>
          </p:nvSpPr>
          <p:spPr bwMode="auto">
            <a:xfrm>
              <a:off x="9871399" y="3881086"/>
              <a:ext cx="541815"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Sec</a:t>
              </a:r>
            </a:p>
          </p:txBody>
        </p:sp>
        <p:grpSp>
          <p:nvGrpSpPr>
            <p:cNvPr id="3" name="Group 2">
              <a:extLst>
                <a:ext uri="{FF2B5EF4-FFF2-40B4-BE49-F238E27FC236}">
                  <a16:creationId xmlns:a16="http://schemas.microsoft.com/office/drawing/2014/main" id="{AE11AEC2-3D66-4DBB-BCC2-76DF90C65FF0}"/>
                </a:ext>
              </a:extLst>
            </p:cNvPr>
            <p:cNvGrpSpPr/>
            <p:nvPr/>
          </p:nvGrpSpPr>
          <p:grpSpPr>
            <a:xfrm>
              <a:off x="2346754" y="4406133"/>
              <a:ext cx="488950" cy="1095233"/>
              <a:chOff x="484189" y="3705225"/>
              <a:chExt cx="488950" cy="1095233"/>
            </a:xfrm>
          </p:grpSpPr>
          <p:sp>
            <p:nvSpPr>
              <p:cNvPr id="26672" name="Rectangle 54">
                <a:extLst>
                  <a:ext uri="{FF2B5EF4-FFF2-40B4-BE49-F238E27FC236}">
                    <a16:creationId xmlns:a16="http://schemas.microsoft.com/office/drawing/2014/main" id="{A57859A7-B1C8-4C68-AF31-8EB8DCE8F20D}"/>
                  </a:ext>
                </a:extLst>
              </p:cNvPr>
              <p:cNvSpPr>
                <a:spLocks noChangeArrowheads="1"/>
              </p:cNvSpPr>
              <p:nvPr/>
            </p:nvSpPr>
            <p:spPr bwMode="auto">
              <a:xfrm>
                <a:off x="484189" y="4091930"/>
                <a:ext cx="488950"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4000" dirty="0">
                    <a:latin typeface="Calibri" panose="020F0502020204030204" pitchFamily="34" charset="0"/>
                  </a:rPr>
                  <a:t>V</a:t>
                </a:r>
              </a:p>
            </p:txBody>
          </p:sp>
          <p:sp>
            <p:nvSpPr>
              <p:cNvPr id="26673" name="Rectangle 55">
                <a:extLst>
                  <a:ext uri="{FF2B5EF4-FFF2-40B4-BE49-F238E27FC236}">
                    <a16:creationId xmlns:a16="http://schemas.microsoft.com/office/drawing/2014/main" id="{1D000615-09EE-4641-AEF9-599C4B156B1F}"/>
                  </a:ext>
                </a:extLst>
              </p:cNvPr>
              <p:cNvSpPr>
                <a:spLocks noChangeArrowheads="1"/>
              </p:cNvSpPr>
              <p:nvPr/>
            </p:nvSpPr>
            <p:spPr bwMode="auto">
              <a:xfrm>
                <a:off x="570768" y="3705225"/>
                <a:ext cx="31579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4000" dirty="0">
                    <a:latin typeface="Calibri" panose="020F0502020204030204" pitchFamily="34" charset="0"/>
                  </a:rPr>
                  <a:t>.</a:t>
                </a:r>
              </a:p>
            </p:txBody>
          </p:sp>
        </p:grpSp>
        <p:sp>
          <p:nvSpPr>
            <p:cNvPr id="26674" name="Line 56">
              <a:extLst>
                <a:ext uri="{FF2B5EF4-FFF2-40B4-BE49-F238E27FC236}">
                  <a16:creationId xmlns:a16="http://schemas.microsoft.com/office/drawing/2014/main" id="{E06ED800-67A7-4958-AA07-3EBBCC00DF33}"/>
                </a:ext>
              </a:extLst>
            </p:cNvPr>
            <p:cNvSpPr>
              <a:spLocks noChangeShapeType="1"/>
            </p:cNvSpPr>
            <p:nvPr/>
          </p:nvSpPr>
          <p:spPr bwMode="auto">
            <a:xfrm>
              <a:off x="3500440" y="3575049"/>
              <a:ext cx="385759" cy="635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5" name="Line 57">
              <a:extLst>
                <a:ext uri="{FF2B5EF4-FFF2-40B4-BE49-F238E27FC236}">
                  <a16:creationId xmlns:a16="http://schemas.microsoft.com/office/drawing/2014/main" id="{D227E486-FF90-46F8-99A6-55E871340041}"/>
                </a:ext>
              </a:extLst>
            </p:cNvPr>
            <p:cNvSpPr>
              <a:spLocks noChangeShapeType="1"/>
            </p:cNvSpPr>
            <p:nvPr/>
          </p:nvSpPr>
          <p:spPr bwMode="auto">
            <a:xfrm flipV="1">
              <a:off x="3886200" y="2286000"/>
              <a:ext cx="533400" cy="12954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6" name="Arc 58">
              <a:extLst>
                <a:ext uri="{FF2B5EF4-FFF2-40B4-BE49-F238E27FC236}">
                  <a16:creationId xmlns:a16="http://schemas.microsoft.com/office/drawing/2014/main" id="{6513EBF3-F1E1-412F-A998-9A7812EC0EC8}"/>
                </a:ext>
              </a:extLst>
            </p:cNvPr>
            <p:cNvSpPr>
              <a:spLocks/>
            </p:cNvSpPr>
            <p:nvPr/>
          </p:nvSpPr>
          <p:spPr bwMode="auto">
            <a:xfrm>
              <a:off x="4421188" y="2286000"/>
              <a:ext cx="609600" cy="1295400"/>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7" name="Line 59">
              <a:extLst>
                <a:ext uri="{FF2B5EF4-FFF2-40B4-BE49-F238E27FC236}">
                  <a16:creationId xmlns:a16="http://schemas.microsoft.com/office/drawing/2014/main" id="{29DDC45E-32CC-4988-9A2F-12671CAA11C8}"/>
                </a:ext>
              </a:extLst>
            </p:cNvPr>
            <p:cNvSpPr>
              <a:spLocks noChangeShapeType="1"/>
            </p:cNvSpPr>
            <p:nvPr/>
          </p:nvSpPr>
          <p:spPr bwMode="auto">
            <a:xfrm>
              <a:off x="5029200" y="3581400"/>
              <a:ext cx="381000" cy="0"/>
            </a:xfrm>
            <a:prstGeom prst="line">
              <a:avLst/>
            </a:prstGeom>
            <a:noFill/>
            <a:ln w="38100" cap="rnd">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8" name="Line 60">
              <a:extLst>
                <a:ext uri="{FF2B5EF4-FFF2-40B4-BE49-F238E27FC236}">
                  <a16:creationId xmlns:a16="http://schemas.microsoft.com/office/drawing/2014/main" id="{3192948F-019A-4D33-8732-29F8A553BD16}"/>
                </a:ext>
              </a:extLst>
            </p:cNvPr>
            <p:cNvSpPr>
              <a:spLocks noChangeShapeType="1"/>
            </p:cNvSpPr>
            <p:nvPr/>
          </p:nvSpPr>
          <p:spPr bwMode="auto">
            <a:xfrm>
              <a:off x="5410200" y="3581400"/>
              <a:ext cx="152400" cy="1524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9" name="Arc 61">
              <a:extLst>
                <a:ext uri="{FF2B5EF4-FFF2-40B4-BE49-F238E27FC236}">
                  <a16:creationId xmlns:a16="http://schemas.microsoft.com/office/drawing/2014/main" id="{3DE77BFE-B967-49C8-A015-003287DA6870}"/>
                </a:ext>
              </a:extLst>
            </p:cNvPr>
            <p:cNvSpPr>
              <a:spLocks/>
            </p:cNvSpPr>
            <p:nvPr/>
          </p:nvSpPr>
          <p:spPr bwMode="auto">
            <a:xfrm>
              <a:off x="5564188" y="2363788"/>
              <a:ext cx="762000" cy="1371600"/>
            </a:xfrm>
            <a:custGeom>
              <a:avLst/>
              <a:gdLst>
                <a:gd name="T0" fmla="*/ 0 w 21600"/>
                <a:gd name="T1" fmla="*/ 2147483646 h 21600"/>
                <a:gd name="T2" fmla="*/ 2147483646 w 21600"/>
                <a:gd name="T3" fmla="*/ 0 h 21600"/>
                <a:gd name="T4" fmla="*/ 2147483646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88"/>
                    <a:pt x="9643" y="24"/>
                    <a:pt x="21555" y="0"/>
                  </a:cubicBezTo>
                </a:path>
                <a:path w="21600" h="21600" stroke="0" extrusionOk="0">
                  <a:moveTo>
                    <a:pt x="0" y="21600"/>
                  </a:moveTo>
                  <a:cubicBezTo>
                    <a:pt x="0" y="9688"/>
                    <a:pt x="9643" y="24"/>
                    <a:pt x="21555" y="0"/>
                  </a:cubicBezTo>
                  <a:lnTo>
                    <a:pt x="21600" y="21600"/>
                  </a:lnTo>
                  <a:lnTo>
                    <a:pt x="0" y="21600"/>
                  </a:lnTo>
                  <a:close/>
                </a:path>
              </a:pathLst>
            </a:custGeom>
            <a:noFill/>
            <a:ln w="38100" cap="rnd">
              <a:solidFill>
                <a:srgbClr val="00CC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80" name="Line 62">
              <a:extLst>
                <a:ext uri="{FF2B5EF4-FFF2-40B4-BE49-F238E27FC236}">
                  <a16:creationId xmlns:a16="http://schemas.microsoft.com/office/drawing/2014/main" id="{F91412DB-D3D6-4B02-B097-11EC57BC20E6}"/>
                </a:ext>
              </a:extLst>
            </p:cNvPr>
            <p:cNvSpPr>
              <a:spLocks noChangeShapeType="1"/>
            </p:cNvSpPr>
            <p:nvPr/>
          </p:nvSpPr>
          <p:spPr bwMode="auto">
            <a:xfrm>
              <a:off x="6324600" y="2362200"/>
              <a:ext cx="228600"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1" name="Arc 63">
              <a:extLst>
                <a:ext uri="{FF2B5EF4-FFF2-40B4-BE49-F238E27FC236}">
                  <a16:creationId xmlns:a16="http://schemas.microsoft.com/office/drawing/2014/main" id="{BD46A43A-8E31-44B1-B1A9-624AB87B58D0}"/>
                </a:ext>
              </a:extLst>
            </p:cNvPr>
            <p:cNvSpPr>
              <a:spLocks/>
            </p:cNvSpPr>
            <p:nvPr/>
          </p:nvSpPr>
          <p:spPr bwMode="auto">
            <a:xfrm>
              <a:off x="6554788" y="2362200"/>
              <a:ext cx="304800" cy="1219200"/>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82" name="Line 64">
              <a:extLst>
                <a:ext uri="{FF2B5EF4-FFF2-40B4-BE49-F238E27FC236}">
                  <a16:creationId xmlns:a16="http://schemas.microsoft.com/office/drawing/2014/main" id="{6473DE96-A27B-4154-B9E2-25A146EAC16B}"/>
                </a:ext>
              </a:extLst>
            </p:cNvPr>
            <p:cNvSpPr>
              <a:spLocks noChangeShapeType="1"/>
            </p:cNvSpPr>
            <p:nvPr/>
          </p:nvSpPr>
          <p:spPr bwMode="auto">
            <a:xfrm>
              <a:off x="6858000" y="3581400"/>
              <a:ext cx="533400" cy="0"/>
            </a:xfrm>
            <a:prstGeom prst="line">
              <a:avLst/>
            </a:prstGeom>
            <a:noFill/>
            <a:ln w="38100" cap="rnd">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3" name="Arc 65">
              <a:extLst>
                <a:ext uri="{FF2B5EF4-FFF2-40B4-BE49-F238E27FC236}">
                  <a16:creationId xmlns:a16="http://schemas.microsoft.com/office/drawing/2014/main" id="{311C4A4F-7BCE-4E5E-9625-35679480911A}"/>
                </a:ext>
              </a:extLst>
            </p:cNvPr>
            <p:cNvSpPr>
              <a:spLocks/>
            </p:cNvSpPr>
            <p:nvPr/>
          </p:nvSpPr>
          <p:spPr bwMode="auto">
            <a:xfrm>
              <a:off x="7392988" y="2363788"/>
              <a:ext cx="762000" cy="1219200"/>
            </a:xfrm>
            <a:custGeom>
              <a:avLst/>
              <a:gdLst>
                <a:gd name="T0" fmla="*/ 0 w 21600"/>
                <a:gd name="T1" fmla="*/ 2147483646 h 21600"/>
                <a:gd name="T2" fmla="*/ 2147483646 w 21600"/>
                <a:gd name="T3" fmla="*/ 0 h 21600"/>
                <a:gd name="T4" fmla="*/ 2147483646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88"/>
                    <a:pt x="9643" y="24"/>
                    <a:pt x="21555" y="0"/>
                  </a:cubicBezTo>
                </a:path>
                <a:path w="21600" h="21600" stroke="0" extrusionOk="0">
                  <a:moveTo>
                    <a:pt x="0" y="21600"/>
                  </a:moveTo>
                  <a:cubicBezTo>
                    <a:pt x="0" y="9688"/>
                    <a:pt x="9643" y="24"/>
                    <a:pt x="21555" y="0"/>
                  </a:cubicBezTo>
                  <a:lnTo>
                    <a:pt x="21600" y="21600"/>
                  </a:lnTo>
                  <a:lnTo>
                    <a:pt x="0" y="21600"/>
                  </a:lnTo>
                  <a:close/>
                </a:path>
              </a:pathLst>
            </a:custGeom>
            <a:noFill/>
            <a:ln w="38100" cap="rnd">
              <a:solidFill>
                <a:srgbClr val="00CC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84" name="Line 66">
              <a:extLst>
                <a:ext uri="{FF2B5EF4-FFF2-40B4-BE49-F238E27FC236}">
                  <a16:creationId xmlns:a16="http://schemas.microsoft.com/office/drawing/2014/main" id="{A7DFA1EC-004E-4B51-9F5F-AB96D7C68EAB}"/>
                </a:ext>
              </a:extLst>
            </p:cNvPr>
            <p:cNvSpPr>
              <a:spLocks noChangeShapeType="1"/>
            </p:cNvSpPr>
            <p:nvPr/>
          </p:nvSpPr>
          <p:spPr bwMode="auto">
            <a:xfrm>
              <a:off x="8153400" y="2362200"/>
              <a:ext cx="838200"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5" name="Arc 67">
              <a:extLst>
                <a:ext uri="{FF2B5EF4-FFF2-40B4-BE49-F238E27FC236}">
                  <a16:creationId xmlns:a16="http://schemas.microsoft.com/office/drawing/2014/main" id="{7A215EE8-356B-420E-9DDF-8A960980EC37}"/>
                </a:ext>
              </a:extLst>
            </p:cNvPr>
            <p:cNvSpPr>
              <a:spLocks/>
            </p:cNvSpPr>
            <p:nvPr/>
          </p:nvSpPr>
          <p:spPr bwMode="auto">
            <a:xfrm>
              <a:off x="8993188" y="2362200"/>
              <a:ext cx="381000" cy="1219200"/>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86" name="Line 68">
              <a:extLst>
                <a:ext uri="{FF2B5EF4-FFF2-40B4-BE49-F238E27FC236}">
                  <a16:creationId xmlns:a16="http://schemas.microsoft.com/office/drawing/2014/main" id="{5CA62EC7-0462-41B2-AC37-2AC3DD168F06}"/>
                </a:ext>
              </a:extLst>
            </p:cNvPr>
            <p:cNvSpPr>
              <a:spLocks noChangeShapeType="1"/>
            </p:cNvSpPr>
            <p:nvPr/>
          </p:nvSpPr>
          <p:spPr bwMode="auto">
            <a:xfrm flipV="1">
              <a:off x="4136196" y="4697019"/>
              <a:ext cx="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7" name="Line 69">
              <a:extLst>
                <a:ext uri="{FF2B5EF4-FFF2-40B4-BE49-F238E27FC236}">
                  <a16:creationId xmlns:a16="http://schemas.microsoft.com/office/drawing/2014/main" id="{386F676E-251B-45D7-ABA4-40984CE20050}"/>
                </a:ext>
              </a:extLst>
            </p:cNvPr>
            <p:cNvSpPr>
              <a:spLocks noChangeShapeType="1"/>
            </p:cNvSpPr>
            <p:nvPr/>
          </p:nvSpPr>
          <p:spPr bwMode="auto">
            <a:xfrm>
              <a:off x="4136196" y="4697019"/>
              <a:ext cx="609600"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8" name="Line 70">
              <a:extLst>
                <a:ext uri="{FF2B5EF4-FFF2-40B4-BE49-F238E27FC236}">
                  <a16:creationId xmlns:a16="http://schemas.microsoft.com/office/drawing/2014/main" id="{A39C53B7-5864-42B3-8841-FD70621AF926}"/>
                </a:ext>
              </a:extLst>
            </p:cNvPr>
            <p:cNvSpPr>
              <a:spLocks noChangeShapeType="1"/>
            </p:cNvSpPr>
            <p:nvPr/>
          </p:nvSpPr>
          <p:spPr bwMode="auto">
            <a:xfrm>
              <a:off x="4745796" y="4697019"/>
              <a:ext cx="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9" name="Line 71">
              <a:extLst>
                <a:ext uri="{FF2B5EF4-FFF2-40B4-BE49-F238E27FC236}">
                  <a16:creationId xmlns:a16="http://schemas.microsoft.com/office/drawing/2014/main" id="{3D283DF9-445D-425E-9613-334B74BA33F4}"/>
                </a:ext>
              </a:extLst>
            </p:cNvPr>
            <p:cNvSpPr>
              <a:spLocks noChangeShapeType="1"/>
            </p:cNvSpPr>
            <p:nvPr/>
          </p:nvSpPr>
          <p:spPr bwMode="auto">
            <a:xfrm flipV="1">
              <a:off x="5888796" y="4697019"/>
              <a:ext cx="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0" name="Line 72">
              <a:extLst>
                <a:ext uri="{FF2B5EF4-FFF2-40B4-BE49-F238E27FC236}">
                  <a16:creationId xmlns:a16="http://schemas.microsoft.com/office/drawing/2014/main" id="{736789E4-A599-4CE8-BBFD-EACDA00939B7}"/>
                </a:ext>
              </a:extLst>
            </p:cNvPr>
            <p:cNvSpPr>
              <a:spLocks noChangeShapeType="1"/>
            </p:cNvSpPr>
            <p:nvPr/>
          </p:nvSpPr>
          <p:spPr bwMode="auto">
            <a:xfrm>
              <a:off x="5888796" y="4697019"/>
              <a:ext cx="91440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1" name="Line 73">
              <a:extLst>
                <a:ext uri="{FF2B5EF4-FFF2-40B4-BE49-F238E27FC236}">
                  <a16:creationId xmlns:a16="http://schemas.microsoft.com/office/drawing/2014/main" id="{00AEFDF6-F4EB-43A0-BFBA-AE6649FD659A}"/>
                </a:ext>
              </a:extLst>
            </p:cNvPr>
            <p:cNvSpPr>
              <a:spLocks noChangeShapeType="1"/>
            </p:cNvSpPr>
            <p:nvPr/>
          </p:nvSpPr>
          <p:spPr bwMode="auto">
            <a:xfrm flipV="1">
              <a:off x="7793796" y="4697019"/>
              <a:ext cx="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2" name="Line 74">
              <a:extLst>
                <a:ext uri="{FF2B5EF4-FFF2-40B4-BE49-F238E27FC236}">
                  <a16:creationId xmlns:a16="http://schemas.microsoft.com/office/drawing/2014/main" id="{C1C78A05-4F3A-495C-B036-F5D45600D8C8}"/>
                </a:ext>
              </a:extLst>
            </p:cNvPr>
            <p:cNvSpPr>
              <a:spLocks noChangeShapeType="1"/>
            </p:cNvSpPr>
            <p:nvPr/>
          </p:nvSpPr>
          <p:spPr bwMode="auto">
            <a:xfrm>
              <a:off x="7793796" y="4697019"/>
              <a:ext cx="762000" cy="83820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3" name="Line 75">
              <a:extLst>
                <a:ext uri="{FF2B5EF4-FFF2-40B4-BE49-F238E27FC236}">
                  <a16:creationId xmlns:a16="http://schemas.microsoft.com/office/drawing/2014/main" id="{7ED6B666-CFAA-4331-AEE9-DB619F39E2C3}"/>
                </a:ext>
              </a:extLst>
            </p:cNvPr>
            <p:cNvSpPr>
              <a:spLocks noChangeShapeType="1"/>
            </p:cNvSpPr>
            <p:nvPr/>
          </p:nvSpPr>
          <p:spPr bwMode="auto">
            <a:xfrm>
              <a:off x="8555796" y="5535219"/>
              <a:ext cx="762000" cy="0"/>
            </a:xfrm>
            <a:prstGeom prst="line">
              <a:avLst/>
            </a:prstGeom>
            <a:noFill/>
            <a:ln w="38100" cap="rnd">
              <a:solidFill>
                <a:schemeClr val="accent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5" name="Text Box 77">
              <a:extLst>
                <a:ext uri="{FF2B5EF4-FFF2-40B4-BE49-F238E27FC236}">
                  <a16:creationId xmlns:a16="http://schemas.microsoft.com/office/drawing/2014/main" id="{EBF0D665-D1B0-408C-9EF8-4D7F7A30FB31}"/>
                </a:ext>
              </a:extLst>
            </p:cNvPr>
            <p:cNvSpPr txBox="1">
              <a:spLocks noChangeArrowheads="1"/>
            </p:cNvSpPr>
            <p:nvPr/>
          </p:nvSpPr>
          <p:spPr bwMode="auto">
            <a:xfrm>
              <a:off x="6309103" y="3681917"/>
              <a:ext cx="14001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en-US" sz="1800" dirty="0">
                  <a:latin typeface="Calibri" panose="020F0502020204030204" pitchFamily="34" charset="0"/>
                </a:rPr>
                <a:t>Trigger Effort</a:t>
              </a:r>
            </a:p>
          </p:txBody>
        </p:sp>
        <p:sp>
          <p:nvSpPr>
            <p:cNvPr id="26696" name="Line 78">
              <a:extLst>
                <a:ext uri="{FF2B5EF4-FFF2-40B4-BE49-F238E27FC236}">
                  <a16:creationId xmlns:a16="http://schemas.microsoft.com/office/drawing/2014/main" id="{EAC03A95-F906-4A65-A5E4-65C0AE4F9BDA}"/>
                </a:ext>
              </a:extLst>
            </p:cNvPr>
            <p:cNvSpPr>
              <a:spLocks noChangeShapeType="1"/>
            </p:cNvSpPr>
            <p:nvPr/>
          </p:nvSpPr>
          <p:spPr bwMode="auto">
            <a:xfrm flipH="1" flipV="1">
              <a:off x="5851351" y="3747836"/>
              <a:ext cx="458984" cy="11270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697" name="Text Box 81">
              <a:extLst>
                <a:ext uri="{FF2B5EF4-FFF2-40B4-BE49-F238E27FC236}">
                  <a16:creationId xmlns:a16="http://schemas.microsoft.com/office/drawing/2014/main" id="{54C5298C-E0CA-49BE-840C-A7C31EF63670}"/>
                </a:ext>
              </a:extLst>
            </p:cNvPr>
            <p:cNvSpPr txBox="1">
              <a:spLocks noChangeArrowheads="1"/>
            </p:cNvSpPr>
            <p:nvPr/>
          </p:nvSpPr>
          <p:spPr bwMode="auto">
            <a:xfrm>
              <a:off x="3932119" y="1186446"/>
              <a:ext cx="4796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dirty="0">
                  <a:latin typeface="Calibri" panose="020F0502020204030204" pitchFamily="34" charset="0"/>
                </a:rPr>
                <a:t>PIP</a:t>
              </a:r>
            </a:p>
          </p:txBody>
        </p:sp>
        <p:sp>
          <p:nvSpPr>
            <p:cNvPr id="26698" name="Line 82">
              <a:extLst>
                <a:ext uri="{FF2B5EF4-FFF2-40B4-BE49-F238E27FC236}">
                  <a16:creationId xmlns:a16="http://schemas.microsoft.com/office/drawing/2014/main" id="{4787B33B-01AB-415C-A213-1511381DEE99}"/>
                </a:ext>
              </a:extLst>
            </p:cNvPr>
            <p:cNvSpPr>
              <a:spLocks noChangeShapeType="1"/>
            </p:cNvSpPr>
            <p:nvPr/>
          </p:nvSpPr>
          <p:spPr bwMode="auto">
            <a:xfrm>
              <a:off x="4114800" y="1524000"/>
              <a:ext cx="304800" cy="685800"/>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699" name="Line 83">
              <a:extLst>
                <a:ext uri="{FF2B5EF4-FFF2-40B4-BE49-F238E27FC236}">
                  <a16:creationId xmlns:a16="http://schemas.microsoft.com/office/drawing/2014/main" id="{E9794F00-6078-4CCA-8DD1-CAEA563A0769}"/>
                </a:ext>
              </a:extLst>
            </p:cNvPr>
            <p:cNvSpPr>
              <a:spLocks noChangeShapeType="1"/>
            </p:cNvSpPr>
            <p:nvPr/>
          </p:nvSpPr>
          <p:spPr bwMode="auto">
            <a:xfrm>
              <a:off x="4419600" y="1371600"/>
              <a:ext cx="2057400" cy="914400"/>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700" name="Line 85">
              <a:extLst>
                <a:ext uri="{FF2B5EF4-FFF2-40B4-BE49-F238E27FC236}">
                  <a16:creationId xmlns:a16="http://schemas.microsoft.com/office/drawing/2014/main" id="{E0E30D5C-1357-406A-9163-8D16F95B2348}"/>
                </a:ext>
              </a:extLst>
            </p:cNvPr>
            <p:cNvSpPr>
              <a:spLocks noChangeShapeType="1"/>
            </p:cNvSpPr>
            <p:nvPr/>
          </p:nvSpPr>
          <p:spPr bwMode="auto">
            <a:xfrm flipV="1">
              <a:off x="7391400" y="1828800"/>
              <a:ext cx="0" cy="1752600"/>
            </a:xfrm>
            <a:prstGeom prst="line">
              <a:avLst/>
            </a:prstGeom>
            <a:noFill/>
            <a:ln w="28575">
              <a:solidFill>
                <a:schemeClr val="tx1"/>
              </a:solidFill>
              <a:prstDash val="dashDot"/>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6701" name="Line 87">
              <a:extLst>
                <a:ext uri="{FF2B5EF4-FFF2-40B4-BE49-F238E27FC236}">
                  <a16:creationId xmlns:a16="http://schemas.microsoft.com/office/drawing/2014/main" id="{EB22C3AE-7A46-49E3-8C05-74060D06452B}"/>
                </a:ext>
              </a:extLst>
            </p:cNvPr>
            <p:cNvSpPr>
              <a:spLocks noChangeShapeType="1"/>
            </p:cNvSpPr>
            <p:nvPr/>
          </p:nvSpPr>
          <p:spPr bwMode="auto">
            <a:xfrm flipV="1">
              <a:off x="8991600" y="1828800"/>
              <a:ext cx="0" cy="1752600"/>
            </a:xfrm>
            <a:prstGeom prst="line">
              <a:avLst/>
            </a:prstGeom>
            <a:noFill/>
            <a:ln w="28575">
              <a:solidFill>
                <a:schemeClr val="tx1"/>
              </a:solidFill>
              <a:prstDash val="dashDot"/>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26702" name="Text Box 88">
              <a:extLst>
                <a:ext uri="{FF2B5EF4-FFF2-40B4-BE49-F238E27FC236}">
                  <a16:creationId xmlns:a16="http://schemas.microsoft.com/office/drawing/2014/main" id="{342B98A9-14CA-4119-B4F0-61CB1DAB186B}"/>
                </a:ext>
              </a:extLst>
            </p:cNvPr>
            <p:cNvSpPr txBox="1">
              <a:spLocks noChangeArrowheads="1"/>
            </p:cNvSpPr>
            <p:nvPr/>
          </p:nvSpPr>
          <p:spPr bwMode="auto">
            <a:xfrm>
              <a:off x="8077201" y="1905000"/>
              <a:ext cx="3984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a:latin typeface="Calibri" panose="020F0502020204030204" pitchFamily="34" charset="0"/>
                </a:rPr>
                <a:t>Ti</a:t>
              </a:r>
            </a:p>
          </p:txBody>
        </p:sp>
        <p:sp>
          <p:nvSpPr>
            <p:cNvPr id="26703" name="Line 89">
              <a:extLst>
                <a:ext uri="{FF2B5EF4-FFF2-40B4-BE49-F238E27FC236}">
                  <a16:creationId xmlns:a16="http://schemas.microsoft.com/office/drawing/2014/main" id="{FF8C5B08-176B-4239-9F7A-1749FE639997}"/>
                </a:ext>
              </a:extLst>
            </p:cNvPr>
            <p:cNvSpPr>
              <a:spLocks noChangeShapeType="1"/>
            </p:cNvSpPr>
            <p:nvPr/>
          </p:nvSpPr>
          <p:spPr bwMode="auto">
            <a:xfrm>
              <a:off x="7467600" y="2209800"/>
              <a:ext cx="1447800" cy="0"/>
            </a:xfrm>
            <a:prstGeom prst="line">
              <a:avLst/>
            </a:prstGeom>
            <a:noFill/>
            <a:ln w="19050">
              <a:solidFill>
                <a:schemeClr val="tx2">
                  <a:lumMod val="60000"/>
                  <a:lumOff val="40000"/>
                </a:schemeClr>
              </a:solidFill>
              <a:round/>
              <a:headEnd type="stealth"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6" name="Oval 5">
              <a:extLst>
                <a:ext uri="{FF2B5EF4-FFF2-40B4-BE49-F238E27FC236}">
                  <a16:creationId xmlns:a16="http://schemas.microsoft.com/office/drawing/2014/main" id="{E51673E3-33F1-423D-A2DE-F608776828B1}"/>
                </a:ext>
              </a:extLst>
            </p:cNvPr>
            <p:cNvSpPr/>
            <p:nvPr/>
          </p:nvSpPr>
          <p:spPr>
            <a:xfrm>
              <a:off x="5219700" y="3348843"/>
              <a:ext cx="609598" cy="57889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44">
              <a:extLst>
                <a:ext uri="{FF2B5EF4-FFF2-40B4-BE49-F238E27FC236}">
                  <a16:creationId xmlns:a16="http://schemas.microsoft.com/office/drawing/2014/main" id="{6807D327-0EDB-483F-89FE-A6446C50E318}"/>
                </a:ext>
              </a:extLst>
            </p:cNvPr>
            <p:cNvSpPr>
              <a:spLocks noChangeArrowheads="1"/>
            </p:cNvSpPr>
            <p:nvPr/>
          </p:nvSpPr>
          <p:spPr bwMode="auto">
            <a:xfrm>
              <a:off x="2797810" y="5501366"/>
              <a:ext cx="456856" cy="33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-10</a:t>
              </a:r>
            </a:p>
          </p:txBody>
        </p:sp>
      </p:gr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7D03090D-31F2-4E1E-AEAA-D17A687E6BDF}"/>
              </a:ext>
            </a:extLst>
          </p:cNvPr>
          <p:cNvSpPr>
            <a:spLocks noGrp="1"/>
          </p:cNvSpPr>
          <p:nvPr>
            <p:ph type="title"/>
          </p:nvPr>
        </p:nvSpPr>
        <p:spPr>
          <a:xfrm>
            <a:off x="838200" y="838200"/>
            <a:ext cx="10515600" cy="1208192"/>
          </a:xfrm>
        </p:spPr>
        <p:txBody>
          <a:bodyPr/>
          <a:lstStyle/>
          <a:p>
            <a:pPr eaLnBrk="1" hangingPunct="1"/>
            <a:r>
              <a:rPr lang="en-US" altLang="en-US" b="1" dirty="0">
                <a:latin typeface="Calibri" panose="020F0502020204030204" pitchFamily="34" charset="0"/>
              </a:rPr>
              <a:t>Breath Characteristics</a:t>
            </a:r>
            <a:br>
              <a:rPr lang="en-US" altLang="en-US" b="1" dirty="0">
                <a:latin typeface="Calibri" panose="020F0502020204030204" pitchFamily="34" charset="0"/>
              </a:rPr>
            </a:br>
            <a:r>
              <a:rPr lang="en-US" altLang="en-US" b="0" dirty="0">
                <a:latin typeface="Calibri" panose="020F0502020204030204" pitchFamily="34" charset="0"/>
              </a:rPr>
              <a:t>Cycle</a:t>
            </a:r>
          </a:p>
        </p:txBody>
      </p:sp>
      <p:sp>
        <p:nvSpPr>
          <p:cNvPr id="28674" name="Content Placeholder 2">
            <a:extLst>
              <a:ext uri="{FF2B5EF4-FFF2-40B4-BE49-F238E27FC236}">
                <a16:creationId xmlns:a16="http://schemas.microsoft.com/office/drawing/2014/main" id="{2984172C-E80E-4006-9592-555F513590D5}"/>
              </a:ext>
            </a:extLst>
          </p:cNvPr>
          <p:cNvSpPr>
            <a:spLocks noGrp="1"/>
          </p:cNvSpPr>
          <p:nvPr>
            <p:ph idx="1"/>
          </p:nvPr>
        </p:nvSpPr>
        <p:spPr>
          <a:xfrm>
            <a:off x="838200" y="2298699"/>
            <a:ext cx="10515600" cy="4067750"/>
          </a:xfrm>
        </p:spPr>
        <p:txBody>
          <a:bodyPr/>
          <a:lstStyle/>
          <a:p>
            <a:pPr eaLnBrk="1" hangingPunct="1"/>
            <a:r>
              <a:rPr lang="en-US" altLang="en-US" dirty="0"/>
              <a:t>Three common types</a:t>
            </a:r>
          </a:p>
          <a:p>
            <a:pPr lvl="1" eaLnBrk="1" hangingPunct="1"/>
            <a:r>
              <a:rPr lang="en-US" altLang="en-US" dirty="0"/>
              <a:t>Reach set volume</a:t>
            </a:r>
          </a:p>
          <a:p>
            <a:pPr lvl="1" eaLnBrk="1" hangingPunct="1"/>
            <a:r>
              <a:rPr lang="en-US" altLang="en-US" dirty="0"/>
              <a:t>Reach set time</a:t>
            </a:r>
          </a:p>
          <a:p>
            <a:pPr lvl="1" eaLnBrk="1" hangingPunct="1"/>
            <a:r>
              <a:rPr lang="en-US" altLang="en-US" dirty="0"/>
              <a:t>Reach specified flow reduction</a:t>
            </a:r>
          </a:p>
          <a:p>
            <a:pPr eaLnBrk="1" hangingPunct="1"/>
            <a:r>
              <a:rPr lang="en-US" altLang="en-US" dirty="0"/>
              <a:t>Airway pressure as </a:t>
            </a:r>
            <a:r>
              <a:rPr lang="ja-JP" altLang="en-US" dirty="0"/>
              <a:t>“</a:t>
            </a:r>
            <a:r>
              <a:rPr lang="en-US" altLang="ja-JP" dirty="0"/>
              <a:t>backup</a:t>
            </a:r>
            <a:r>
              <a:rPr lang="ja-JP" altLang="en-US" dirty="0"/>
              <a:t>”</a:t>
            </a:r>
            <a:r>
              <a:rPr lang="en-US" altLang="ja-JP" dirty="0"/>
              <a:t> cycle</a:t>
            </a:r>
          </a:p>
          <a:p>
            <a:pPr lvl="1" eaLnBrk="1" hangingPunct="1"/>
            <a:r>
              <a:rPr lang="en-US" altLang="en-US" dirty="0"/>
              <a:t>Pressure alarm and cycle with occlusion or expiratory efforts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BD9F5D49-7479-4E2B-B988-907E07F12EF8}"/>
              </a:ext>
            </a:extLst>
          </p:cNvPr>
          <p:cNvSpPr>
            <a:spLocks noGrp="1"/>
          </p:cNvSpPr>
          <p:nvPr>
            <p:ph type="title"/>
          </p:nvPr>
        </p:nvSpPr>
        <p:spPr>
          <a:xfrm>
            <a:off x="838200" y="365125"/>
            <a:ext cx="10515600" cy="948533"/>
          </a:xfrm>
        </p:spPr>
        <p:txBody>
          <a:bodyPr/>
          <a:lstStyle/>
          <a:p>
            <a:pPr eaLnBrk="1" hangingPunct="1"/>
            <a:r>
              <a:rPr lang="en-US" altLang="en-US" b="1" dirty="0">
                <a:latin typeface="Calibri" panose="020F0502020204030204" pitchFamily="34" charset="0"/>
              </a:rPr>
              <a:t>Breath Characteristics</a:t>
            </a:r>
            <a:endParaRPr lang="en-US" altLang="en-US" dirty="0"/>
          </a:p>
        </p:txBody>
      </p:sp>
      <p:graphicFrame>
        <p:nvGraphicFramePr>
          <p:cNvPr id="2" name="Table 1">
            <a:extLst>
              <a:ext uri="{FF2B5EF4-FFF2-40B4-BE49-F238E27FC236}">
                <a16:creationId xmlns:a16="http://schemas.microsoft.com/office/drawing/2014/main" id="{968F3DDE-A947-4423-983D-DC803D535755}"/>
              </a:ext>
            </a:extLst>
          </p:cNvPr>
          <p:cNvGraphicFramePr>
            <a:graphicFrameLocks noGrp="1"/>
          </p:cNvGraphicFramePr>
          <p:nvPr>
            <p:extLst>
              <p:ext uri="{D42A27DB-BD31-4B8C-83A1-F6EECF244321}">
                <p14:modId xmlns:p14="http://schemas.microsoft.com/office/powerpoint/2010/main" val="995876087"/>
              </p:ext>
            </p:extLst>
          </p:nvPr>
        </p:nvGraphicFramePr>
        <p:xfrm>
          <a:off x="6705600" y="371314"/>
          <a:ext cx="5257799" cy="1424689"/>
        </p:xfrm>
        <a:graphic>
          <a:graphicData uri="http://schemas.openxmlformats.org/drawingml/2006/table">
            <a:tbl>
              <a:tblPr firstRow="1" bandRow="1">
                <a:tableStyleId>{BC89EF96-8CEA-46FF-86C4-4CE0E7609802}</a:tableStyleId>
              </a:tblPr>
              <a:tblGrid>
                <a:gridCol w="1828800">
                  <a:extLst>
                    <a:ext uri="{9D8B030D-6E8A-4147-A177-3AD203B41FA5}">
                      <a16:colId xmlns:a16="http://schemas.microsoft.com/office/drawing/2014/main" val="3199642081"/>
                    </a:ext>
                  </a:extLst>
                </a:gridCol>
                <a:gridCol w="1219200">
                  <a:extLst>
                    <a:ext uri="{9D8B030D-6E8A-4147-A177-3AD203B41FA5}">
                      <a16:colId xmlns:a16="http://schemas.microsoft.com/office/drawing/2014/main" val="2802185840"/>
                    </a:ext>
                  </a:extLst>
                </a:gridCol>
                <a:gridCol w="1236132">
                  <a:extLst>
                    <a:ext uri="{9D8B030D-6E8A-4147-A177-3AD203B41FA5}">
                      <a16:colId xmlns:a16="http://schemas.microsoft.com/office/drawing/2014/main" val="2587416996"/>
                    </a:ext>
                  </a:extLst>
                </a:gridCol>
                <a:gridCol w="973667">
                  <a:extLst>
                    <a:ext uri="{9D8B030D-6E8A-4147-A177-3AD203B41FA5}">
                      <a16:colId xmlns:a16="http://schemas.microsoft.com/office/drawing/2014/main" val="1681880057"/>
                    </a:ext>
                  </a:extLst>
                </a:gridCol>
              </a:tblGrid>
              <a:tr h="304549">
                <a:tc>
                  <a:txBody>
                    <a:bodyPr/>
                    <a:lstStyle/>
                    <a:p>
                      <a:endParaRPr lang="en-US" dirty="0"/>
                    </a:p>
                  </a:txBody>
                  <a:tcPr/>
                </a:tc>
                <a:tc>
                  <a:txBody>
                    <a:bodyPr/>
                    <a:lstStyle/>
                    <a:p>
                      <a:pPr algn="ctr"/>
                      <a:r>
                        <a:rPr lang="en-US" dirty="0"/>
                        <a:t>TRIGGER</a:t>
                      </a:r>
                    </a:p>
                  </a:txBody>
                  <a:tcPr anchor="ctr"/>
                </a:tc>
                <a:tc>
                  <a:txBody>
                    <a:bodyPr/>
                    <a:lstStyle/>
                    <a:p>
                      <a:pPr algn="ctr"/>
                      <a:r>
                        <a:rPr lang="en-US" dirty="0"/>
                        <a:t>TARGET/LIMIT</a:t>
                      </a:r>
                    </a:p>
                  </a:txBody>
                  <a:tcPr anchor="ctr"/>
                </a:tc>
                <a:tc>
                  <a:txBody>
                    <a:bodyPr/>
                    <a:lstStyle/>
                    <a:p>
                      <a:pPr algn="ctr"/>
                      <a:r>
                        <a:rPr lang="en-US" dirty="0"/>
                        <a:t>CYCLE</a:t>
                      </a:r>
                    </a:p>
                  </a:txBody>
                  <a:tcPr anchor="ctr"/>
                </a:tc>
                <a:extLst>
                  <a:ext uri="{0D108BD9-81ED-4DB2-BD59-A6C34878D82A}">
                    <a16:rowId xmlns:a16="http://schemas.microsoft.com/office/drawing/2014/main" val="732646268"/>
                  </a:ext>
                </a:extLst>
              </a:tr>
              <a:tr h="1027989">
                <a:tc>
                  <a:txBody>
                    <a:bodyPr/>
                    <a:lstStyle/>
                    <a:p>
                      <a:r>
                        <a:rPr lang="en-US" dirty="0"/>
                        <a:t>Volume control (VC)</a:t>
                      </a:r>
                    </a:p>
                    <a:p>
                      <a:r>
                        <a:rPr lang="en-US" dirty="0"/>
                        <a:t>Volume assist (VA)</a:t>
                      </a:r>
                    </a:p>
                    <a:p>
                      <a:r>
                        <a:rPr lang="en-US" dirty="0"/>
                        <a:t>Pressure control (PC)</a:t>
                      </a:r>
                    </a:p>
                    <a:p>
                      <a:r>
                        <a:rPr lang="en-US" dirty="0"/>
                        <a:t>Pressure assist (PA)</a:t>
                      </a:r>
                    </a:p>
                    <a:p>
                      <a:r>
                        <a:rPr lang="en-US" dirty="0"/>
                        <a:t>Pressure support (PS)</a:t>
                      </a:r>
                    </a:p>
                  </a:txBody>
                  <a:tcPr/>
                </a:tc>
                <a:tc>
                  <a:txBody>
                    <a:bodyPr/>
                    <a:lstStyle/>
                    <a:p>
                      <a:pPr algn="ctr"/>
                      <a:r>
                        <a:rPr lang="en-US" dirty="0"/>
                        <a:t>Time</a:t>
                      </a:r>
                    </a:p>
                    <a:p>
                      <a:pPr algn="ctr"/>
                      <a:r>
                        <a:rPr lang="en-US" dirty="0"/>
                        <a:t>Effort</a:t>
                      </a:r>
                    </a:p>
                    <a:p>
                      <a:pPr algn="ctr"/>
                      <a:r>
                        <a:rPr lang="en-US" dirty="0"/>
                        <a:t>Time</a:t>
                      </a:r>
                    </a:p>
                    <a:p>
                      <a:pPr algn="ctr"/>
                      <a:r>
                        <a:rPr lang="en-US" dirty="0"/>
                        <a:t>Effort</a:t>
                      </a:r>
                    </a:p>
                    <a:p>
                      <a:pPr algn="ctr"/>
                      <a:r>
                        <a:rPr lang="en-US" dirty="0"/>
                        <a:t>Effort</a:t>
                      </a:r>
                    </a:p>
                  </a:txBody>
                  <a:tcPr anchor="ctr"/>
                </a:tc>
                <a:tc>
                  <a:txBody>
                    <a:bodyPr/>
                    <a:lstStyle/>
                    <a:p>
                      <a:pPr algn="ctr"/>
                      <a:r>
                        <a:rPr lang="en-US" dirty="0"/>
                        <a:t>Flow</a:t>
                      </a:r>
                    </a:p>
                    <a:p>
                      <a:pPr algn="ctr"/>
                      <a:r>
                        <a:rPr lang="en-US" dirty="0"/>
                        <a:t>Flow</a:t>
                      </a:r>
                    </a:p>
                    <a:p>
                      <a:pPr algn="ctr"/>
                      <a:r>
                        <a:rPr lang="en-US" dirty="0"/>
                        <a:t>Pi**</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Pi**</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Pi**</a:t>
                      </a:r>
                    </a:p>
                  </a:txBody>
                  <a:tcPr anchor="ctr"/>
                </a:tc>
                <a:tc>
                  <a:txBody>
                    <a:bodyPr/>
                    <a:lstStyle/>
                    <a:p>
                      <a:pPr algn="ctr"/>
                      <a:r>
                        <a:rPr lang="en-US" dirty="0"/>
                        <a:t>Vol*</a:t>
                      </a:r>
                    </a:p>
                    <a:p>
                      <a:pPr algn="ctr"/>
                      <a:r>
                        <a:rPr lang="en-US" dirty="0"/>
                        <a:t>Vol*</a:t>
                      </a:r>
                    </a:p>
                    <a:p>
                      <a:pPr algn="ctr"/>
                      <a:r>
                        <a:rPr lang="en-US" dirty="0"/>
                        <a:t>Time*</a:t>
                      </a:r>
                    </a:p>
                    <a:p>
                      <a:pPr algn="ctr"/>
                      <a:r>
                        <a:rPr lang="en-US" dirty="0"/>
                        <a:t>Time*</a:t>
                      </a:r>
                    </a:p>
                    <a:p>
                      <a:pPr algn="ctr"/>
                      <a:r>
                        <a:rPr lang="en-US" dirty="0"/>
                        <a:t>Flow*</a:t>
                      </a:r>
                    </a:p>
                  </a:txBody>
                  <a:tcPr anchor="ctr"/>
                </a:tc>
                <a:extLst>
                  <a:ext uri="{0D108BD9-81ED-4DB2-BD59-A6C34878D82A}">
                    <a16:rowId xmlns:a16="http://schemas.microsoft.com/office/drawing/2014/main" val="1084777311"/>
                  </a:ext>
                </a:extLst>
              </a:tr>
            </a:tbl>
          </a:graphicData>
        </a:graphic>
      </p:graphicFrame>
      <p:grpSp>
        <p:nvGrpSpPr>
          <p:cNvPr id="29696" name="Group 29695">
            <a:extLst>
              <a:ext uri="{FF2B5EF4-FFF2-40B4-BE49-F238E27FC236}">
                <a16:creationId xmlns:a16="http://schemas.microsoft.com/office/drawing/2014/main" id="{FB8D4212-B411-49F0-B934-6448E4E9C07F}"/>
              </a:ext>
            </a:extLst>
          </p:cNvPr>
          <p:cNvGrpSpPr/>
          <p:nvPr/>
        </p:nvGrpSpPr>
        <p:grpSpPr>
          <a:xfrm>
            <a:off x="686471" y="1981200"/>
            <a:ext cx="10819058" cy="4327156"/>
            <a:chOff x="1192540" y="1939161"/>
            <a:chExt cx="10819058" cy="4327156"/>
          </a:xfrm>
        </p:grpSpPr>
        <p:sp>
          <p:nvSpPr>
            <p:cNvPr id="6" name="TextBox 5">
              <a:extLst>
                <a:ext uri="{FF2B5EF4-FFF2-40B4-BE49-F238E27FC236}">
                  <a16:creationId xmlns:a16="http://schemas.microsoft.com/office/drawing/2014/main" id="{B8F68EFB-A21F-4986-ACC6-4DE201D66F8B}"/>
                </a:ext>
              </a:extLst>
            </p:cNvPr>
            <p:cNvSpPr txBox="1"/>
            <p:nvPr/>
          </p:nvSpPr>
          <p:spPr>
            <a:xfrm>
              <a:off x="1192540" y="2398949"/>
              <a:ext cx="1236790" cy="806142"/>
            </a:xfrm>
            <a:prstGeom prst="rect">
              <a:avLst/>
            </a:prstGeom>
            <a:noFill/>
          </p:spPr>
          <p:txBody>
            <a:bodyPr wrap="none">
              <a:spAutoFit/>
            </a:bodyPr>
            <a:lstStyle/>
            <a:p>
              <a:pPr algn="ctr" eaLnBrk="1" hangingPunct="1">
                <a:defRPr/>
              </a:pPr>
              <a:r>
                <a:rPr lang="en-US" sz="2800" b="1" dirty="0">
                  <a:solidFill>
                    <a:srgbClr val="385072"/>
                  </a:solidFill>
                </a:rPr>
                <a:t>Airway</a:t>
              </a:r>
            </a:p>
            <a:p>
              <a:pPr algn="ctr" eaLnBrk="1" hangingPunct="1">
                <a:defRPr/>
              </a:pPr>
              <a:r>
                <a:rPr lang="en-US" sz="2800" b="1" dirty="0">
                  <a:solidFill>
                    <a:srgbClr val="385072"/>
                  </a:solidFill>
                </a:rPr>
                <a:t>Pressure</a:t>
              </a:r>
            </a:p>
          </p:txBody>
        </p:sp>
        <p:sp>
          <p:nvSpPr>
            <p:cNvPr id="7" name="TextBox 6">
              <a:extLst>
                <a:ext uri="{FF2B5EF4-FFF2-40B4-BE49-F238E27FC236}">
                  <a16:creationId xmlns:a16="http://schemas.microsoft.com/office/drawing/2014/main" id="{66F889AB-D5DB-4EFC-814A-8F4AA427FA52}"/>
                </a:ext>
              </a:extLst>
            </p:cNvPr>
            <p:cNvSpPr txBox="1"/>
            <p:nvPr/>
          </p:nvSpPr>
          <p:spPr>
            <a:xfrm>
              <a:off x="1431864" y="3878931"/>
              <a:ext cx="758142" cy="442078"/>
            </a:xfrm>
            <a:prstGeom prst="rect">
              <a:avLst/>
            </a:prstGeom>
            <a:noFill/>
          </p:spPr>
          <p:txBody>
            <a:bodyPr wrap="none">
              <a:spAutoFit/>
            </a:bodyPr>
            <a:lstStyle/>
            <a:p>
              <a:pPr algn="ctr" eaLnBrk="1" hangingPunct="1">
                <a:defRPr/>
              </a:pPr>
              <a:r>
                <a:rPr lang="en-US" sz="2800" b="1" dirty="0">
                  <a:solidFill>
                    <a:srgbClr val="385072"/>
                  </a:solidFill>
                </a:rPr>
                <a:t>Flow</a:t>
              </a:r>
            </a:p>
          </p:txBody>
        </p:sp>
        <p:sp>
          <p:nvSpPr>
            <p:cNvPr id="8" name="TextBox 7">
              <a:extLst>
                <a:ext uri="{FF2B5EF4-FFF2-40B4-BE49-F238E27FC236}">
                  <a16:creationId xmlns:a16="http://schemas.microsoft.com/office/drawing/2014/main" id="{79E22C93-3A62-4226-8CBA-C7D7E46C4504}"/>
                </a:ext>
              </a:extLst>
            </p:cNvPr>
            <p:cNvSpPr txBox="1"/>
            <p:nvPr/>
          </p:nvSpPr>
          <p:spPr>
            <a:xfrm>
              <a:off x="1251024" y="5323630"/>
              <a:ext cx="1119822" cy="442078"/>
            </a:xfrm>
            <a:prstGeom prst="rect">
              <a:avLst/>
            </a:prstGeom>
            <a:noFill/>
          </p:spPr>
          <p:txBody>
            <a:bodyPr wrap="none">
              <a:spAutoFit/>
            </a:bodyPr>
            <a:lstStyle/>
            <a:p>
              <a:pPr algn="ctr" eaLnBrk="1" hangingPunct="1">
                <a:defRPr/>
              </a:pPr>
              <a:r>
                <a:rPr lang="en-US" sz="2800" b="1" dirty="0">
                  <a:solidFill>
                    <a:srgbClr val="385072"/>
                  </a:solidFill>
                </a:rPr>
                <a:t>Volume</a:t>
              </a:r>
            </a:p>
          </p:txBody>
        </p:sp>
        <p:grpSp>
          <p:nvGrpSpPr>
            <p:cNvPr id="9" name="Group 8">
              <a:extLst>
                <a:ext uri="{FF2B5EF4-FFF2-40B4-BE49-F238E27FC236}">
                  <a16:creationId xmlns:a16="http://schemas.microsoft.com/office/drawing/2014/main" id="{97B3FA58-6C20-4334-ABF7-7639EE422A24}"/>
                </a:ext>
              </a:extLst>
            </p:cNvPr>
            <p:cNvGrpSpPr/>
            <p:nvPr/>
          </p:nvGrpSpPr>
          <p:grpSpPr>
            <a:xfrm>
              <a:off x="2970803" y="2151451"/>
              <a:ext cx="8763997" cy="1093072"/>
              <a:chOff x="4069838" y="1610412"/>
              <a:chExt cx="10372606" cy="1293703"/>
            </a:xfrm>
          </p:grpSpPr>
          <p:cxnSp>
            <p:nvCxnSpPr>
              <p:cNvPr id="59" name="Straight Connector 58">
                <a:extLst>
                  <a:ext uri="{FF2B5EF4-FFF2-40B4-BE49-F238E27FC236}">
                    <a16:creationId xmlns:a16="http://schemas.microsoft.com/office/drawing/2014/main" id="{DCF4AC6D-123A-404E-B2E8-0FF6BB11D22E}"/>
                  </a:ext>
                </a:extLst>
              </p:cNvPr>
              <p:cNvCxnSpPr>
                <a:cxnSpLocks/>
              </p:cNvCxnSpPr>
              <p:nvPr/>
            </p:nvCxnSpPr>
            <p:spPr>
              <a:xfrm>
                <a:off x="4069838" y="2427061"/>
                <a:ext cx="1037260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CD1FB70-53AB-4E20-BC21-A083699950C9}"/>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C5F198C0-FC62-489C-B470-FD9D8E446030}"/>
                </a:ext>
              </a:extLst>
            </p:cNvPr>
            <p:cNvGrpSpPr/>
            <p:nvPr/>
          </p:nvGrpSpPr>
          <p:grpSpPr>
            <a:xfrm>
              <a:off x="2584506" y="2398949"/>
              <a:ext cx="380374" cy="845571"/>
              <a:chOff x="4267200" y="2224872"/>
              <a:chExt cx="450191" cy="1000774"/>
            </a:xfrm>
          </p:grpSpPr>
          <p:grpSp>
            <p:nvGrpSpPr>
              <p:cNvPr id="53" name="Group 52">
                <a:extLst>
                  <a:ext uri="{FF2B5EF4-FFF2-40B4-BE49-F238E27FC236}">
                    <a16:creationId xmlns:a16="http://schemas.microsoft.com/office/drawing/2014/main" id="{620F2920-8C09-4039-BDEA-E94FB9D36093}"/>
                  </a:ext>
                </a:extLst>
              </p:cNvPr>
              <p:cNvGrpSpPr/>
              <p:nvPr/>
            </p:nvGrpSpPr>
            <p:grpSpPr>
              <a:xfrm>
                <a:off x="4415705" y="2277855"/>
                <a:ext cx="301686" cy="947791"/>
                <a:chOff x="10515600" y="1309952"/>
                <a:chExt cx="301686" cy="947794"/>
              </a:xfrm>
            </p:grpSpPr>
            <p:sp>
              <p:nvSpPr>
                <p:cNvPr id="56" name="TextBox 55">
                  <a:extLst>
                    <a:ext uri="{FF2B5EF4-FFF2-40B4-BE49-F238E27FC236}">
                      <a16:creationId xmlns:a16="http://schemas.microsoft.com/office/drawing/2014/main" id="{3F47A645-8BDC-452A-85EA-2D321991493D}"/>
                    </a:ext>
                  </a:extLst>
                </p:cNvPr>
                <p:cNvSpPr txBox="1"/>
                <p:nvPr/>
              </p:nvSpPr>
              <p:spPr>
                <a:xfrm>
                  <a:off x="10515600" y="1573318"/>
                  <a:ext cx="301686" cy="369332"/>
                </a:xfrm>
                <a:prstGeom prst="rect">
                  <a:avLst/>
                </a:prstGeom>
                <a:noFill/>
              </p:spPr>
              <p:txBody>
                <a:bodyPr wrap="none" rtlCol="0">
                  <a:spAutoFit/>
                </a:bodyPr>
                <a:lstStyle/>
                <a:p>
                  <a:pPr algn="ctr"/>
                  <a:r>
                    <a:rPr lang="en-US" dirty="0"/>
                    <a:t>0</a:t>
                  </a:r>
                </a:p>
              </p:txBody>
            </p:sp>
            <p:cxnSp>
              <p:nvCxnSpPr>
                <p:cNvPr id="57" name="Straight Arrow Connector 56">
                  <a:extLst>
                    <a:ext uri="{FF2B5EF4-FFF2-40B4-BE49-F238E27FC236}">
                      <a16:creationId xmlns:a16="http://schemas.microsoft.com/office/drawing/2014/main" id="{6FB5F003-615C-40D2-B34B-ED86C2B99BF5}"/>
                    </a:ext>
                  </a:extLst>
                </p:cNvPr>
                <p:cNvCxnSpPr/>
                <p:nvPr/>
              </p:nvCxnSpPr>
              <p:spPr>
                <a:xfrm flipV="1">
                  <a:off x="10666443" y="1309952"/>
                  <a:ext cx="0" cy="26336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094AAD64-1880-4ADF-AF41-6F3EAF494107}"/>
                    </a:ext>
                  </a:extLst>
                </p:cNvPr>
                <p:cNvCxnSpPr>
                  <a:cxnSpLocks/>
                  <a:stCxn id="56" idx="2"/>
                </p:cNvCxnSpPr>
                <p:nvPr/>
              </p:nvCxnSpPr>
              <p:spPr>
                <a:xfrm>
                  <a:off x="10666443" y="1942650"/>
                  <a:ext cx="0" cy="31509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54" name="TextBox 53">
                <a:extLst>
                  <a:ext uri="{FF2B5EF4-FFF2-40B4-BE49-F238E27FC236}">
                    <a16:creationId xmlns:a16="http://schemas.microsoft.com/office/drawing/2014/main" id="{9F58DB01-CDC7-471A-A25F-C59B8C828FA8}"/>
                  </a:ext>
                </a:extLst>
              </p:cNvPr>
              <p:cNvSpPr txBox="1"/>
              <p:nvPr/>
            </p:nvSpPr>
            <p:spPr>
              <a:xfrm>
                <a:off x="4267200" y="2224872"/>
                <a:ext cx="300082" cy="369332"/>
              </a:xfrm>
              <a:prstGeom prst="rect">
                <a:avLst/>
              </a:prstGeom>
              <a:noFill/>
            </p:spPr>
            <p:txBody>
              <a:bodyPr wrap="none" rtlCol="0">
                <a:spAutoFit/>
              </a:bodyPr>
              <a:lstStyle/>
              <a:p>
                <a:r>
                  <a:rPr lang="en-US" dirty="0">
                    <a:solidFill>
                      <a:schemeClr val="tx2">
                        <a:lumMod val="60000"/>
                        <a:lumOff val="40000"/>
                      </a:schemeClr>
                    </a:solidFill>
                  </a:rPr>
                  <a:t>+</a:t>
                </a:r>
              </a:p>
            </p:txBody>
          </p:sp>
          <p:sp>
            <p:nvSpPr>
              <p:cNvPr id="55" name="TextBox 54">
                <a:extLst>
                  <a:ext uri="{FF2B5EF4-FFF2-40B4-BE49-F238E27FC236}">
                    <a16:creationId xmlns:a16="http://schemas.microsoft.com/office/drawing/2014/main" id="{77EC5795-F334-4A36-B598-BC654BD5DD1A}"/>
                  </a:ext>
                </a:extLst>
              </p:cNvPr>
              <p:cNvSpPr txBox="1"/>
              <p:nvPr/>
            </p:nvSpPr>
            <p:spPr>
              <a:xfrm>
                <a:off x="4267200" y="2804584"/>
                <a:ext cx="255198" cy="369332"/>
              </a:xfrm>
              <a:prstGeom prst="rect">
                <a:avLst/>
              </a:prstGeom>
              <a:noFill/>
            </p:spPr>
            <p:txBody>
              <a:bodyPr wrap="none" rtlCol="0">
                <a:spAutoFit/>
              </a:bodyPr>
              <a:lstStyle/>
              <a:p>
                <a:r>
                  <a:rPr lang="en-US" dirty="0">
                    <a:solidFill>
                      <a:schemeClr val="tx2">
                        <a:lumMod val="60000"/>
                        <a:lumOff val="40000"/>
                      </a:schemeClr>
                    </a:solidFill>
                  </a:rPr>
                  <a:t>-</a:t>
                </a:r>
              </a:p>
            </p:txBody>
          </p:sp>
        </p:grpSp>
        <p:grpSp>
          <p:nvGrpSpPr>
            <p:cNvPr id="11" name="Group 10">
              <a:extLst>
                <a:ext uri="{FF2B5EF4-FFF2-40B4-BE49-F238E27FC236}">
                  <a16:creationId xmlns:a16="http://schemas.microsoft.com/office/drawing/2014/main" id="{1C93B2E0-2001-4688-8F94-8921F38F2970}"/>
                </a:ext>
              </a:extLst>
            </p:cNvPr>
            <p:cNvGrpSpPr/>
            <p:nvPr/>
          </p:nvGrpSpPr>
          <p:grpSpPr>
            <a:xfrm>
              <a:off x="2970803" y="3468248"/>
              <a:ext cx="8763997" cy="1093072"/>
              <a:chOff x="4069838" y="1610412"/>
              <a:chExt cx="10372606" cy="1293703"/>
            </a:xfrm>
          </p:grpSpPr>
          <p:cxnSp>
            <p:nvCxnSpPr>
              <p:cNvPr id="51" name="Straight Connector 50">
                <a:extLst>
                  <a:ext uri="{FF2B5EF4-FFF2-40B4-BE49-F238E27FC236}">
                    <a16:creationId xmlns:a16="http://schemas.microsoft.com/office/drawing/2014/main" id="{FD725C83-1E90-442D-B9C2-43D6D2B4468C}"/>
                  </a:ext>
                </a:extLst>
              </p:cNvPr>
              <p:cNvCxnSpPr>
                <a:cxnSpLocks/>
              </p:cNvCxnSpPr>
              <p:nvPr/>
            </p:nvCxnSpPr>
            <p:spPr>
              <a:xfrm>
                <a:off x="4069838" y="2427061"/>
                <a:ext cx="1037260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7E30801-6CEE-44BE-B360-1463E3352606}"/>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055D82AF-BF26-4924-AAEC-B20AA21298E4}"/>
                </a:ext>
              </a:extLst>
            </p:cNvPr>
            <p:cNvGrpSpPr/>
            <p:nvPr/>
          </p:nvGrpSpPr>
          <p:grpSpPr>
            <a:xfrm>
              <a:off x="2709981" y="3763556"/>
              <a:ext cx="254900" cy="869820"/>
              <a:chOff x="10515600" y="1309952"/>
              <a:chExt cx="301686" cy="947794"/>
            </a:xfrm>
          </p:grpSpPr>
          <p:sp>
            <p:nvSpPr>
              <p:cNvPr id="48" name="TextBox 47">
                <a:extLst>
                  <a:ext uri="{FF2B5EF4-FFF2-40B4-BE49-F238E27FC236}">
                    <a16:creationId xmlns:a16="http://schemas.microsoft.com/office/drawing/2014/main" id="{59CE0273-B95E-433C-9DD0-C48509FF268D}"/>
                  </a:ext>
                </a:extLst>
              </p:cNvPr>
              <p:cNvSpPr txBox="1"/>
              <p:nvPr/>
            </p:nvSpPr>
            <p:spPr>
              <a:xfrm>
                <a:off x="10515600" y="1573318"/>
                <a:ext cx="301686" cy="369332"/>
              </a:xfrm>
              <a:prstGeom prst="rect">
                <a:avLst/>
              </a:prstGeom>
              <a:noFill/>
            </p:spPr>
            <p:txBody>
              <a:bodyPr wrap="none" rtlCol="0">
                <a:spAutoFit/>
              </a:bodyPr>
              <a:lstStyle/>
              <a:p>
                <a:pPr algn="ctr"/>
                <a:r>
                  <a:rPr lang="en-US" dirty="0"/>
                  <a:t>0</a:t>
                </a:r>
              </a:p>
            </p:txBody>
          </p:sp>
          <p:cxnSp>
            <p:nvCxnSpPr>
              <p:cNvPr id="49" name="Straight Arrow Connector 48">
                <a:extLst>
                  <a:ext uri="{FF2B5EF4-FFF2-40B4-BE49-F238E27FC236}">
                    <a16:creationId xmlns:a16="http://schemas.microsoft.com/office/drawing/2014/main" id="{0FBAA860-0E90-4E57-A27A-E44366B375D8}"/>
                  </a:ext>
                </a:extLst>
              </p:cNvPr>
              <p:cNvCxnSpPr/>
              <p:nvPr/>
            </p:nvCxnSpPr>
            <p:spPr>
              <a:xfrm flipV="1">
                <a:off x="10666443" y="1309952"/>
                <a:ext cx="0" cy="26336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D7FFA82-BB01-4C80-B8D3-12595F63AA29}"/>
                  </a:ext>
                </a:extLst>
              </p:cNvPr>
              <p:cNvCxnSpPr>
                <a:cxnSpLocks/>
                <a:stCxn id="48" idx="2"/>
              </p:cNvCxnSpPr>
              <p:nvPr/>
            </p:nvCxnSpPr>
            <p:spPr>
              <a:xfrm>
                <a:off x="10666443" y="1942650"/>
                <a:ext cx="0" cy="31509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46" name="TextBox 45">
              <a:extLst>
                <a:ext uri="{FF2B5EF4-FFF2-40B4-BE49-F238E27FC236}">
                  <a16:creationId xmlns:a16="http://schemas.microsoft.com/office/drawing/2014/main" id="{33FFCDBF-6B76-416A-8809-12074B9FBCC9}"/>
                </a:ext>
              </a:extLst>
            </p:cNvPr>
            <p:cNvSpPr txBox="1"/>
            <p:nvPr/>
          </p:nvSpPr>
          <p:spPr>
            <a:xfrm>
              <a:off x="2474552" y="3737783"/>
              <a:ext cx="303658" cy="338948"/>
            </a:xfrm>
            <a:prstGeom prst="rect">
              <a:avLst/>
            </a:prstGeom>
            <a:noFill/>
          </p:spPr>
          <p:txBody>
            <a:bodyPr wrap="none" rtlCol="0">
              <a:spAutoFit/>
            </a:bodyPr>
            <a:lstStyle/>
            <a:p>
              <a:r>
                <a:rPr lang="en-US" dirty="0">
                  <a:solidFill>
                    <a:schemeClr val="tx2">
                      <a:lumMod val="60000"/>
                      <a:lumOff val="40000"/>
                    </a:schemeClr>
                  </a:solidFill>
                </a:rPr>
                <a:t>in</a:t>
              </a:r>
            </a:p>
          </p:txBody>
        </p:sp>
        <p:sp>
          <p:nvSpPr>
            <p:cNvPr id="47" name="TextBox 46">
              <a:extLst>
                <a:ext uri="{FF2B5EF4-FFF2-40B4-BE49-F238E27FC236}">
                  <a16:creationId xmlns:a16="http://schemas.microsoft.com/office/drawing/2014/main" id="{58AF5E7A-CDEF-455A-A953-92A9F323836E}"/>
                </a:ext>
              </a:extLst>
            </p:cNvPr>
            <p:cNvSpPr txBox="1"/>
            <p:nvPr/>
          </p:nvSpPr>
          <p:spPr>
            <a:xfrm>
              <a:off x="2327176" y="4267908"/>
              <a:ext cx="426909" cy="338948"/>
            </a:xfrm>
            <a:prstGeom prst="rect">
              <a:avLst/>
            </a:prstGeom>
            <a:noFill/>
          </p:spPr>
          <p:txBody>
            <a:bodyPr wrap="none" rtlCol="0">
              <a:spAutoFit/>
            </a:bodyPr>
            <a:lstStyle/>
            <a:p>
              <a:r>
                <a:rPr lang="en-US" dirty="0">
                  <a:solidFill>
                    <a:schemeClr val="tx2">
                      <a:lumMod val="60000"/>
                      <a:lumOff val="40000"/>
                    </a:schemeClr>
                  </a:solidFill>
                </a:rPr>
                <a:t>out</a:t>
              </a:r>
            </a:p>
          </p:txBody>
        </p:sp>
        <p:sp>
          <p:nvSpPr>
            <p:cNvPr id="13" name="Freeform: Shape 12">
              <a:extLst>
                <a:ext uri="{FF2B5EF4-FFF2-40B4-BE49-F238E27FC236}">
                  <a16:creationId xmlns:a16="http://schemas.microsoft.com/office/drawing/2014/main" id="{94E3FD02-7DF9-435F-8761-910CD08336AD}"/>
                </a:ext>
              </a:extLst>
            </p:cNvPr>
            <p:cNvSpPr/>
            <p:nvPr/>
          </p:nvSpPr>
          <p:spPr>
            <a:xfrm>
              <a:off x="3347687" y="3712712"/>
              <a:ext cx="1274654" cy="993941"/>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9034" h="523950">
                  <a:moveTo>
                    <a:pt x="304" y="227765"/>
                  </a:moveTo>
                  <a:cubicBezTo>
                    <a:pt x="-3108" y="177723"/>
                    <a:pt x="23244" y="44706"/>
                    <a:pt x="24382" y="1488"/>
                  </a:cubicBezTo>
                  <a:lnTo>
                    <a:pt x="423008" y="0"/>
                  </a:lnTo>
                  <a:cubicBezTo>
                    <a:pt x="414344" y="59553"/>
                    <a:pt x="510612" y="464210"/>
                    <a:pt x="504533" y="523950"/>
                  </a:cubicBezTo>
                  <a:cubicBezTo>
                    <a:pt x="687016" y="340955"/>
                    <a:pt x="816358" y="289140"/>
                    <a:pt x="1139034" y="238066"/>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D6D947E-6233-44F3-8E25-B402D0829C06}"/>
                </a:ext>
              </a:extLst>
            </p:cNvPr>
            <p:cNvGrpSpPr/>
            <p:nvPr/>
          </p:nvGrpSpPr>
          <p:grpSpPr>
            <a:xfrm>
              <a:off x="7044228" y="3441444"/>
              <a:ext cx="1062697" cy="1237009"/>
              <a:chOff x="7417380" y="2895600"/>
              <a:chExt cx="1257752" cy="1464059"/>
            </a:xfrm>
          </p:grpSpPr>
          <p:sp>
            <p:nvSpPr>
              <p:cNvPr id="40" name="Freeform: Shape 39">
                <a:extLst>
                  <a:ext uri="{FF2B5EF4-FFF2-40B4-BE49-F238E27FC236}">
                    <a16:creationId xmlns:a16="http://schemas.microsoft.com/office/drawing/2014/main" id="{972A1348-7D6F-4591-A1EC-92392246CAC1}"/>
                  </a:ext>
                </a:extLst>
              </p:cNvPr>
              <p:cNvSpPr/>
              <p:nvPr/>
            </p:nvSpPr>
            <p:spPr>
              <a:xfrm>
                <a:off x="7983084" y="3473213"/>
                <a:ext cx="692048" cy="886446"/>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 name="connsiteX0" fmla="*/ 0 w 1114652"/>
                  <a:gd name="connsiteY0" fmla="*/ 1488 h 523950"/>
                  <a:gd name="connsiteX1" fmla="*/ 398626 w 1114652"/>
                  <a:gd name="connsiteY1" fmla="*/ 0 h 523950"/>
                  <a:gd name="connsiteX2" fmla="*/ 480151 w 1114652"/>
                  <a:gd name="connsiteY2" fmla="*/ 523950 h 523950"/>
                  <a:gd name="connsiteX3" fmla="*/ 1114652 w 1114652"/>
                  <a:gd name="connsiteY3" fmla="*/ 238066 h 523950"/>
                  <a:gd name="connsiteX0" fmla="*/ 553 w 716579"/>
                  <a:gd name="connsiteY0" fmla="*/ 0 h 523950"/>
                  <a:gd name="connsiteX1" fmla="*/ 82078 w 716579"/>
                  <a:gd name="connsiteY1" fmla="*/ 523950 h 523950"/>
                  <a:gd name="connsiteX2" fmla="*/ 716579 w 716579"/>
                  <a:gd name="connsiteY2" fmla="*/ 238066 h 523950"/>
                  <a:gd name="connsiteX0" fmla="*/ 162637 w 634501"/>
                  <a:gd name="connsiteY0" fmla="*/ 0 h 469317"/>
                  <a:gd name="connsiteX1" fmla="*/ 0 w 634501"/>
                  <a:gd name="connsiteY1" fmla="*/ 469317 h 469317"/>
                  <a:gd name="connsiteX2" fmla="*/ 634501 w 634501"/>
                  <a:gd name="connsiteY2" fmla="*/ 183433 h 469317"/>
                  <a:gd name="connsiteX0" fmla="*/ 552 w 716579"/>
                  <a:gd name="connsiteY0" fmla="*/ 0 h 399784"/>
                  <a:gd name="connsiteX1" fmla="*/ 82078 w 716579"/>
                  <a:gd name="connsiteY1" fmla="*/ 399784 h 399784"/>
                  <a:gd name="connsiteX2" fmla="*/ 716579 w 716579"/>
                  <a:gd name="connsiteY2" fmla="*/ 113900 h 399784"/>
                  <a:gd name="connsiteX0" fmla="*/ 5988 w 722015"/>
                  <a:gd name="connsiteY0" fmla="*/ 0 h 399784"/>
                  <a:gd name="connsiteX1" fmla="*/ 87514 w 722015"/>
                  <a:gd name="connsiteY1" fmla="*/ 399784 h 399784"/>
                  <a:gd name="connsiteX2" fmla="*/ 722015 w 722015"/>
                  <a:gd name="connsiteY2" fmla="*/ 113900 h 399784"/>
                  <a:gd name="connsiteX0" fmla="*/ 5988 w 553627"/>
                  <a:gd name="connsiteY0" fmla="*/ 0 h 399784"/>
                  <a:gd name="connsiteX1" fmla="*/ 87514 w 553627"/>
                  <a:gd name="connsiteY1" fmla="*/ 399784 h 399784"/>
                  <a:gd name="connsiteX2" fmla="*/ 553627 w 553627"/>
                  <a:gd name="connsiteY2" fmla="*/ 99000 h 399784"/>
                  <a:gd name="connsiteX0" fmla="*/ 5988 w 553627"/>
                  <a:gd name="connsiteY0" fmla="*/ 0 h 399784"/>
                  <a:gd name="connsiteX1" fmla="*/ 87514 w 553627"/>
                  <a:gd name="connsiteY1" fmla="*/ 399784 h 399784"/>
                  <a:gd name="connsiteX2" fmla="*/ 553627 w 553627"/>
                  <a:gd name="connsiteY2" fmla="*/ 99000 h 399784"/>
                  <a:gd name="connsiteX0" fmla="*/ 7261 w 554900"/>
                  <a:gd name="connsiteY0" fmla="*/ 0 h 394817"/>
                  <a:gd name="connsiteX1" fmla="*/ 63528 w 554900"/>
                  <a:gd name="connsiteY1" fmla="*/ 394817 h 394817"/>
                  <a:gd name="connsiteX2" fmla="*/ 554900 w 554900"/>
                  <a:gd name="connsiteY2" fmla="*/ 99000 h 394817"/>
                  <a:gd name="connsiteX0" fmla="*/ 7261 w 554900"/>
                  <a:gd name="connsiteY0" fmla="*/ 0 h 394817"/>
                  <a:gd name="connsiteX1" fmla="*/ 63528 w 554900"/>
                  <a:gd name="connsiteY1" fmla="*/ 394817 h 394817"/>
                  <a:gd name="connsiteX2" fmla="*/ 554900 w 554900"/>
                  <a:gd name="connsiteY2" fmla="*/ 99000 h 394817"/>
                  <a:gd name="connsiteX0" fmla="*/ 8549 w 556188"/>
                  <a:gd name="connsiteY0" fmla="*/ 0 h 394817"/>
                  <a:gd name="connsiteX1" fmla="*/ 64816 w 556188"/>
                  <a:gd name="connsiteY1" fmla="*/ 394817 h 394817"/>
                  <a:gd name="connsiteX2" fmla="*/ 556188 w 556188"/>
                  <a:gd name="connsiteY2" fmla="*/ 99000 h 394817"/>
                  <a:gd name="connsiteX0" fmla="*/ 8549 w 522510"/>
                  <a:gd name="connsiteY0" fmla="*/ 0 h 394817"/>
                  <a:gd name="connsiteX1" fmla="*/ 64816 w 522510"/>
                  <a:gd name="connsiteY1" fmla="*/ 394817 h 394817"/>
                  <a:gd name="connsiteX2" fmla="*/ 522510 w 522510"/>
                  <a:gd name="connsiteY2" fmla="*/ 123834 h 394817"/>
                </a:gdLst>
                <a:ahLst/>
                <a:cxnLst>
                  <a:cxn ang="0">
                    <a:pos x="connsiteX0" y="connsiteY0"/>
                  </a:cxn>
                  <a:cxn ang="0">
                    <a:pos x="connsiteX1" y="connsiteY1"/>
                  </a:cxn>
                  <a:cxn ang="0">
                    <a:pos x="connsiteX2" y="connsiteY2"/>
                  </a:cxn>
                </a:cxnLst>
                <a:rect l="l" t="t" r="r" b="b"/>
                <a:pathLst>
                  <a:path w="522510" h="394817">
                    <a:moveTo>
                      <a:pt x="8549" y="0"/>
                    </a:moveTo>
                    <a:cubicBezTo>
                      <a:pt x="-25373" y="163853"/>
                      <a:pt x="51717" y="370147"/>
                      <a:pt x="64816" y="394817"/>
                    </a:cubicBezTo>
                    <a:cubicBezTo>
                      <a:pt x="247299" y="226722"/>
                      <a:pt x="292447" y="199741"/>
                      <a:pt x="522510" y="12383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73D9F037-A534-494B-ABF0-9547CE18FD38}"/>
                  </a:ext>
                </a:extLst>
              </p:cNvPr>
              <p:cNvCxnSpPr>
                <a:cxnSpLocks/>
              </p:cNvCxnSpPr>
              <p:nvPr/>
            </p:nvCxnSpPr>
            <p:spPr>
              <a:xfrm flipH="1">
                <a:off x="7417380" y="2895600"/>
                <a:ext cx="126420" cy="838200"/>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F1A1E3F-1362-429B-846B-49F95363ED91}"/>
                  </a:ext>
                </a:extLst>
              </p:cNvPr>
              <p:cNvCxnSpPr>
                <a:cxnSpLocks/>
                <a:endCxn id="40" idx="0"/>
              </p:cNvCxnSpPr>
              <p:nvPr/>
            </p:nvCxnSpPr>
            <p:spPr>
              <a:xfrm>
                <a:off x="7543800" y="2895600"/>
                <a:ext cx="450607" cy="577613"/>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DD7F3D92-FD9A-4FF7-847D-3886D71E3108}"/>
                  </a:ext>
                </a:extLst>
              </p:cNvPr>
              <p:cNvCxnSpPr>
                <a:cxnSpLocks/>
              </p:cNvCxnSpPr>
              <p:nvPr/>
            </p:nvCxnSpPr>
            <p:spPr>
              <a:xfrm>
                <a:off x="7543800" y="3124200"/>
                <a:ext cx="440990" cy="479109"/>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9580277-8F99-4FE7-8E59-F778AF10AC38}"/>
                  </a:ext>
                </a:extLst>
              </p:cNvPr>
              <p:cNvCxnSpPr>
                <a:cxnSpLocks/>
              </p:cNvCxnSpPr>
              <p:nvPr/>
            </p:nvCxnSpPr>
            <p:spPr>
              <a:xfrm>
                <a:off x="7491045" y="3352800"/>
                <a:ext cx="440990" cy="372926"/>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grpSp>
        <p:sp>
          <p:nvSpPr>
            <p:cNvPr id="15" name="Freeform: Shape 14">
              <a:extLst>
                <a:ext uri="{FF2B5EF4-FFF2-40B4-BE49-F238E27FC236}">
                  <a16:creationId xmlns:a16="http://schemas.microsoft.com/office/drawing/2014/main" id="{E8C070D9-E57D-4010-8E64-B7A6FB90906A}"/>
                </a:ext>
              </a:extLst>
            </p:cNvPr>
            <p:cNvSpPr/>
            <p:nvPr/>
          </p:nvSpPr>
          <p:spPr>
            <a:xfrm>
              <a:off x="7068279" y="2327031"/>
              <a:ext cx="962457" cy="498483"/>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2509 h 332509"/>
                <a:gd name="connsiteX1" fmla="*/ 494607 w 1018309"/>
                <a:gd name="connsiteY1" fmla="*/ 0 h 332509"/>
                <a:gd name="connsiteX2" fmla="*/ 0 w 1018309"/>
                <a:gd name="connsiteY2" fmla="*/ 328353 h 332509"/>
                <a:gd name="connsiteX0" fmla="*/ 1059809 w 1059809"/>
                <a:gd name="connsiteY0" fmla="*/ 332509 h 334559"/>
                <a:gd name="connsiteX1" fmla="*/ 536107 w 1059809"/>
                <a:gd name="connsiteY1" fmla="*/ 0 h 334559"/>
                <a:gd name="connsiteX2" fmla="*/ 0 w 1059809"/>
                <a:gd name="connsiteY2" fmla="*/ 334559 h 334559"/>
                <a:gd name="connsiteX0" fmla="*/ 1059809 w 1059809"/>
                <a:gd name="connsiteY0" fmla="*/ 326303 h 328353"/>
                <a:gd name="connsiteX1" fmla="*/ 577607 w 1059809"/>
                <a:gd name="connsiteY1" fmla="*/ 0 h 328353"/>
                <a:gd name="connsiteX2" fmla="*/ 0 w 1059809"/>
                <a:gd name="connsiteY2" fmla="*/ 328353 h 328353"/>
                <a:gd name="connsiteX0" fmla="*/ 1059809 w 1059809"/>
                <a:gd name="connsiteY0" fmla="*/ 326303 h 328353"/>
                <a:gd name="connsiteX1" fmla="*/ 577607 w 1059809"/>
                <a:gd name="connsiteY1" fmla="*/ 0 h 328353"/>
                <a:gd name="connsiteX2" fmla="*/ 0 w 1059809"/>
                <a:gd name="connsiteY2" fmla="*/ 328353 h 328353"/>
              </a:gdLst>
              <a:ahLst/>
              <a:cxnLst>
                <a:cxn ang="0">
                  <a:pos x="connsiteX0" y="connsiteY0"/>
                </a:cxn>
                <a:cxn ang="0">
                  <a:pos x="connsiteX1" y="connsiteY1"/>
                </a:cxn>
                <a:cxn ang="0">
                  <a:pos x="connsiteX2" y="connsiteY2"/>
                </a:cxn>
              </a:cxnLst>
              <a:rect l="l" t="t" r="r" b="b"/>
              <a:pathLst>
                <a:path w="1059809" h="328353">
                  <a:moveTo>
                    <a:pt x="1059809" y="326303"/>
                  </a:moveTo>
                  <a:cubicBezTo>
                    <a:pt x="659759" y="269499"/>
                    <a:pt x="618478" y="129540"/>
                    <a:pt x="577607" y="0"/>
                  </a:cubicBezTo>
                  <a:cubicBezTo>
                    <a:pt x="94661" y="16625"/>
                    <a:pt x="95596" y="2771"/>
                    <a:pt x="0" y="328353"/>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a:extLst>
                <a:ext uri="{FF2B5EF4-FFF2-40B4-BE49-F238E27FC236}">
                  <a16:creationId xmlns:a16="http://schemas.microsoft.com/office/drawing/2014/main" id="{47EC5489-05BA-4307-80CD-FAC41DC372B8}"/>
                </a:ext>
              </a:extLst>
            </p:cNvPr>
            <p:cNvGrpSpPr/>
            <p:nvPr/>
          </p:nvGrpSpPr>
          <p:grpSpPr>
            <a:xfrm>
              <a:off x="3347687" y="2137283"/>
              <a:ext cx="990429" cy="693949"/>
              <a:chOff x="3946649" y="1931946"/>
              <a:chExt cx="1172220" cy="821322"/>
            </a:xfrm>
          </p:grpSpPr>
          <p:sp>
            <p:nvSpPr>
              <p:cNvPr id="36" name="Freeform: Shape 35">
                <a:extLst>
                  <a:ext uri="{FF2B5EF4-FFF2-40B4-BE49-F238E27FC236}">
                    <a16:creationId xmlns:a16="http://schemas.microsoft.com/office/drawing/2014/main" id="{92AD6E64-DADA-42B0-9261-4D91776E3DBC}"/>
                  </a:ext>
                </a:extLst>
              </p:cNvPr>
              <p:cNvSpPr/>
              <p:nvPr/>
            </p:nvSpPr>
            <p:spPr>
              <a:xfrm>
                <a:off x="4483314" y="1931946"/>
                <a:ext cx="635555" cy="82132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989701 w 989701"/>
                  <a:gd name="connsiteY0" fmla="*/ 339956 h 339956"/>
                  <a:gd name="connsiteX1" fmla="*/ 369923 w 989701"/>
                  <a:gd name="connsiteY1" fmla="*/ 0 h 339956"/>
                  <a:gd name="connsiteX2" fmla="*/ 0 w 989701"/>
                  <a:gd name="connsiteY2" fmla="*/ 335800 h 339956"/>
                  <a:gd name="connsiteX0" fmla="*/ 619778 w 619778"/>
                  <a:gd name="connsiteY0" fmla="*/ 339956 h 339956"/>
                  <a:gd name="connsiteX1" fmla="*/ 0 w 619778"/>
                  <a:gd name="connsiteY1" fmla="*/ 0 h 339956"/>
                  <a:gd name="connsiteX0" fmla="*/ 543491 w 543491"/>
                  <a:gd name="connsiteY0" fmla="*/ 548458 h 548458"/>
                  <a:gd name="connsiteX1" fmla="*/ 0 w 543491"/>
                  <a:gd name="connsiteY1" fmla="*/ 0 h 548458"/>
                  <a:gd name="connsiteX0" fmla="*/ 543491 w 543491"/>
                  <a:gd name="connsiteY0" fmla="*/ 548458 h 548458"/>
                  <a:gd name="connsiteX1" fmla="*/ 0 w 543491"/>
                  <a:gd name="connsiteY1" fmla="*/ 0 h 548458"/>
                </a:gdLst>
                <a:ahLst/>
                <a:cxnLst>
                  <a:cxn ang="0">
                    <a:pos x="connsiteX0" y="connsiteY0"/>
                  </a:cxn>
                  <a:cxn ang="0">
                    <a:pos x="connsiteX1" y="connsiteY1"/>
                  </a:cxn>
                </a:cxnLst>
                <a:rect l="l" t="t" r="r" b="b"/>
                <a:pathLst>
                  <a:path w="543491" h="548458">
                    <a:moveTo>
                      <a:pt x="543491" y="548458"/>
                    </a:moveTo>
                    <a:cubicBezTo>
                      <a:pt x="335594" y="528886"/>
                      <a:pt x="5591" y="390169"/>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EA920A73-3E17-45EF-B4AC-6BA78D53661B}"/>
                  </a:ext>
                </a:extLst>
              </p:cNvPr>
              <p:cNvSpPr/>
              <p:nvPr/>
            </p:nvSpPr>
            <p:spPr>
              <a:xfrm>
                <a:off x="3946649" y="1931946"/>
                <a:ext cx="536665" cy="56792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2A993F89-1726-4975-AA76-A9DE5CB6E215}"/>
                  </a:ext>
                </a:extLst>
              </p:cNvPr>
              <p:cNvSpPr/>
              <p:nvPr/>
            </p:nvSpPr>
            <p:spPr>
              <a:xfrm>
                <a:off x="3946649" y="2063614"/>
                <a:ext cx="536664"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Freeform: Shape 38">
                <a:extLst>
                  <a:ext uri="{FF2B5EF4-FFF2-40B4-BE49-F238E27FC236}">
                    <a16:creationId xmlns:a16="http://schemas.microsoft.com/office/drawing/2014/main" id="{0326FF3B-C111-4F88-8EDA-6705EB4104DE}"/>
                  </a:ext>
                </a:extLst>
              </p:cNvPr>
              <p:cNvSpPr/>
              <p:nvPr/>
            </p:nvSpPr>
            <p:spPr>
              <a:xfrm>
                <a:off x="3946649" y="2195312"/>
                <a:ext cx="529656"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23DEDDDF-4DC3-462F-9959-D8384949B085}"/>
                </a:ext>
              </a:extLst>
            </p:cNvPr>
            <p:cNvGrpSpPr/>
            <p:nvPr/>
          </p:nvGrpSpPr>
          <p:grpSpPr>
            <a:xfrm>
              <a:off x="2964880" y="4926728"/>
              <a:ext cx="8763997" cy="1093072"/>
              <a:chOff x="4069838" y="1610412"/>
              <a:chExt cx="10372606" cy="1293703"/>
            </a:xfrm>
          </p:grpSpPr>
          <p:cxnSp>
            <p:nvCxnSpPr>
              <p:cNvPr id="34" name="Straight Connector 33">
                <a:extLst>
                  <a:ext uri="{FF2B5EF4-FFF2-40B4-BE49-F238E27FC236}">
                    <a16:creationId xmlns:a16="http://schemas.microsoft.com/office/drawing/2014/main" id="{020B8457-4DB0-4042-B31E-14CB6809F5B2}"/>
                  </a:ext>
                </a:extLst>
              </p:cNvPr>
              <p:cNvCxnSpPr>
                <a:cxnSpLocks/>
              </p:cNvCxnSpPr>
              <p:nvPr/>
            </p:nvCxnSpPr>
            <p:spPr>
              <a:xfrm>
                <a:off x="4069838" y="2427061"/>
                <a:ext cx="1037260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60B22FD-62EC-4D64-AC84-AD657F7311FF}"/>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cxnSp>
          <p:nvCxnSpPr>
            <p:cNvPr id="18" name="Straight Arrow Connector 17">
              <a:extLst>
                <a:ext uri="{FF2B5EF4-FFF2-40B4-BE49-F238E27FC236}">
                  <a16:creationId xmlns:a16="http://schemas.microsoft.com/office/drawing/2014/main" id="{55826CA3-076F-473A-BBBB-68695F896038}"/>
                </a:ext>
              </a:extLst>
            </p:cNvPr>
            <p:cNvCxnSpPr>
              <a:cxnSpLocks/>
            </p:cNvCxnSpPr>
            <p:nvPr/>
          </p:nvCxnSpPr>
          <p:spPr>
            <a:xfrm flipV="1">
              <a:off x="2837431" y="5037051"/>
              <a:ext cx="0" cy="70681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655A837-B286-4CAC-9FC3-A30D40873913}"/>
                </a:ext>
              </a:extLst>
            </p:cNvPr>
            <p:cNvSpPr txBox="1"/>
            <p:nvPr/>
          </p:nvSpPr>
          <p:spPr>
            <a:xfrm rot="16200000">
              <a:off x="2046112" y="5164650"/>
              <a:ext cx="1245519" cy="369332"/>
            </a:xfrm>
            <a:prstGeom prst="rect">
              <a:avLst/>
            </a:prstGeom>
            <a:noFill/>
          </p:spPr>
          <p:txBody>
            <a:bodyPr wrap="square" rtlCol="0">
              <a:spAutoFit/>
            </a:bodyPr>
            <a:lstStyle/>
            <a:p>
              <a:r>
                <a:rPr lang="en-US" dirty="0">
                  <a:solidFill>
                    <a:schemeClr val="tx2">
                      <a:lumMod val="60000"/>
                      <a:lumOff val="40000"/>
                    </a:schemeClr>
                  </a:solidFill>
                </a:rPr>
                <a:t>increasing</a:t>
              </a:r>
            </a:p>
          </p:txBody>
        </p:sp>
        <p:sp>
          <p:nvSpPr>
            <p:cNvPr id="20" name="Freeform: Shape 19">
              <a:extLst>
                <a:ext uri="{FF2B5EF4-FFF2-40B4-BE49-F238E27FC236}">
                  <a16:creationId xmlns:a16="http://schemas.microsoft.com/office/drawing/2014/main" id="{92C89732-1ED8-496A-A99A-C961B90A7D27}"/>
                </a:ext>
              </a:extLst>
            </p:cNvPr>
            <p:cNvSpPr/>
            <p:nvPr/>
          </p:nvSpPr>
          <p:spPr>
            <a:xfrm>
              <a:off x="3347687" y="5166676"/>
              <a:ext cx="1226491" cy="450679"/>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Lst>
              <a:ahLst/>
              <a:cxnLst>
                <a:cxn ang="0">
                  <a:pos x="connsiteX0" y="connsiteY0"/>
                </a:cxn>
                <a:cxn ang="0">
                  <a:pos x="connsiteX1" y="connsiteY1"/>
                </a:cxn>
                <a:cxn ang="0">
                  <a:pos x="connsiteX2" y="connsiteY2"/>
                </a:cxn>
              </a:cxnLst>
              <a:rect l="l" t="t" r="r" b="b"/>
              <a:pathLst>
                <a:path w="1018309" h="332510">
                  <a:moveTo>
                    <a:pt x="1018309" y="332510"/>
                  </a:moveTo>
                  <a:cubicBezTo>
                    <a:pt x="746219" y="254852"/>
                    <a:pt x="467735" y="87831"/>
                    <a:pt x="389228" y="0"/>
                  </a:cubicBezTo>
                  <a:cubicBezTo>
                    <a:pt x="249669" y="37480"/>
                    <a:pt x="57961" y="169606"/>
                    <a:pt x="0" y="32835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F3BD2CF4-D842-4536-B3BF-6AC9B7E87861}"/>
                </a:ext>
              </a:extLst>
            </p:cNvPr>
            <p:cNvGrpSpPr/>
            <p:nvPr/>
          </p:nvGrpSpPr>
          <p:grpSpPr>
            <a:xfrm>
              <a:off x="6956333" y="5042490"/>
              <a:ext cx="1347453" cy="560599"/>
              <a:chOff x="7381439" y="4822904"/>
              <a:chExt cx="1594775" cy="663496"/>
            </a:xfrm>
          </p:grpSpPr>
          <p:sp>
            <p:nvSpPr>
              <p:cNvPr id="30" name="Freeform: Shape 29">
                <a:extLst>
                  <a:ext uri="{FF2B5EF4-FFF2-40B4-BE49-F238E27FC236}">
                    <a16:creationId xmlns:a16="http://schemas.microsoft.com/office/drawing/2014/main" id="{38540BAE-951A-4A3F-8593-72056298DF6F}"/>
                  </a:ext>
                </a:extLst>
              </p:cNvPr>
              <p:cNvSpPr/>
              <p:nvPr/>
            </p:nvSpPr>
            <p:spPr>
              <a:xfrm>
                <a:off x="7988482" y="4822904"/>
                <a:ext cx="987732" cy="66349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629081 w 629081"/>
                  <a:gd name="connsiteY0" fmla="*/ 332510 h 332510"/>
                  <a:gd name="connsiteX1" fmla="*/ 0 w 629081"/>
                  <a:gd name="connsiteY1" fmla="*/ 0 h 332510"/>
                  <a:gd name="connsiteX0" fmla="*/ 629081 w 629081"/>
                  <a:gd name="connsiteY0" fmla="*/ 332510 h 332510"/>
                  <a:gd name="connsiteX1" fmla="*/ 0 w 629081"/>
                  <a:gd name="connsiteY1" fmla="*/ 0 h 332510"/>
                  <a:gd name="connsiteX0" fmla="*/ 666716 w 666716"/>
                  <a:gd name="connsiteY0" fmla="*/ 321696 h 321696"/>
                  <a:gd name="connsiteX1" fmla="*/ 0 w 666716"/>
                  <a:gd name="connsiteY1" fmla="*/ 0 h 321696"/>
                  <a:gd name="connsiteX0" fmla="*/ 666716 w 666716"/>
                  <a:gd name="connsiteY0" fmla="*/ 321696 h 321696"/>
                  <a:gd name="connsiteX1" fmla="*/ 0 w 666716"/>
                  <a:gd name="connsiteY1" fmla="*/ 0 h 321696"/>
                </a:gdLst>
                <a:ahLst/>
                <a:cxnLst>
                  <a:cxn ang="0">
                    <a:pos x="connsiteX0" y="connsiteY0"/>
                  </a:cxn>
                  <a:cxn ang="0">
                    <a:pos x="connsiteX1" y="connsiteY1"/>
                  </a:cxn>
                </a:cxnLst>
                <a:rect l="l" t="t" r="r" b="b"/>
                <a:pathLst>
                  <a:path w="666716" h="321696">
                    <a:moveTo>
                      <a:pt x="666716" y="321696"/>
                    </a:moveTo>
                    <a:cubicBezTo>
                      <a:pt x="402153" y="281884"/>
                      <a:pt x="108615" y="212184"/>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AC525CCB-BFB9-4E78-8ED2-13420B97FC9D}"/>
                  </a:ext>
                </a:extLst>
              </p:cNvPr>
              <p:cNvSpPr/>
              <p:nvPr/>
            </p:nvSpPr>
            <p:spPr>
              <a:xfrm rot="21155646">
                <a:off x="7381439" y="4861953"/>
                <a:ext cx="639289" cy="5162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35116 w 435116"/>
                  <a:gd name="connsiteY0" fmla="*/ 0 h 428639"/>
                  <a:gd name="connsiteX1" fmla="*/ 0 w 435116"/>
                  <a:gd name="connsiteY1" fmla="*/ 428639 h 428639"/>
                </a:gdLst>
                <a:ahLst/>
                <a:cxnLst>
                  <a:cxn ang="0">
                    <a:pos x="connsiteX0" y="connsiteY0"/>
                  </a:cxn>
                  <a:cxn ang="0">
                    <a:pos x="connsiteX1" y="connsiteY1"/>
                  </a:cxn>
                </a:cxnLst>
                <a:rect l="l" t="t" r="r" b="b"/>
                <a:pathLst>
                  <a:path w="435116" h="428639">
                    <a:moveTo>
                      <a:pt x="435116" y="0"/>
                    </a:moveTo>
                    <a:cubicBezTo>
                      <a:pt x="295557" y="37480"/>
                      <a:pt x="57961" y="269891"/>
                      <a:pt x="0" y="428639"/>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83A2A61E-C619-445C-9D46-F70C91A8F9DF}"/>
                  </a:ext>
                </a:extLst>
              </p:cNvPr>
              <p:cNvSpPr/>
              <p:nvPr/>
            </p:nvSpPr>
            <p:spPr>
              <a:xfrm rot="21155646">
                <a:off x="7460207" y="4972272"/>
                <a:ext cx="571632" cy="44149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11819 w 411819"/>
                  <a:gd name="connsiteY0" fmla="*/ 0 h 367395"/>
                  <a:gd name="connsiteX1" fmla="*/ 0 w 411819"/>
                  <a:gd name="connsiteY1" fmla="*/ 367395 h 367395"/>
                  <a:gd name="connsiteX0" fmla="*/ 426545 w 426545"/>
                  <a:gd name="connsiteY0" fmla="*/ 0 h 395503"/>
                  <a:gd name="connsiteX1" fmla="*/ 0 w 426545"/>
                  <a:gd name="connsiteY1" fmla="*/ 395503 h 395503"/>
                  <a:gd name="connsiteX0" fmla="*/ 426545 w 426545"/>
                  <a:gd name="connsiteY0" fmla="*/ 0 h 395503"/>
                  <a:gd name="connsiteX1" fmla="*/ 0 w 426545"/>
                  <a:gd name="connsiteY1" fmla="*/ 395503 h 395503"/>
                  <a:gd name="connsiteX0" fmla="*/ 400236 w 400236"/>
                  <a:gd name="connsiteY0" fmla="*/ 0 h 352990"/>
                  <a:gd name="connsiteX1" fmla="*/ 0 w 400236"/>
                  <a:gd name="connsiteY1" fmla="*/ 352990 h 352990"/>
                  <a:gd name="connsiteX0" fmla="*/ 400236 w 400236"/>
                  <a:gd name="connsiteY0" fmla="*/ 0 h 352990"/>
                  <a:gd name="connsiteX1" fmla="*/ 0 w 400236"/>
                  <a:gd name="connsiteY1" fmla="*/ 352990 h 352990"/>
                </a:gdLst>
                <a:ahLst/>
                <a:cxnLst>
                  <a:cxn ang="0">
                    <a:pos x="connsiteX0" y="connsiteY0"/>
                  </a:cxn>
                  <a:cxn ang="0">
                    <a:pos x="connsiteX1" y="connsiteY1"/>
                  </a:cxn>
                </a:cxnLst>
                <a:rect l="l" t="t" r="r" b="b"/>
                <a:pathLst>
                  <a:path w="400236" h="352990">
                    <a:moveTo>
                      <a:pt x="400236" y="0"/>
                    </a:moveTo>
                    <a:cubicBezTo>
                      <a:pt x="260677" y="37480"/>
                      <a:pt x="91147" y="181213"/>
                      <a:pt x="0" y="352990"/>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65E48E56-34D2-49AE-8F04-5BB2C5EE9394}"/>
                  </a:ext>
                </a:extLst>
              </p:cNvPr>
              <p:cNvSpPr/>
              <p:nvPr/>
            </p:nvSpPr>
            <p:spPr>
              <a:xfrm rot="21155646">
                <a:off x="7530900" y="5065566"/>
                <a:ext cx="590131" cy="39987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TextBox 21">
              <a:extLst>
                <a:ext uri="{FF2B5EF4-FFF2-40B4-BE49-F238E27FC236}">
                  <a16:creationId xmlns:a16="http://schemas.microsoft.com/office/drawing/2014/main" id="{1346B33D-ED1F-4CC3-8D1C-F0F1E17870C0}"/>
                </a:ext>
              </a:extLst>
            </p:cNvPr>
            <p:cNvSpPr txBox="1"/>
            <p:nvPr/>
          </p:nvSpPr>
          <p:spPr>
            <a:xfrm>
              <a:off x="6705600" y="1939161"/>
              <a:ext cx="1134560" cy="312055"/>
            </a:xfrm>
            <a:prstGeom prst="rect">
              <a:avLst/>
            </a:prstGeom>
            <a:noFill/>
          </p:spPr>
          <p:txBody>
            <a:bodyPr wrap="none" rtlCol="0">
              <a:spAutoFit/>
            </a:bodyPr>
            <a:lstStyle/>
            <a:p>
              <a:pPr algn="ctr"/>
              <a:r>
                <a:rPr lang="en-US" i="1" dirty="0"/>
                <a:t>Set</a:t>
              </a:r>
              <a:r>
                <a:rPr lang="en-US" dirty="0"/>
                <a:t> pressure</a:t>
              </a:r>
            </a:p>
          </p:txBody>
        </p:sp>
        <p:cxnSp>
          <p:nvCxnSpPr>
            <p:cNvPr id="24" name="Straight Arrow Connector 23">
              <a:extLst>
                <a:ext uri="{FF2B5EF4-FFF2-40B4-BE49-F238E27FC236}">
                  <a16:creationId xmlns:a16="http://schemas.microsoft.com/office/drawing/2014/main" id="{617AFE5E-7C41-47C4-8385-A1C5054E66D8}"/>
                </a:ext>
              </a:extLst>
            </p:cNvPr>
            <p:cNvCxnSpPr>
              <a:cxnSpLocks/>
            </p:cNvCxnSpPr>
            <p:nvPr/>
          </p:nvCxnSpPr>
          <p:spPr>
            <a:xfrm flipH="1">
              <a:off x="3849165" y="3543533"/>
              <a:ext cx="151092" cy="14192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160A5ACD-8682-4507-8ED5-2E782EDE1D2B}"/>
                </a:ext>
              </a:extLst>
            </p:cNvPr>
            <p:cNvSpPr txBox="1"/>
            <p:nvPr/>
          </p:nvSpPr>
          <p:spPr>
            <a:xfrm>
              <a:off x="3903615" y="3233385"/>
              <a:ext cx="792164" cy="312055"/>
            </a:xfrm>
            <a:prstGeom prst="rect">
              <a:avLst/>
            </a:prstGeom>
            <a:noFill/>
          </p:spPr>
          <p:txBody>
            <a:bodyPr wrap="none" rtlCol="0">
              <a:spAutoFit/>
            </a:bodyPr>
            <a:lstStyle/>
            <a:p>
              <a:pPr algn="ctr"/>
              <a:r>
                <a:rPr lang="en-US" i="1" dirty="0"/>
                <a:t>Set</a:t>
              </a:r>
              <a:r>
                <a:rPr lang="en-US" dirty="0"/>
                <a:t> flow</a:t>
              </a:r>
            </a:p>
          </p:txBody>
        </p:sp>
        <p:sp>
          <p:nvSpPr>
            <p:cNvPr id="26" name="TextBox 25">
              <a:extLst>
                <a:ext uri="{FF2B5EF4-FFF2-40B4-BE49-F238E27FC236}">
                  <a16:creationId xmlns:a16="http://schemas.microsoft.com/office/drawing/2014/main" id="{96A0B83A-D769-4FED-B2B0-1128072B7F2A}"/>
                </a:ext>
              </a:extLst>
            </p:cNvPr>
            <p:cNvSpPr txBox="1"/>
            <p:nvPr/>
          </p:nvSpPr>
          <p:spPr>
            <a:xfrm>
              <a:off x="3924711" y="4720984"/>
              <a:ext cx="1226491" cy="369332"/>
            </a:xfrm>
            <a:prstGeom prst="rect">
              <a:avLst/>
            </a:prstGeom>
            <a:noFill/>
          </p:spPr>
          <p:txBody>
            <a:bodyPr wrap="none" rtlCol="0">
              <a:spAutoFit/>
            </a:bodyPr>
            <a:lstStyle/>
            <a:p>
              <a:pPr algn="ctr"/>
              <a:r>
                <a:rPr lang="en-US" i="1" dirty="0"/>
                <a:t>Set</a:t>
              </a:r>
              <a:r>
                <a:rPr lang="en-US" dirty="0"/>
                <a:t> volume</a:t>
              </a:r>
            </a:p>
          </p:txBody>
        </p:sp>
        <p:cxnSp>
          <p:nvCxnSpPr>
            <p:cNvPr id="28" name="Straight Arrow Connector 27">
              <a:extLst>
                <a:ext uri="{FF2B5EF4-FFF2-40B4-BE49-F238E27FC236}">
                  <a16:creationId xmlns:a16="http://schemas.microsoft.com/office/drawing/2014/main" id="{EE0895BC-9F87-4350-AFD9-0768ED14420B}"/>
                </a:ext>
              </a:extLst>
            </p:cNvPr>
            <p:cNvCxnSpPr>
              <a:cxnSpLocks/>
            </p:cNvCxnSpPr>
            <p:nvPr/>
          </p:nvCxnSpPr>
          <p:spPr>
            <a:xfrm>
              <a:off x="6959169" y="2258096"/>
              <a:ext cx="150225" cy="11911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4240E7F-BADA-44B0-8DF5-E73972632BC4}"/>
                </a:ext>
              </a:extLst>
            </p:cNvPr>
            <p:cNvCxnSpPr>
              <a:cxnSpLocks/>
            </p:cNvCxnSpPr>
            <p:nvPr/>
          </p:nvCxnSpPr>
          <p:spPr>
            <a:xfrm flipH="1">
              <a:off x="7264376" y="3418543"/>
              <a:ext cx="336546"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EFB4AB2-5F88-4100-817E-296DD9A69881}"/>
                </a:ext>
              </a:extLst>
            </p:cNvPr>
            <p:cNvCxnSpPr>
              <a:cxnSpLocks/>
            </p:cNvCxnSpPr>
            <p:nvPr/>
          </p:nvCxnSpPr>
          <p:spPr>
            <a:xfrm flipH="1">
              <a:off x="3849165" y="4985836"/>
              <a:ext cx="151092" cy="14192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67" name="Freeform: Shape 66">
              <a:extLst>
                <a:ext uri="{FF2B5EF4-FFF2-40B4-BE49-F238E27FC236}">
                  <a16:creationId xmlns:a16="http://schemas.microsoft.com/office/drawing/2014/main" id="{C9FC5B08-E607-425B-880E-39EE5EFA686E}"/>
                </a:ext>
              </a:extLst>
            </p:cNvPr>
            <p:cNvSpPr/>
            <p:nvPr/>
          </p:nvSpPr>
          <p:spPr>
            <a:xfrm>
              <a:off x="5109180" y="3712712"/>
              <a:ext cx="1274654" cy="993941"/>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9034" h="523950">
                  <a:moveTo>
                    <a:pt x="304" y="227765"/>
                  </a:moveTo>
                  <a:cubicBezTo>
                    <a:pt x="-3108" y="177723"/>
                    <a:pt x="23244" y="44706"/>
                    <a:pt x="24382" y="1488"/>
                  </a:cubicBezTo>
                  <a:lnTo>
                    <a:pt x="423008" y="0"/>
                  </a:lnTo>
                  <a:cubicBezTo>
                    <a:pt x="414344" y="59553"/>
                    <a:pt x="510612" y="464210"/>
                    <a:pt x="504533" y="523950"/>
                  </a:cubicBezTo>
                  <a:cubicBezTo>
                    <a:pt x="687016" y="340955"/>
                    <a:pt x="816358" y="289140"/>
                    <a:pt x="1139034" y="238066"/>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3201651D-6EDB-4E1B-9B43-C0EA4AFAFD02}"/>
                </a:ext>
              </a:extLst>
            </p:cNvPr>
            <p:cNvGrpSpPr/>
            <p:nvPr/>
          </p:nvGrpSpPr>
          <p:grpSpPr>
            <a:xfrm>
              <a:off x="5109180" y="2137283"/>
              <a:ext cx="990429" cy="693949"/>
              <a:chOff x="3946649" y="1931946"/>
              <a:chExt cx="1172220" cy="821322"/>
            </a:xfrm>
          </p:grpSpPr>
          <p:sp>
            <p:nvSpPr>
              <p:cNvPr id="69" name="Freeform: Shape 68">
                <a:extLst>
                  <a:ext uri="{FF2B5EF4-FFF2-40B4-BE49-F238E27FC236}">
                    <a16:creationId xmlns:a16="http://schemas.microsoft.com/office/drawing/2014/main" id="{3984620A-AA51-45AE-B860-76FBEB8CAA17}"/>
                  </a:ext>
                </a:extLst>
              </p:cNvPr>
              <p:cNvSpPr/>
              <p:nvPr/>
            </p:nvSpPr>
            <p:spPr>
              <a:xfrm>
                <a:off x="4483314" y="1931946"/>
                <a:ext cx="635555" cy="82132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989701 w 989701"/>
                  <a:gd name="connsiteY0" fmla="*/ 339956 h 339956"/>
                  <a:gd name="connsiteX1" fmla="*/ 369923 w 989701"/>
                  <a:gd name="connsiteY1" fmla="*/ 0 h 339956"/>
                  <a:gd name="connsiteX2" fmla="*/ 0 w 989701"/>
                  <a:gd name="connsiteY2" fmla="*/ 335800 h 339956"/>
                  <a:gd name="connsiteX0" fmla="*/ 619778 w 619778"/>
                  <a:gd name="connsiteY0" fmla="*/ 339956 h 339956"/>
                  <a:gd name="connsiteX1" fmla="*/ 0 w 619778"/>
                  <a:gd name="connsiteY1" fmla="*/ 0 h 339956"/>
                  <a:gd name="connsiteX0" fmla="*/ 543491 w 543491"/>
                  <a:gd name="connsiteY0" fmla="*/ 548458 h 548458"/>
                  <a:gd name="connsiteX1" fmla="*/ 0 w 543491"/>
                  <a:gd name="connsiteY1" fmla="*/ 0 h 548458"/>
                  <a:gd name="connsiteX0" fmla="*/ 543491 w 543491"/>
                  <a:gd name="connsiteY0" fmla="*/ 548458 h 548458"/>
                  <a:gd name="connsiteX1" fmla="*/ 0 w 543491"/>
                  <a:gd name="connsiteY1" fmla="*/ 0 h 548458"/>
                </a:gdLst>
                <a:ahLst/>
                <a:cxnLst>
                  <a:cxn ang="0">
                    <a:pos x="connsiteX0" y="connsiteY0"/>
                  </a:cxn>
                  <a:cxn ang="0">
                    <a:pos x="connsiteX1" y="connsiteY1"/>
                  </a:cxn>
                </a:cxnLst>
                <a:rect l="l" t="t" r="r" b="b"/>
                <a:pathLst>
                  <a:path w="543491" h="548458">
                    <a:moveTo>
                      <a:pt x="543491" y="548458"/>
                    </a:moveTo>
                    <a:cubicBezTo>
                      <a:pt x="335594" y="528886"/>
                      <a:pt x="5591" y="390169"/>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Shape 69">
                <a:extLst>
                  <a:ext uri="{FF2B5EF4-FFF2-40B4-BE49-F238E27FC236}">
                    <a16:creationId xmlns:a16="http://schemas.microsoft.com/office/drawing/2014/main" id="{F82A7800-8045-4057-B75A-0FADDCCC8BDF}"/>
                  </a:ext>
                </a:extLst>
              </p:cNvPr>
              <p:cNvSpPr/>
              <p:nvPr/>
            </p:nvSpPr>
            <p:spPr>
              <a:xfrm>
                <a:off x="3946649" y="1931946"/>
                <a:ext cx="536665" cy="56792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Shape 70">
                <a:extLst>
                  <a:ext uri="{FF2B5EF4-FFF2-40B4-BE49-F238E27FC236}">
                    <a16:creationId xmlns:a16="http://schemas.microsoft.com/office/drawing/2014/main" id="{8472FF8B-B9A9-4786-8B2E-4B97D2D50DB3}"/>
                  </a:ext>
                </a:extLst>
              </p:cNvPr>
              <p:cNvSpPr/>
              <p:nvPr/>
            </p:nvSpPr>
            <p:spPr>
              <a:xfrm>
                <a:off x="3946649" y="2063614"/>
                <a:ext cx="536664"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Freeform: Shape 71">
                <a:extLst>
                  <a:ext uri="{FF2B5EF4-FFF2-40B4-BE49-F238E27FC236}">
                    <a16:creationId xmlns:a16="http://schemas.microsoft.com/office/drawing/2014/main" id="{CAE38E36-E0DD-4E33-8079-8F77E117177B}"/>
                  </a:ext>
                </a:extLst>
              </p:cNvPr>
              <p:cNvSpPr/>
              <p:nvPr/>
            </p:nvSpPr>
            <p:spPr>
              <a:xfrm>
                <a:off x="3946649" y="2195312"/>
                <a:ext cx="529656"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3" name="Freeform: Shape 72">
              <a:extLst>
                <a:ext uri="{FF2B5EF4-FFF2-40B4-BE49-F238E27FC236}">
                  <a16:creationId xmlns:a16="http://schemas.microsoft.com/office/drawing/2014/main" id="{AD7BCE8D-75FB-4045-A36B-7CFF3DB624F2}"/>
                </a:ext>
              </a:extLst>
            </p:cNvPr>
            <p:cNvSpPr/>
            <p:nvPr/>
          </p:nvSpPr>
          <p:spPr>
            <a:xfrm>
              <a:off x="5109180" y="5166676"/>
              <a:ext cx="1226491" cy="450679"/>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Lst>
              <a:ahLst/>
              <a:cxnLst>
                <a:cxn ang="0">
                  <a:pos x="connsiteX0" y="connsiteY0"/>
                </a:cxn>
                <a:cxn ang="0">
                  <a:pos x="connsiteX1" y="connsiteY1"/>
                </a:cxn>
                <a:cxn ang="0">
                  <a:pos x="connsiteX2" y="connsiteY2"/>
                </a:cxn>
              </a:cxnLst>
              <a:rect l="l" t="t" r="r" b="b"/>
              <a:pathLst>
                <a:path w="1018309" h="332510">
                  <a:moveTo>
                    <a:pt x="1018309" y="332510"/>
                  </a:moveTo>
                  <a:cubicBezTo>
                    <a:pt x="746219" y="254852"/>
                    <a:pt x="467735" y="87831"/>
                    <a:pt x="389228" y="0"/>
                  </a:cubicBezTo>
                  <a:cubicBezTo>
                    <a:pt x="249669" y="37480"/>
                    <a:pt x="57961" y="169606"/>
                    <a:pt x="0" y="32835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4" name="Straight Arrow Connector 73">
              <a:extLst>
                <a:ext uri="{FF2B5EF4-FFF2-40B4-BE49-F238E27FC236}">
                  <a16:creationId xmlns:a16="http://schemas.microsoft.com/office/drawing/2014/main" id="{443E8294-9913-48A5-A30C-7E4CC6E3C30C}"/>
                </a:ext>
              </a:extLst>
            </p:cNvPr>
            <p:cNvCxnSpPr>
              <a:cxnSpLocks/>
            </p:cNvCxnSpPr>
            <p:nvPr/>
          </p:nvCxnSpPr>
          <p:spPr>
            <a:xfrm flipH="1">
              <a:off x="5610658" y="3543533"/>
              <a:ext cx="151092" cy="14192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6B547C75-4921-4E63-831C-A8E961041121}"/>
                </a:ext>
              </a:extLst>
            </p:cNvPr>
            <p:cNvSpPr txBox="1"/>
            <p:nvPr/>
          </p:nvSpPr>
          <p:spPr>
            <a:xfrm>
              <a:off x="5665108" y="3233385"/>
              <a:ext cx="792164" cy="312055"/>
            </a:xfrm>
            <a:prstGeom prst="rect">
              <a:avLst/>
            </a:prstGeom>
            <a:noFill/>
          </p:spPr>
          <p:txBody>
            <a:bodyPr wrap="none" rtlCol="0">
              <a:spAutoFit/>
            </a:bodyPr>
            <a:lstStyle/>
            <a:p>
              <a:pPr algn="ctr"/>
              <a:r>
                <a:rPr lang="en-US" i="1" dirty="0"/>
                <a:t>Set</a:t>
              </a:r>
              <a:r>
                <a:rPr lang="en-US" dirty="0"/>
                <a:t> flow</a:t>
              </a:r>
            </a:p>
          </p:txBody>
        </p:sp>
        <p:sp>
          <p:nvSpPr>
            <p:cNvPr id="76" name="TextBox 75">
              <a:extLst>
                <a:ext uri="{FF2B5EF4-FFF2-40B4-BE49-F238E27FC236}">
                  <a16:creationId xmlns:a16="http://schemas.microsoft.com/office/drawing/2014/main" id="{7719B91E-82A5-42A7-8EFA-FFB853EB56CD}"/>
                </a:ext>
              </a:extLst>
            </p:cNvPr>
            <p:cNvSpPr txBox="1"/>
            <p:nvPr/>
          </p:nvSpPr>
          <p:spPr>
            <a:xfrm>
              <a:off x="5686204" y="4720984"/>
              <a:ext cx="1226491" cy="369332"/>
            </a:xfrm>
            <a:prstGeom prst="rect">
              <a:avLst/>
            </a:prstGeom>
            <a:noFill/>
          </p:spPr>
          <p:txBody>
            <a:bodyPr wrap="none" rtlCol="0">
              <a:spAutoFit/>
            </a:bodyPr>
            <a:lstStyle/>
            <a:p>
              <a:pPr algn="ctr"/>
              <a:r>
                <a:rPr lang="en-US" i="1" dirty="0"/>
                <a:t>Set</a:t>
              </a:r>
              <a:r>
                <a:rPr lang="en-US" dirty="0"/>
                <a:t> volume</a:t>
              </a:r>
            </a:p>
          </p:txBody>
        </p:sp>
        <p:cxnSp>
          <p:nvCxnSpPr>
            <p:cNvPr id="77" name="Straight Arrow Connector 76">
              <a:extLst>
                <a:ext uri="{FF2B5EF4-FFF2-40B4-BE49-F238E27FC236}">
                  <a16:creationId xmlns:a16="http://schemas.microsoft.com/office/drawing/2014/main" id="{EE28D625-D48E-4E00-BC0C-B7157A608C81}"/>
                </a:ext>
              </a:extLst>
            </p:cNvPr>
            <p:cNvCxnSpPr>
              <a:cxnSpLocks/>
            </p:cNvCxnSpPr>
            <p:nvPr/>
          </p:nvCxnSpPr>
          <p:spPr>
            <a:xfrm flipH="1">
              <a:off x="5610658" y="4985836"/>
              <a:ext cx="151092" cy="14192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5DB17F7D-248E-4B1D-98DE-1BDD3C988291}"/>
                </a:ext>
              </a:extLst>
            </p:cNvPr>
            <p:cNvSpPr txBox="1"/>
            <p:nvPr/>
          </p:nvSpPr>
          <p:spPr>
            <a:xfrm>
              <a:off x="7576343" y="3224206"/>
              <a:ext cx="693203" cy="369332"/>
            </a:xfrm>
            <a:prstGeom prst="rect">
              <a:avLst/>
            </a:prstGeom>
            <a:noFill/>
          </p:spPr>
          <p:txBody>
            <a:bodyPr wrap="none" rtlCol="0">
              <a:spAutoFit/>
            </a:bodyPr>
            <a:lstStyle/>
            <a:p>
              <a:pPr algn="ctr"/>
              <a:r>
                <a:rPr lang="en-US" i="1" dirty="0"/>
                <a:t>Set</a:t>
              </a:r>
              <a:r>
                <a:rPr lang="en-US" dirty="0"/>
                <a:t> </a:t>
              </a:r>
              <a:r>
                <a:rPr lang="en-US" dirty="0" err="1"/>
                <a:t>Ti</a:t>
              </a:r>
              <a:endParaRPr lang="en-US" dirty="0"/>
            </a:p>
          </p:txBody>
        </p:sp>
        <p:grpSp>
          <p:nvGrpSpPr>
            <p:cNvPr id="87" name="Group 86">
              <a:extLst>
                <a:ext uri="{FF2B5EF4-FFF2-40B4-BE49-F238E27FC236}">
                  <a16:creationId xmlns:a16="http://schemas.microsoft.com/office/drawing/2014/main" id="{66D99875-E108-47C2-8D10-EF9DD7B15B98}"/>
                </a:ext>
              </a:extLst>
            </p:cNvPr>
            <p:cNvGrpSpPr/>
            <p:nvPr/>
          </p:nvGrpSpPr>
          <p:grpSpPr>
            <a:xfrm>
              <a:off x="8666225" y="3441444"/>
              <a:ext cx="1062697" cy="1237009"/>
              <a:chOff x="7417380" y="2895600"/>
              <a:chExt cx="1257752" cy="1464059"/>
            </a:xfrm>
          </p:grpSpPr>
          <p:sp>
            <p:nvSpPr>
              <p:cNvPr id="88" name="Freeform: Shape 87">
                <a:extLst>
                  <a:ext uri="{FF2B5EF4-FFF2-40B4-BE49-F238E27FC236}">
                    <a16:creationId xmlns:a16="http://schemas.microsoft.com/office/drawing/2014/main" id="{90C15F25-DF99-42B0-AC88-6486C96E04BB}"/>
                  </a:ext>
                </a:extLst>
              </p:cNvPr>
              <p:cNvSpPr/>
              <p:nvPr/>
            </p:nvSpPr>
            <p:spPr>
              <a:xfrm>
                <a:off x="7983084" y="3473213"/>
                <a:ext cx="692048" cy="886446"/>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 name="connsiteX0" fmla="*/ 0 w 1114652"/>
                  <a:gd name="connsiteY0" fmla="*/ 1488 h 523950"/>
                  <a:gd name="connsiteX1" fmla="*/ 398626 w 1114652"/>
                  <a:gd name="connsiteY1" fmla="*/ 0 h 523950"/>
                  <a:gd name="connsiteX2" fmla="*/ 480151 w 1114652"/>
                  <a:gd name="connsiteY2" fmla="*/ 523950 h 523950"/>
                  <a:gd name="connsiteX3" fmla="*/ 1114652 w 1114652"/>
                  <a:gd name="connsiteY3" fmla="*/ 238066 h 523950"/>
                  <a:gd name="connsiteX0" fmla="*/ 553 w 716579"/>
                  <a:gd name="connsiteY0" fmla="*/ 0 h 523950"/>
                  <a:gd name="connsiteX1" fmla="*/ 82078 w 716579"/>
                  <a:gd name="connsiteY1" fmla="*/ 523950 h 523950"/>
                  <a:gd name="connsiteX2" fmla="*/ 716579 w 716579"/>
                  <a:gd name="connsiteY2" fmla="*/ 238066 h 523950"/>
                  <a:gd name="connsiteX0" fmla="*/ 162637 w 634501"/>
                  <a:gd name="connsiteY0" fmla="*/ 0 h 469317"/>
                  <a:gd name="connsiteX1" fmla="*/ 0 w 634501"/>
                  <a:gd name="connsiteY1" fmla="*/ 469317 h 469317"/>
                  <a:gd name="connsiteX2" fmla="*/ 634501 w 634501"/>
                  <a:gd name="connsiteY2" fmla="*/ 183433 h 469317"/>
                  <a:gd name="connsiteX0" fmla="*/ 552 w 716579"/>
                  <a:gd name="connsiteY0" fmla="*/ 0 h 399784"/>
                  <a:gd name="connsiteX1" fmla="*/ 82078 w 716579"/>
                  <a:gd name="connsiteY1" fmla="*/ 399784 h 399784"/>
                  <a:gd name="connsiteX2" fmla="*/ 716579 w 716579"/>
                  <a:gd name="connsiteY2" fmla="*/ 113900 h 399784"/>
                  <a:gd name="connsiteX0" fmla="*/ 5988 w 722015"/>
                  <a:gd name="connsiteY0" fmla="*/ 0 h 399784"/>
                  <a:gd name="connsiteX1" fmla="*/ 87514 w 722015"/>
                  <a:gd name="connsiteY1" fmla="*/ 399784 h 399784"/>
                  <a:gd name="connsiteX2" fmla="*/ 722015 w 722015"/>
                  <a:gd name="connsiteY2" fmla="*/ 113900 h 399784"/>
                  <a:gd name="connsiteX0" fmla="*/ 5988 w 553627"/>
                  <a:gd name="connsiteY0" fmla="*/ 0 h 399784"/>
                  <a:gd name="connsiteX1" fmla="*/ 87514 w 553627"/>
                  <a:gd name="connsiteY1" fmla="*/ 399784 h 399784"/>
                  <a:gd name="connsiteX2" fmla="*/ 553627 w 553627"/>
                  <a:gd name="connsiteY2" fmla="*/ 99000 h 399784"/>
                  <a:gd name="connsiteX0" fmla="*/ 5988 w 553627"/>
                  <a:gd name="connsiteY0" fmla="*/ 0 h 399784"/>
                  <a:gd name="connsiteX1" fmla="*/ 87514 w 553627"/>
                  <a:gd name="connsiteY1" fmla="*/ 399784 h 399784"/>
                  <a:gd name="connsiteX2" fmla="*/ 553627 w 553627"/>
                  <a:gd name="connsiteY2" fmla="*/ 99000 h 399784"/>
                  <a:gd name="connsiteX0" fmla="*/ 7261 w 554900"/>
                  <a:gd name="connsiteY0" fmla="*/ 0 h 394817"/>
                  <a:gd name="connsiteX1" fmla="*/ 63528 w 554900"/>
                  <a:gd name="connsiteY1" fmla="*/ 394817 h 394817"/>
                  <a:gd name="connsiteX2" fmla="*/ 554900 w 554900"/>
                  <a:gd name="connsiteY2" fmla="*/ 99000 h 394817"/>
                  <a:gd name="connsiteX0" fmla="*/ 7261 w 554900"/>
                  <a:gd name="connsiteY0" fmla="*/ 0 h 394817"/>
                  <a:gd name="connsiteX1" fmla="*/ 63528 w 554900"/>
                  <a:gd name="connsiteY1" fmla="*/ 394817 h 394817"/>
                  <a:gd name="connsiteX2" fmla="*/ 554900 w 554900"/>
                  <a:gd name="connsiteY2" fmla="*/ 99000 h 394817"/>
                  <a:gd name="connsiteX0" fmla="*/ 8549 w 556188"/>
                  <a:gd name="connsiteY0" fmla="*/ 0 h 394817"/>
                  <a:gd name="connsiteX1" fmla="*/ 64816 w 556188"/>
                  <a:gd name="connsiteY1" fmla="*/ 394817 h 394817"/>
                  <a:gd name="connsiteX2" fmla="*/ 556188 w 556188"/>
                  <a:gd name="connsiteY2" fmla="*/ 99000 h 394817"/>
                  <a:gd name="connsiteX0" fmla="*/ 8549 w 522510"/>
                  <a:gd name="connsiteY0" fmla="*/ 0 h 394817"/>
                  <a:gd name="connsiteX1" fmla="*/ 64816 w 522510"/>
                  <a:gd name="connsiteY1" fmla="*/ 394817 h 394817"/>
                  <a:gd name="connsiteX2" fmla="*/ 522510 w 522510"/>
                  <a:gd name="connsiteY2" fmla="*/ 123834 h 394817"/>
                </a:gdLst>
                <a:ahLst/>
                <a:cxnLst>
                  <a:cxn ang="0">
                    <a:pos x="connsiteX0" y="connsiteY0"/>
                  </a:cxn>
                  <a:cxn ang="0">
                    <a:pos x="connsiteX1" y="connsiteY1"/>
                  </a:cxn>
                  <a:cxn ang="0">
                    <a:pos x="connsiteX2" y="connsiteY2"/>
                  </a:cxn>
                </a:cxnLst>
                <a:rect l="l" t="t" r="r" b="b"/>
                <a:pathLst>
                  <a:path w="522510" h="394817">
                    <a:moveTo>
                      <a:pt x="8549" y="0"/>
                    </a:moveTo>
                    <a:cubicBezTo>
                      <a:pt x="-25373" y="163853"/>
                      <a:pt x="51717" y="370147"/>
                      <a:pt x="64816" y="394817"/>
                    </a:cubicBezTo>
                    <a:cubicBezTo>
                      <a:pt x="247299" y="226722"/>
                      <a:pt x="292447" y="199741"/>
                      <a:pt x="522510" y="12383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BA6996AB-3F6E-47C6-AC48-28B2043C48F8}"/>
                  </a:ext>
                </a:extLst>
              </p:cNvPr>
              <p:cNvCxnSpPr>
                <a:cxnSpLocks/>
              </p:cNvCxnSpPr>
              <p:nvPr/>
            </p:nvCxnSpPr>
            <p:spPr>
              <a:xfrm flipH="1">
                <a:off x="7417380" y="2895600"/>
                <a:ext cx="126420" cy="838200"/>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9C595A07-AD6C-48FE-A500-6A5FE47AA27C}"/>
                  </a:ext>
                </a:extLst>
              </p:cNvPr>
              <p:cNvCxnSpPr>
                <a:cxnSpLocks/>
                <a:endCxn id="88" idx="0"/>
              </p:cNvCxnSpPr>
              <p:nvPr/>
            </p:nvCxnSpPr>
            <p:spPr>
              <a:xfrm>
                <a:off x="7543800" y="2895600"/>
                <a:ext cx="450607" cy="577613"/>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DB8C062-35B8-4967-A2D0-40850F2F938B}"/>
                  </a:ext>
                </a:extLst>
              </p:cNvPr>
              <p:cNvCxnSpPr>
                <a:cxnSpLocks/>
              </p:cNvCxnSpPr>
              <p:nvPr/>
            </p:nvCxnSpPr>
            <p:spPr>
              <a:xfrm>
                <a:off x="7543800" y="3124200"/>
                <a:ext cx="440990" cy="479109"/>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5710C28-0848-4DBB-829E-72E8AB0EF3B4}"/>
                  </a:ext>
                </a:extLst>
              </p:cNvPr>
              <p:cNvCxnSpPr>
                <a:cxnSpLocks/>
              </p:cNvCxnSpPr>
              <p:nvPr/>
            </p:nvCxnSpPr>
            <p:spPr>
              <a:xfrm>
                <a:off x="7491045" y="3352800"/>
                <a:ext cx="440990" cy="372926"/>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grpSp>
        <p:sp>
          <p:nvSpPr>
            <p:cNvPr id="93" name="Freeform: Shape 92">
              <a:extLst>
                <a:ext uri="{FF2B5EF4-FFF2-40B4-BE49-F238E27FC236}">
                  <a16:creationId xmlns:a16="http://schemas.microsoft.com/office/drawing/2014/main" id="{036178E8-C219-46B0-A32B-B325C75EF06C}"/>
                </a:ext>
              </a:extLst>
            </p:cNvPr>
            <p:cNvSpPr/>
            <p:nvPr/>
          </p:nvSpPr>
          <p:spPr>
            <a:xfrm>
              <a:off x="8690276" y="2327031"/>
              <a:ext cx="962457" cy="498483"/>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2509 h 332509"/>
                <a:gd name="connsiteX1" fmla="*/ 494607 w 1018309"/>
                <a:gd name="connsiteY1" fmla="*/ 0 h 332509"/>
                <a:gd name="connsiteX2" fmla="*/ 0 w 1018309"/>
                <a:gd name="connsiteY2" fmla="*/ 328353 h 332509"/>
                <a:gd name="connsiteX0" fmla="*/ 1059809 w 1059809"/>
                <a:gd name="connsiteY0" fmla="*/ 332509 h 334559"/>
                <a:gd name="connsiteX1" fmla="*/ 536107 w 1059809"/>
                <a:gd name="connsiteY1" fmla="*/ 0 h 334559"/>
                <a:gd name="connsiteX2" fmla="*/ 0 w 1059809"/>
                <a:gd name="connsiteY2" fmla="*/ 334559 h 334559"/>
                <a:gd name="connsiteX0" fmla="*/ 1059809 w 1059809"/>
                <a:gd name="connsiteY0" fmla="*/ 326303 h 328353"/>
                <a:gd name="connsiteX1" fmla="*/ 577607 w 1059809"/>
                <a:gd name="connsiteY1" fmla="*/ 0 h 328353"/>
                <a:gd name="connsiteX2" fmla="*/ 0 w 1059809"/>
                <a:gd name="connsiteY2" fmla="*/ 328353 h 328353"/>
                <a:gd name="connsiteX0" fmla="*/ 1059809 w 1059809"/>
                <a:gd name="connsiteY0" fmla="*/ 326303 h 328353"/>
                <a:gd name="connsiteX1" fmla="*/ 577607 w 1059809"/>
                <a:gd name="connsiteY1" fmla="*/ 0 h 328353"/>
                <a:gd name="connsiteX2" fmla="*/ 0 w 1059809"/>
                <a:gd name="connsiteY2" fmla="*/ 328353 h 328353"/>
              </a:gdLst>
              <a:ahLst/>
              <a:cxnLst>
                <a:cxn ang="0">
                  <a:pos x="connsiteX0" y="connsiteY0"/>
                </a:cxn>
                <a:cxn ang="0">
                  <a:pos x="connsiteX1" y="connsiteY1"/>
                </a:cxn>
                <a:cxn ang="0">
                  <a:pos x="connsiteX2" y="connsiteY2"/>
                </a:cxn>
              </a:cxnLst>
              <a:rect l="l" t="t" r="r" b="b"/>
              <a:pathLst>
                <a:path w="1059809" h="328353">
                  <a:moveTo>
                    <a:pt x="1059809" y="326303"/>
                  </a:moveTo>
                  <a:cubicBezTo>
                    <a:pt x="659759" y="269499"/>
                    <a:pt x="618478" y="129540"/>
                    <a:pt x="577607" y="0"/>
                  </a:cubicBezTo>
                  <a:cubicBezTo>
                    <a:pt x="94661" y="16625"/>
                    <a:pt x="95596" y="2771"/>
                    <a:pt x="0" y="328353"/>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4" name="Group 93">
              <a:extLst>
                <a:ext uri="{FF2B5EF4-FFF2-40B4-BE49-F238E27FC236}">
                  <a16:creationId xmlns:a16="http://schemas.microsoft.com/office/drawing/2014/main" id="{78CE2A49-5D2A-4612-9310-31FBC02B100D}"/>
                </a:ext>
              </a:extLst>
            </p:cNvPr>
            <p:cNvGrpSpPr/>
            <p:nvPr/>
          </p:nvGrpSpPr>
          <p:grpSpPr>
            <a:xfrm>
              <a:off x="8578330" y="5042490"/>
              <a:ext cx="1347453" cy="560599"/>
              <a:chOff x="7381439" y="4822904"/>
              <a:chExt cx="1594775" cy="663496"/>
            </a:xfrm>
          </p:grpSpPr>
          <p:sp>
            <p:nvSpPr>
              <p:cNvPr id="95" name="Freeform: Shape 94">
                <a:extLst>
                  <a:ext uri="{FF2B5EF4-FFF2-40B4-BE49-F238E27FC236}">
                    <a16:creationId xmlns:a16="http://schemas.microsoft.com/office/drawing/2014/main" id="{C832FD7B-6C1B-42F0-8F08-5D8292025FC0}"/>
                  </a:ext>
                </a:extLst>
              </p:cNvPr>
              <p:cNvSpPr/>
              <p:nvPr/>
            </p:nvSpPr>
            <p:spPr>
              <a:xfrm>
                <a:off x="7988482" y="4822904"/>
                <a:ext cx="987732" cy="66349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629081 w 629081"/>
                  <a:gd name="connsiteY0" fmla="*/ 332510 h 332510"/>
                  <a:gd name="connsiteX1" fmla="*/ 0 w 629081"/>
                  <a:gd name="connsiteY1" fmla="*/ 0 h 332510"/>
                  <a:gd name="connsiteX0" fmla="*/ 629081 w 629081"/>
                  <a:gd name="connsiteY0" fmla="*/ 332510 h 332510"/>
                  <a:gd name="connsiteX1" fmla="*/ 0 w 629081"/>
                  <a:gd name="connsiteY1" fmla="*/ 0 h 332510"/>
                  <a:gd name="connsiteX0" fmla="*/ 666716 w 666716"/>
                  <a:gd name="connsiteY0" fmla="*/ 321696 h 321696"/>
                  <a:gd name="connsiteX1" fmla="*/ 0 w 666716"/>
                  <a:gd name="connsiteY1" fmla="*/ 0 h 321696"/>
                  <a:gd name="connsiteX0" fmla="*/ 666716 w 666716"/>
                  <a:gd name="connsiteY0" fmla="*/ 321696 h 321696"/>
                  <a:gd name="connsiteX1" fmla="*/ 0 w 666716"/>
                  <a:gd name="connsiteY1" fmla="*/ 0 h 321696"/>
                </a:gdLst>
                <a:ahLst/>
                <a:cxnLst>
                  <a:cxn ang="0">
                    <a:pos x="connsiteX0" y="connsiteY0"/>
                  </a:cxn>
                  <a:cxn ang="0">
                    <a:pos x="connsiteX1" y="connsiteY1"/>
                  </a:cxn>
                </a:cxnLst>
                <a:rect l="l" t="t" r="r" b="b"/>
                <a:pathLst>
                  <a:path w="666716" h="321696">
                    <a:moveTo>
                      <a:pt x="666716" y="321696"/>
                    </a:moveTo>
                    <a:cubicBezTo>
                      <a:pt x="402153" y="281884"/>
                      <a:pt x="108615" y="212184"/>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Freeform: Shape 95">
                <a:extLst>
                  <a:ext uri="{FF2B5EF4-FFF2-40B4-BE49-F238E27FC236}">
                    <a16:creationId xmlns:a16="http://schemas.microsoft.com/office/drawing/2014/main" id="{5069E7D0-5477-4D69-ABA2-939EBAA8C778}"/>
                  </a:ext>
                </a:extLst>
              </p:cNvPr>
              <p:cNvSpPr/>
              <p:nvPr/>
            </p:nvSpPr>
            <p:spPr>
              <a:xfrm rot="21155646">
                <a:off x="7381439" y="4861953"/>
                <a:ext cx="639289" cy="5162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35116 w 435116"/>
                  <a:gd name="connsiteY0" fmla="*/ 0 h 428639"/>
                  <a:gd name="connsiteX1" fmla="*/ 0 w 435116"/>
                  <a:gd name="connsiteY1" fmla="*/ 428639 h 428639"/>
                </a:gdLst>
                <a:ahLst/>
                <a:cxnLst>
                  <a:cxn ang="0">
                    <a:pos x="connsiteX0" y="connsiteY0"/>
                  </a:cxn>
                  <a:cxn ang="0">
                    <a:pos x="connsiteX1" y="connsiteY1"/>
                  </a:cxn>
                </a:cxnLst>
                <a:rect l="l" t="t" r="r" b="b"/>
                <a:pathLst>
                  <a:path w="435116" h="428639">
                    <a:moveTo>
                      <a:pt x="435116" y="0"/>
                    </a:moveTo>
                    <a:cubicBezTo>
                      <a:pt x="295557" y="37480"/>
                      <a:pt x="57961" y="269891"/>
                      <a:pt x="0" y="428639"/>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Freeform: Shape 96">
                <a:extLst>
                  <a:ext uri="{FF2B5EF4-FFF2-40B4-BE49-F238E27FC236}">
                    <a16:creationId xmlns:a16="http://schemas.microsoft.com/office/drawing/2014/main" id="{DBA8AEEF-59F5-428E-BB57-B047A4100D0D}"/>
                  </a:ext>
                </a:extLst>
              </p:cNvPr>
              <p:cNvSpPr/>
              <p:nvPr/>
            </p:nvSpPr>
            <p:spPr>
              <a:xfrm rot="21155646">
                <a:off x="7460207" y="4972272"/>
                <a:ext cx="571632" cy="44149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11819 w 411819"/>
                  <a:gd name="connsiteY0" fmla="*/ 0 h 367395"/>
                  <a:gd name="connsiteX1" fmla="*/ 0 w 411819"/>
                  <a:gd name="connsiteY1" fmla="*/ 367395 h 367395"/>
                  <a:gd name="connsiteX0" fmla="*/ 426545 w 426545"/>
                  <a:gd name="connsiteY0" fmla="*/ 0 h 395503"/>
                  <a:gd name="connsiteX1" fmla="*/ 0 w 426545"/>
                  <a:gd name="connsiteY1" fmla="*/ 395503 h 395503"/>
                  <a:gd name="connsiteX0" fmla="*/ 426545 w 426545"/>
                  <a:gd name="connsiteY0" fmla="*/ 0 h 395503"/>
                  <a:gd name="connsiteX1" fmla="*/ 0 w 426545"/>
                  <a:gd name="connsiteY1" fmla="*/ 395503 h 395503"/>
                  <a:gd name="connsiteX0" fmla="*/ 400236 w 400236"/>
                  <a:gd name="connsiteY0" fmla="*/ 0 h 352990"/>
                  <a:gd name="connsiteX1" fmla="*/ 0 w 400236"/>
                  <a:gd name="connsiteY1" fmla="*/ 352990 h 352990"/>
                  <a:gd name="connsiteX0" fmla="*/ 400236 w 400236"/>
                  <a:gd name="connsiteY0" fmla="*/ 0 h 352990"/>
                  <a:gd name="connsiteX1" fmla="*/ 0 w 400236"/>
                  <a:gd name="connsiteY1" fmla="*/ 352990 h 352990"/>
                </a:gdLst>
                <a:ahLst/>
                <a:cxnLst>
                  <a:cxn ang="0">
                    <a:pos x="connsiteX0" y="connsiteY0"/>
                  </a:cxn>
                  <a:cxn ang="0">
                    <a:pos x="connsiteX1" y="connsiteY1"/>
                  </a:cxn>
                </a:cxnLst>
                <a:rect l="l" t="t" r="r" b="b"/>
                <a:pathLst>
                  <a:path w="400236" h="352990">
                    <a:moveTo>
                      <a:pt x="400236" y="0"/>
                    </a:moveTo>
                    <a:cubicBezTo>
                      <a:pt x="260677" y="37480"/>
                      <a:pt x="91147" y="181213"/>
                      <a:pt x="0" y="352990"/>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Freeform: Shape 97">
                <a:extLst>
                  <a:ext uri="{FF2B5EF4-FFF2-40B4-BE49-F238E27FC236}">
                    <a16:creationId xmlns:a16="http://schemas.microsoft.com/office/drawing/2014/main" id="{8A81821E-264A-4904-BC4F-FF5D6C9843F4}"/>
                  </a:ext>
                </a:extLst>
              </p:cNvPr>
              <p:cNvSpPr/>
              <p:nvPr/>
            </p:nvSpPr>
            <p:spPr>
              <a:xfrm rot="21155646">
                <a:off x="7530900" y="5065566"/>
                <a:ext cx="590131" cy="39987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9" name="TextBox 98">
              <a:extLst>
                <a:ext uri="{FF2B5EF4-FFF2-40B4-BE49-F238E27FC236}">
                  <a16:creationId xmlns:a16="http://schemas.microsoft.com/office/drawing/2014/main" id="{03E9A4AE-6A13-4E6F-9235-CB17BECAC796}"/>
                </a:ext>
              </a:extLst>
            </p:cNvPr>
            <p:cNvSpPr txBox="1"/>
            <p:nvPr/>
          </p:nvSpPr>
          <p:spPr>
            <a:xfrm>
              <a:off x="8327597" y="1939161"/>
              <a:ext cx="1134560" cy="312055"/>
            </a:xfrm>
            <a:prstGeom prst="rect">
              <a:avLst/>
            </a:prstGeom>
            <a:noFill/>
          </p:spPr>
          <p:txBody>
            <a:bodyPr wrap="none" rtlCol="0">
              <a:spAutoFit/>
            </a:bodyPr>
            <a:lstStyle/>
            <a:p>
              <a:pPr algn="ctr"/>
              <a:r>
                <a:rPr lang="en-US" i="1" dirty="0"/>
                <a:t>Set</a:t>
              </a:r>
              <a:r>
                <a:rPr lang="en-US" dirty="0"/>
                <a:t> pressure</a:t>
              </a:r>
            </a:p>
          </p:txBody>
        </p:sp>
        <p:cxnSp>
          <p:nvCxnSpPr>
            <p:cNvPr id="100" name="Straight Arrow Connector 99">
              <a:extLst>
                <a:ext uri="{FF2B5EF4-FFF2-40B4-BE49-F238E27FC236}">
                  <a16:creationId xmlns:a16="http://schemas.microsoft.com/office/drawing/2014/main" id="{5973C151-4231-44D5-96A2-EED6EF76BC8A}"/>
                </a:ext>
              </a:extLst>
            </p:cNvPr>
            <p:cNvCxnSpPr>
              <a:cxnSpLocks/>
            </p:cNvCxnSpPr>
            <p:nvPr/>
          </p:nvCxnSpPr>
          <p:spPr>
            <a:xfrm>
              <a:off x="8581166" y="2258096"/>
              <a:ext cx="150225" cy="11911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373CD6E0-F2D2-4C60-B272-E5322DB737DC}"/>
                </a:ext>
              </a:extLst>
            </p:cNvPr>
            <p:cNvCxnSpPr>
              <a:cxnSpLocks/>
            </p:cNvCxnSpPr>
            <p:nvPr/>
          </p:nvCxnSpPr>
          <p:spPr>
            <a:xfrm flipH="1">
              <a:off x="8886373" y="3418543"/>
              <a:ext cx="336546"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D3DC1382-9B24-4E8E-BB2D-772CD86712EB}"/>
                </a:ext>
              </a:extLst>
            </p:cNvPr>
            <p:cNvSpPr txBox="1"/>
            <p:nvPr/>
          </p:nvSpPr>
          <p:spPr>
            <a:xfrm>
              <a:off x="9198340" y="3224206"/>
              <a:ext cx="693203" cy="369332"/>
            </a:xfrm>
            <a:prstGeom prst="rect">
              <a:avLst/>
            </a:prstGeom>
            <a:noFill/>
          </p:spPr>
          <p:txBody>
            <a:bodyPr wrap="none" rtlCol="0">
              <a:spAutoFit/>
            </a:bodyPr>
            <a:lstStyle/>
            <a:p>
              <a:pPr algn="ctr"/>
              <a:r>
                <a:rPr lang="en-US" i="1" dirty="0"/>
                <a:t>Set</a:t>
              </a:r>
              <a:r>
                <a:rPr lang="en-US" dirty="0"/>
                <a:t> </a:t>
              </a:r>
              <a:r>
                <a:rPr lang="en-US" dirty="0" err="1"/>
                <a:t>Ti</a:t>
              </a:r>
              <a:endParaRPr lang="en-US" dirty="0"/>
            </a:p>
          </p:txBody>
        </p:sp>
        <p:grpSp>
          <p:nvGrpSpPr>
            <p:cNvPr id="103" name="Group 102">
              <a:extLst>
                <a:ext uri="{FF2B5EF4-FFF2-40B4-BE49-F238E27FC236}">
                  <a16:creationId xmlns:a16="http://schemas.microsoft.com/office/drawing/2014/main" id="{291AF1D9-E696-4442-AD77-F5B4237772AC}"/>
                </a:ext>
              </a:extLst>
            </p:cNvPr>
            <p:cNvGrpSpPr/>
            <p:nvPr/>
          </p:nvGrpSpPr>
          <p:grpSpPr>
            <a:xfrm>
              <a:off x="10258542" y="3441444"/>
              <a:ext cx="1062697" cy="1237009"/>
              <a:chOff x="7417380" y="2895600"/>
              <a:chExt cx="1257752" cy="1464059"/>
            </a:xfrm>
          </p:grpSpPr>
          <p:sp>
            <p:nvSpPr>
              <p:cNvPr id="104" name="Freeform: Shape 103">
                <a:extLst>
                  <a:ext uri="{FF2B5EF4-FFF2-40B4-BE49-F238E27FC236}">
                    <a16:creationId xmlns:a16="http://schemas.microsoft.com/office/drawing/2014/main" id="{7860F69E-4CA0-4D0E-B36E-00554D086D01}"/>
                  </a:ext>
                </a:extLst>
              </p:cNvPr>
              <p:cNvSpPr/>
              <p:nvPr/>
            </p:nvSpPr>
            <p:spPr>
              <a:xfrm>
                <a:off x="7983084" y="3473213"/>
                <a:ext cx="692048" cy="886446"/>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 name="connsiteX0" fmla="*/ 0 w 1114652"/>
                  <a:gd name="connsiteY0" fmla="*/ 1488 h 523950"/>
                  <a:gd name="connsiteX1" fmla="*/ 398626 w 1114652"/>
                  <a:gd name="connsiteY1" fmla="*/ 0 h 523950"/>
                  <a:gd name="connsiteX2" fmla="*/ 480151 w 1114652"/>
                  <a:gd name="connsiteY2" fmla="*/ 523950 h 523950"/>
                  <a:gd name="connsiteX3" fmla="*/ 1114652 w 1114652"/>
                  <a:gd name="connsiteY3" fmla="*/ 238066 h 523950"/>
                  <a:gd name="connsiteX0" fmla="*/ 553 w 716579"/>
                  <a:gd name="connsiteY0" fmla="*/ 0 h 523950"/>
                  <a:gd name="connsiteX1" fmla="*/ 82078 w 716579"/>
                  <a:gd name="connsiteY1" fmla="*/ 523950 h 523950"/>
                  <a:gd name="connsiteX2" fmla="*/ 716579 w 716579"/>
                  <a:gd name="connsiteY2" fmla="*/ 238066 h 523950"/>
                  <a:gd name="connsiteX0" fmla="*/ 162637 w 634501"/>
                  <a:gd name="connsiteY0" fmla="*/ 0 h 469317"/>
                  <a:gd name="connsiteX1" fmla="*/ 0 w 634501"/>
                  <a:gd name="connsiteY1" fmla="*/ 469317 h 469317"/>
                  <a:gd name="connsiteX2" fmla="*/ 634501 w 634501"/>
                  <a:gd name="connsiteY2" fmla="*/ 183433 h 469317"/>
                  <a:gd name="connsiteX0" fmla="*/ 552 w 716579"/>
                  <a:gd name="connsiteY0" fmla="*/ 0 h 399784"/>
                  <a:gd name="connsiteX1" fmla="*/ 82078 w 716579"/>
                  <a:gd name="connsiteY1" fmla="*/ 399784 h 399784"/>
                  <a:gd name="connsiteX2" fmla="*/ 716579 w 716579"/>
                  <a:gd name="connsiteY2" fmla="*/ 113900 h 399784"/>
                  <a:gd name="connsiteX0" fmla="*/ 5988 w 722015"/>
                  <a:gd name="connsiteY0" fmla="*/ 0 h 399784"/>
                  <a:gd name="connsiteX1" fmla="*/ 87514 w 722015"/>
                  <a:gd name="connsiteY1" fmla="*/ 399784 h 399784"/>
                  <a:gd name="connsiteX2" fmla="*/ 722015 w 722015"/>
                  <a:gd name="connsiteY2" fmla="*/ 113900 h 399784"/>
                  <a:gd name="connsiteX0" fmla="*/ 5988 w 553627"/>
                  <a:gd name="connsiteY0" fmla="*/ 0 h 399784"/>
                  <a:gd name="connsiteX1" fmla="*/ 87514 w 553627"/>
                  <a:gd name="connsiteY1" fmla="*/ 399784 h 399784"/>
                  <a:gd name="connsiteX2" fmla="*/ 553627 w 553627"/>
                  <a:gd name="connsiteY2" fmla="*/ 99000 h 399784"/>
                  <a:gd name="connsiteX0" fmla="*/ 5988 w 553627"/>
                  <a:gd name="connsiteY0" fmla="*/ 0 h 399784"/>
                  <a:gd name="connsiteX1" fmla="*/ 87514 w 553627"/>
                  <a:gd name="connsiteY1" fmla="*/ 399784 h 399784"/>
                  <a:gd name="connsiteX2" fmla="*/ 553627 w 553627"/>
                  <a:gd name="connsiteY2" fmla="*/ 99000 h 399784"/>
                  <a:gd name="connsiteX0" fmla="*/ 7261 w 554900"/>
                  <a:gd name="connsiteY0" fmla="*/ 0 h 394817"/>
                  <a:gd name="connsiteX1" fmla="*/ 63528 w 554900"/>
                  <a:gd name="connsiteY1" fmla="*/ 394817 h 394817"/>
                  <a:gd name="connsiteX2" fmla="*/ 554900 w 554900"/>
                  <a:gd name="connsiteY2" fmla="*/ 99000 h 394817"/>
                  <a:gd name="connsiteX0" fmla="*/ 7261 w 554900"/>
                  <a:gd name="connsiteY0" fmla="*/ 0 h 394817"/>
                  <a:gd name="connsiteX1" fmla="*/ 63528 w 554900"/>
                  <a:gd name="connsiteY1" fmla="*/ 394817 h 394817"/>
                  <a:gd name="connsiteX2" fmla="*/ 554900 w 554900"/>
                  <a:gd name="connsiteY2" fmla="*/ 99000 h 394817"/>
                  <a:gd name="connsiteX0" fmla="*/ 8549 w 556188"/>
                  <a:gd name="connsiteY0" fmla="*/ 0 h 394817"/>
                  <a:gd name="connsiteX1" fmla="*/ 64816 w 556188"/>
                  <a:gd name="connsiteY1" fmla="*/ 394817 h 394817"/>
                  <a:gd name="connsiteX2" fmla="*/ 556188 w 556188"/>
                  <a:gd name="connsiteY2" fmla="*/ 99000 h 394817"/>
                  <a:gd name="connsiteX0" fmla="*/ 8549 w 522510"/>
                  <a:gd name="connsiteY0" fmla="*/ 0 h 394817"/>
                  <a:gd name="connsiteX1" fmla="*/ 64816 w 522510"/>
                  <a:gd name="connsiteY1" fmla="*/ 394817 h 394817"/>
                  <a:gd name="connsiteX2" fmla="*/ 522510 w 522510"/>
                  <a:gd name="connsiteY2" fmla="*/ 123834 h 394817"/>
                </a:gdLst>
                <a:ahLst/>
                <a:cxnLst>
                  <a:cxn ang="0">
                    <a:pos x="connsiteX0" y="connsiteY0"/>
                  </a:cxn>
                  <a:cxn ang="0">
                    <a:pos x="connsiteX1" y="connsiteY1"/>
                  </a:cxn>
                  <a:cxn ang="0">
                    <a:pos x="connsiteX2" y="connsiteY2"/>
                  </a:cxn>
                </a:cxnLst>
                <a:rect l="l" t="t" r="r" b="b"/>
                <a:pathLst>
                  <a:path w="522510" h="394817">
                    <a:moveTo>
                      <a:pt x="8549" y="0"/>
                    </a:moveTo>
                    <a:cubicBezTo>
                      <a:pt x="-25373" y="163853"/>
                      <a:pt x="51717" y="370147"/>
                      <a:pt x="64816" y="394817"/>
                    </a:cubicBezTo>
                    <a:cubicBezTo>
                      <a:pt x="247299" y="226722"/>
                      <a:pt x="292447" y="199741"/>
                      <a:pt x="522510" y="12383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0AB8D7A6-A14E-4C68-BA24-52644CEC381C}"/>
                  </a:ext>
                </a:extLst>
              </p:cNvPr>
              <p:cNvCxnSpPr>
                <a:cxnSpLocks/>
              </p:cNvCxnSpPr>
              <p:nvPr/>
            </p:nvCxnSpPr>
            <p:spPr>
              <a:xfrm flipH="1">
                <a:off x="7417380" y="2895600"/>
                <a:ext cx="126420" cy="838200"/>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888B3E21-1EFF-4EA8-AEB8-661C17EBF656}"/>
                  </a:ext>
                </a:extLst>
              </p:cNvPr>
              <p:cNvCxnSpPr>
                <a:cxnSpLocks/>
                <a:endCxn id="104" idx="0"/>
              </p:cNvCxnSpPr>
              <p:nvPr/>
            </p:nvCxnSpPr>
            <p:spPr>
              <a:xfrm>
                <a:off x="7543800" y="2895600"/>
                <a:ext cx="450607" cy="577613"/>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BE5E9B7D-09C2-4728-9702-D9DB8B56E40E}"/>
                  </a:ext>
                </a:extLst>
              </p:cNvPr>
              <p:cNvCxnSpPr>
                <a:cxnSpLocks/>
              </p:cNvCxnSpPr>
              <p:nvPr/>
            </p:nvCxnSpPr>
            <p:spPr>
              <a:xfrm>
                <a:off x="7543800" y="3124200"/>
                <a:ext cx="440990" cy="479109"/>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CF19614-64EC-4C29-B72E-AC6960B86789}"/>
                  </a:ext>
                </a:extLst>
              </p:cNvPr>
              <p:cNvCxnSpPr>
                <a:cxnSpLocks/>
              </p:cNvCxnSpPr>
              <p:nvPr/>
            </p:nvCxnSpPr>
            <p:spPr>
              <a:xfrm>
                <a:off x="7491045" y="3352800"/>
                <a:ext cx="440990" cy="372926"/>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grpSp>
        <p:sp>
          <p:nvSpPr>
            <p:cNvPr id="109" name="Freeform: Shape 108">
              <a:extLst>
                <a:ext uri="{FF2B5EF4-FFF2-40B4-BE49-F238E27FC236}">
                  <a16:creationId xmlns:a16="http://schemas.microsoft.com/office/drawing/2014/main" id="{371BCA2E-C2DE-42E8-B242-82679FC4AE04}"/>
                </a:ext>
              </a:extLst>
            </p:cNvPr>
            <p:cNvSpPr/>
            <p:nvPr/>
          </p:nvSpPr>
          <p:spPr>
            <a:xfrm>
              <a:off x="10282593" y="2327031"/>
              <a:ext cx="962457" cy="498483"/>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2509 h 332509"/>
                <a:gd name="connsiteX1" fmla="*/ 494607 w 1018309"/>
                <a:gd name="connsiteY1" fmla="*/ 0 h 332509"/>
                <a:gd name="connsiteX2" fmla="*/ 0 w 1018309"/>
                <a:gd name="connsiteY2" fmla="*/ 328353 h 332509"/>
                <a:gd name="connsiteX0" fmla="*/ 1059809 w 1059809"/>
                <a:gd name="connsiteY0" fmla="*/ 332509 h 334559"/>
                <a:gd name="connsiteX1" fmla="*/ 536107 w 1059809"/>
                <a:gd name="connsiteY1" fmla="*/ 0 h 334559"/>
                <a:gd name="connsiteX2" fmla="*/ 0 w 1059809"/>
                <a:gd name="connsiteY2" fmla="*/ 334559 h 334559"/>
                <a:gd name="connsiteX0" fmla="*/ 1059809 w 1059809"/>
                <a:gd name="connsiteY0" fmla="*/ 326303 h 328353"/>
                <a:gd name="connsiteX1" fmla="*/ 577607 w 1059809"/>
                <a:gd name="connsiteY1" fmla="*/ 0 h 328353"/>
                <a:gd name="connsiteX2" fmla="*/ 0 w 1059809"/>
                <a:gd name="connsiteY2" fmla="*/ 328353 h 328353"/>
                <a:gd name="connsiteX0" fmla="*/ 1059809 w 1059809"/>
                <a:gd name="connsiteY0" fmla="*/ 326303 h 328353"/>
                <a:gd name="connsiteX1" fmla="*/ 577607 w 1059809"/>
                <a:gd name="connsiteY1" fmla="*/ 0 h 328353"/>
                <a:gd name="connsiteX2" fmla="*/ 0 w 1059809"/>
                <a:gd name="connsiteY2" fmla="*/ 328353 h 328353"/>
              </a:gdLst>
              <a:ahLst/>
              <a:cxnLst>
                <a:cxn ang="0">
                  <a:pos x="connsiteX0" y="connsiteY0"/>
                </a:cxn>
                <a:cxn ang="0">
                  <a:pos x="connsiteX1" y="connsiteY1"/>
                </a:cxn>
                <a:cxn ang="0">
                  <a:pos x="connsiteX2" y="connsiteY2"/>
                </a:cxn>
              </a:cxnLst>
              <a:rect l="l" t="t" r="r" b="b"/>
              <a:pathLst>
                <a:path w="1059809" h="328353">
                  <a:moveTo>
                    <a:pt x="1059809" y="326303"/>
                  </a:moveTo>
                  <a:cubicBezTo>
                    <a:pt x="659759" y="269499"/>
                    <a:pt x="618478" y="129540"/>
                    <a:pt x="577607" y="0"/>
                  </a:cubicBezTo>
                  <a:cubicBezTo>
                    <a:pt x="94661" y="16625"/>
                    <a:pt x="95596" y="2771"/>
                    <a:pt x="0" y="328353"/>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0" name="Group 109">
              <a:extLst>
                <a:ext uri="{FF2B5EF4-FFF2-40B4-BE49-F238E27FC236}">
                  <a16:creationId xmlns:a16="http://schemas.microsoft.com/office/drawing/2014/main" id="{16C2BB1C-96D1-4A59-A5BF-B3641C4ACC17}"/>
                </a:ext>
              </a:extLst>
            </p:cNvPr>
            <p:cNvGrpSpPr/>
            <p:nvPr/>
          </p:nvGrpSpPr>
          <p:grpSpPr>
            <a:xfrm>
              <a:off x="10170647" y="5042490"/>
              <a:ext cx="1347453" cy="560599"/>
              <a:chOff x="7381439" y="4822904"/>
              <a:chExt cx="1594775" cy="663496"/>
            </a:xfrm>
          </p:grpSpPr>
          <p:sp>
            <p:nvSpPr>
              <p:cNvPr id="111" name="Freeform: Shape 110">
                <a:extLst>
                  <a:ext uri="{FF2B5EF4-FFF2-40B4-BE49-F238E27FC236}">
                    <a16:creationId xmlns:a16="http://schemas.microsoft.com/office/drawing/2014/main" id="{87B098DD-6D22-4E1C-A4A0-0B0C0C99D4A2}"/>
                  </a:ext>
                </a:extLst>
              </p:cNvPr>
              <p:cNvSpPr/>
              <p:nvPr/>
            </p:nvSpPr>
            <p:spPr>
              <a:xfrm>
                <a:off x="7988482" y="4822904"/>
                <a:ext cx="987732" cy="66349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629081 w 629081"/>
                  <a:gd name="connsiteY0" fmla="*/ 332510 h 332510"/>
                  <a:gd name="connsiteX1" fmla="*/ 0 w 629081"/>
                  <a:gd name="connsiteY1" fmla="*/ 0 h 332510"/>
                  <a:gd name="connsiteX0" fmla="*/ 629081 w 629081"/>
                  <a:gd name="connsiteY0" fmla="*/ 332510 h 332510"/>
                  <a:gd name="connsiteX1" fmla="*/ 0 w 629081"/>
                  <a:gd name="connsiteY1" fmla="*/ 0 h 332510"/>
                  <a:gd name="connsiteX0" fmla="*/ 666716 w 666716"/>
                  <a:gd name="connsiteY0" fmla="*/ 321696 h 321696"/>
                  <a:gd name="connsiteX1" fmla="*/ 0 w 666716"/>
                  <a:gd name="connsiteY1" fmla="*/ 0 h 321696"/>
                  <a:gd name="connsiteX0" fmla="*/ 666716 w 666716"/>
                  <a:gd name="connsiteY0" fmla="*/ 321696 h 321696"/>
                  <a:gd name="connsiteX1" fmla="*/ 0 w 666716"/>
                  <a:gd name="connsiteY1" fmla="*/ 0 h 321696"/>
                </a:gdLst>
                <a:ahLst/>
                <a:cxnLst>
                  <a:cxn ang="0">
                    <a:pos x="connsiteX0" y="connsiteY0"/>
                  </a:cxn>
                  <a:cxn ang="0">
                    <a:pos x="connsiteX1" y="connsiteY1"/>
                  </a:cxn>
                </a:cxnLst>
                <a:rect l="l" t="t" r="r" b="b"/>
                <a:pathLst>
                  <a:path w="666716" h="321696">
                    <a:moveTo>
                      <a:pt x="666716" y="321696"/>
                    </a:moveTo>
                    <a:cubicBezTo>
                      <a:pt x="402153" y="281884"/>
                      <a:pt x="108615" y="212184"/>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Freeform: Shape 111">
                <a:extLst>
                  <a:ext uri="{FF2B5EF4-FFF2-40B4-BE49-F238E27FC236}">
                    <a16:creationId xmlns:a16="http://schemas.microsoft.com/office/drawing/2014/main" id="{5776D5C8-923A-4377-9DD1-59003AE90D9F}"/>
                  </a:ext>
                </a:extLst>
              </p:cNvPr>
              <p:cNvSpPr/>
              <p:nvPr/>
            </p:nvSpPr>
            <p:spPr>
              <a:xfrm rot="21155646">
                <a:off x="7381439" y="4861953"/>
                <a:ext cx="639289" cy="5162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35116 w 435116"/>
                  <a:gd name="connsiteY0" fmla="*/ 0 h 428639"/>
                  <a:gd name="connsiteX1" fmla="*/ 0 w 435116"/>
                  <a:gd name="connsiteY1" fmla="*/ 428639 h 428639"/>
                </a:gdLst>
                <a:ahLst/>
                <a:cxnLst>
                  <a:cxn ang="0">
                    <a:pos x="connsiteX0" y="connsiteY0"/>
                  </a:cxn>
                  <a:cxn ang="0">
                    <a:pos x="connsiteX1" y="connsiteY1"/>
                  </a:cxn>
                </a:cxnLst>
                <a:rect l="l" t="t" r="r" b="b"/>
                <a:pathLst>
                  <a:path w="435116" h="428639">
                    <a:moveTo>
                      <a:pt x="435116" y="0"/>
                    </a:moveTo>
                    <a:cubicBezTo>
                      <a:pt x="295557" y="37480"/>
                      <a:pt x="57961" y="269891"/>
                      <a:pt x="0" y="428639"/>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Freeform: Shape 112">
                <a:extLst>
                  <a:ext uri="{FF2B5EF4-FFF2-40B4-BE49-F238E27FC236}">
                    <a16:creationId xmlns:a16="http://schemas.microsoft.com/office/drawing/2014/main" id="{251090F8-981D-41DF-8FCF-D7F7714FD968}"/>
                  </a:ext>
                </a:extLst>
              </p:cNvPr>
              <p:cNvSpPr/>
              <p:nvPr/>
            </p:nvSpPr>
            <p:spPr>
              <a:xfrm rot="21155646">
                <a:off x="7460207" y="4972272"/>
                <a:ext cx="571632" cy="44149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11819 w 411819"/>
                  <a:gd name="connsiteY0" fmla="*/ 0 h 367395"/>
                  <a:gd name="connsiteX1" fmla="*/ 0 w 411819"/>
                  <a:gd name="connsiteY1" fmla="*/ 367395 h 367395"/>
                  <a:gd name="connsiteX0" fmla="*/ 426545 w 426545"/>
                  <a:gd name="connsiteY0" fmla="*/ 0 h 395503"/>
                  <a:gd name="connsiteX1" fmla="*/ 0 w 426545"/>
                  <a:gd name="connsiteY1" fmla="*/ 395503 h 395503"/>
                  <a:gd name="connsiteX0" fmla="*/ 426545 w 426545"/>
                  <a:gd name="connsiteY0" fmla="*/ 0 h 395503"/>
                  <a:gd name="connsiteX1" fmla="*/ 0 w 426545"/>
                  <a:gd name="connsiteY1" fmla="*/ 395503 h 395503"/>
                  <a:gd name="connsiteX0" fmla="*/ 400236 w 400236"/>
                  <a:gd name="connsiteY0" fmla="*/ 0 h 352990"/>
                  <a:gd name="connsiteX1" fmla="*/ 0 w 400236"/>
                  <a:gd name="connsiteY1" fmla="*/ 352990 h 352990"/>
                  <a:gd name="connsiteX0" fmla="*/ 400236 w 400236"/>
                  <a:gd name="connsiteY0" fmla="*/ 0 h 352990"/>
                  <a:gd name="connsiteX1" fmla="*/ 0 w 400236"/>
                  <a:gd name="connsiteY1" fmla="*/ 352990 h 352990"/>
                </a:gdLst>
                <a:ahLst/>
                <a:cxnLst>
                  <a:cxn ang="0">
                    <a:pos x="connsiteX0" y="connsiteY0"/>
                  </a:cxn>
                  <a:cxn ang="0">
                    <a:pos x="connsiteX1" y="connsiteY1"/>
                  </a:cxn>
                </a:cxnLst>
                <a:rect l="l" t="t" r="r" b="b"/>
                <a:pathLst>
                  <a:path w="400236" h="352990">
                    <a:moveTo>
                      <a:pt x="400236" y="0"/>
                    </a:moveTo>
                    <a:cubicBezTo>
                      <a:pt x="260677" y="37480"/>
                      <a:pt x="91147" y="181213"/>
                      <a:pt x="0" y="352990"/>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Freeform: Shape 113">
                <a:extLst>
                  <a:ext uri="{FF2B5EF4-FFF2-40B4-BE49-F238E27FC236}">
                    <a16:creationId xmlns:a16="http://schemas.microsoft.com/office/drawing/2014/main" id="{5E8FE52D-64E2-44F2-A6C9-F278BD113540}"/>
                  </a:ext>
                </a:extLst>
              </p:cNvPr>
              <p:cNvSpPr/>
              <p:nvPr/>
            </p:nvSpPr>
            <p:spPr>
              <a:xfrm rot="21155646">
                <a:off x="7530900" y="5065566"/>
                <a:ext cx="590131" cy="39987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5" name="TextBox 114">
              <a:extLst>
                <a:ext uri="{FF2B5EF4-FFF2-40B4-BE49-F238E27FC236}">
                  <a16:creationId xmlns:a16="http://schemas.microsoft.com/office/drawing/2014/main" id="{3FB7931E-23B6-4E6B-B4AC-5CAE5DA781F9}"/>
                </a:ext>
              </a:extLst>
            </p:cNvPr>
            <p:cNvSpPr txBox="1"/>
            <p:nvPr/>
          </p:nvSpPr>
          <p:spPr>
            <a:xfrm>
              <a:off x="9919914" y="1939161"/>
              <a:ext cx="1134560" cy="312055"/>
            </a:xfrm>
            <a:prstGeom prst="rect">
              <a:avLst/>
            </a:prstGeom>
            <a:noFill/>
          </p:spPr>
          <p:txBody>
            <a:bodyPr wrap="none" rtlCol="0">
              <a:spAutoFit/>
            </a:bodyPr>
            <a:lstStyle/>
            <a:p>
              <a:pPr algn="ctr"/>
              <a:r>
                <a:rPr lang="en-US" i="1" dirty="0"/>
                <a:t>Set</a:t>
              </a:r>
              <a:r>
                <a:rPr lang="en-US" dirty="0"/>
                <a:t> pressure</a:t>
              </a:r>
            </a:p>
          </p:txBody>
        </p:sp>
        <p:cxnSp>
          <p:nvCxnSpPr>
            <p:cNvPr id="116" name="Straight Arrow Connector 115">
              <a:extLst>
                <a:ext uri="{FF2B5EF4-FFF2-40B4-BE49-F238E27FC236}">
                  <a16:creationId xmlns:a16="http://schemas.microsoft.com/office/drawing/2014/main" id="{1AE10BC7-A11B-451F-B1D2-77561290DC15}"/>
                </a:ext>
              </a:extLst>
            </p:cNvPr>
            <p:cNvCxnSpPr>
              <a:cxnSpLocks/>
            </p:cNvCxnSpPr>
            <p:nvPr/>
          </p:nvCxnSpPr>
          <p:spPr>
            <a:xfrm>
              <a:off x="10173483" y="2258096"/>
              <a:ext cx="150225" cy="11911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FA9AA5AC-8963-45C2-BAF4-555E5F872AE5}"/>
                </a:ext>
              </a:extLst>
            </p:cNvPr>
            <p:cNvCxnSpPr>
              <a:cxnSpLocks/>
            </p:cNvCxnSpPr>
            <p:nvPr/>
          </p:nvCxnSpPr>
          <p:spPr>
            <a:xfrm flipH="1">
              <a:off x="10782532" y="3579227"/>
              <a:ext cx="267197" cy="27995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EBC294B1-F8EB-4BBD-B7C4-809121648C5D}"/>
                </a:ext>
              </a:extLst>
            </p:cNvPr>
            <p:cNvSpPr txBox="1"/>
            <p:nvPr/>
          </p:nvSpPr>
          <p:spPr>
            <a:xfrm>
              <a:off x="10723681" y="3231646"/>
              <a:ext cx="1287917" cy="646331"/>
            </a:xfrm>
            <a:prstGeom prst="rect">
              <a:avLst/>
            </a:prstGeom>
            <a:noFill/>
          </p:spPr>
          <p:txBody>
            <a:bodyPr wrap="none" rtlCol="0">
              <a:spAutoFit/>
            </a:bodyPr>
            <a:lstStyle/>
            <a:p>
              <a:pPr algn="ctr"/>
              <a:r>
                <a:rPr lang="en-US" i="1" dirty="0"/>
                <a:t>Set</a:t>
              </a:r>
              <a:r>
                <a:rPr lang="en-US" dirty="0"/>
                <a:t> minimal</a:t>
              </a:r>
            </a:p>
            <a:p>
              <a:pPr algn="ctr"/>
              <a:r>
                <a:rPr lang="en-US" dirty="0"/>
                <a:t>flow</a:t>
              </a:r>
            </a:p>
          </p:txBody>
        </p:sp>
        <p:sp>
          <p:nvSpPr>
            <p:cNvPr id="123" name="TextBox 122">
              <a:extLst>
                <a:ext uri="{FF2B5EF4-FFF2-40B4-BE49-F238E27FC236}">
                  <a16:creationId xmlns:a16="http://schemas.microsoft.com/office/drawing/2014/main" id="{58AE8639-A710-45FC-8FA6-0B0C0645C892}"/>
                </a:ext>
              </a:extLst>
            </p:cNvPr>
            <p:cNvSpPr txBox="1"/>
            <p:nvPr/>
          </p:nvSpPr>
          <p:spPr>
            <a:xfrm>
              <a:off x="3308864" y="5686671"/>
              <a:ext cx="1245519" cy="579646"/>
            </a:xfrm>
            <a:prstGeom prst="rect">
              <a:avLst/>
            </a:prstGeom>
            <a:noFill/>
          </p:spPr>
          <p:txBody>
            <a:bodyPr wrap="square" rtlCol="0">
              <a:spAutoFit/>
            </a:bodyPr>
            <a:lstStyle/>
            <a:p>
              <a:pPr algn="ctr">
                <a:lnSpc>
                  <a:spcPts val="1900"/>
                </a:lnSpc>
              </a:pPr>
              <a:r>
                <a:rPr lang="en-US" dirty="0">
                  <a:solidFill>
                    <a:schemeClr val="tx2">
                      <a:lumMod val="60000"/>
                      <a:lumOff val="40000"/>
                    </a:schemeClr>
                  </a:solidFill>
                </a:rPr>
                <a:t>Machine</a:t>
              </a:r>
            </a:p>
            <a:p>
              <a:pPr algn="ctr">
                <a:lnSpc>
                  <a:spcPts val="1900"/>
                </a:lnSpc>
              </a:pPr>
              <a:r>
                <a:rPr lang="en-US" dirty="0">
                  <a:solidFill>
                    <a:schemeClr val="tx2">
                      <a:lumMod val="60000"/>
                      <a:lumOff val="40000"/>
                    </a:schemeClr>
                  </a:solidFill>
                </a:rPr>
                <a:t>triggered</a:t>
              </a:r>
            </a:p>
          </p:txBody>
        </p:sp>
        <p:sp>
          <p:nvSpPr>
            <p:cNvPr id="124" name="TextBox 123">
              <a:extLst>
                <a:ext uri="{FF2B5EF4-FFF2-40B4-BE49-F238E27FC236}">
                  <a16:creationId xmlns:a16="http://schemas.microsoft.com/office/drawing/2014/main" id="{BB739100-AF5E-4348-BE46-4E696A11B436}"/>
                </a:ext>
              </a:extLst>
            </p:cNvPr>
            <p:cNvSpPr txBox="1"/>
            <p:nvPr/>
          </p:nvSpPr>
          <p:spPr>
            <a:xfrm>
              <a:off x="6984081" y="5686671"/>
              <a:ext cx="1245519" cy="579646"/>
            </a:xfrm>
            <a:prstGeom prst="rect">
              <a:avLst/>
            </a:prstGeom>
            <a:noFill/>
          </p:spPr>
          <p:txBody>
            <a:bodyPr wrap="square" rtlCol="0">
              <a:spAutoFit/>
            </a:bodyPr>
            <a:lstStyle/>
            <a:p>
              <a:pPr algn="ctr">
                <a:lnSpc>
                  <a:spcPts val="1900"/>
                </a:lnSpc>
              </a:pPr>
              <a:r>
                <a:rPr lang="en-US" dirty="0">
                  <a:solidFill>
                    <a:schemeClr val="tx2">
                      <a:lumMod val="60000"/>
                      <a:lumOff val="40000"/>
                    </a:schemeClr>
                  </a:solidFill>
                </a:rPr>
                <a:t>Machine</a:t>
              </a:r>
            </a:p>
            <a:p>
              <a:pPr algn="ctr">
                <a:lnSpc>
                  <a:spcPts val="1900"/>
                </a:lnSpc>
              </a:pPr>
              <a:r>
                <a:rPr lang="en-US" dirty="0">
                  <a:solidFill>
                    <a:schemeClr val="tx2">
                      <a:lumMod val="60000"/>
                      <a:lumOff val="40000"/>
                    </a:schemeClr>
                  </a:solidFill>
                </a:rPr>
                <a:t>triggered</a:t>
              </a:r>
            </a:p>
          </p:txBody>
        </p:sp>
        <p:sp>
          <p:nvSpPr>
            <p:cNvPr id="125" name="TextBox 124">
              <a:extLst>
                <a:ext uri="{FF2B5EF4-FFF2-40B4-BE49-F238E27FC236}">
                  <a16:creationId xmlns:a16="http://schemas.microsoft.com/office/drawing/2014/main" id="{257029D0-CE64-43C4-B059-F9AED4F5208F}"/>
                </a:ext>
              </a:extLst>
            </p:cNvPr>
            <p:cNvSpPr txBox="1"/>
            <p:nvPr/>
          </p:nvSpPr>
          <p:spPr>
            <a:xfrm>
              <a:off x="5065868" y="5686671"/>
              <a:ext cx="1245519" cy="579646"/>
            </a:xfrm>
            <a:prstGeom prst="rect">
              <a:avLst/>
            </a:prstGeom>
            <a:noFill/>
          </p:spPr>
          <p:txBody>
            <a:bodyPr wrap="square" rtlCol="0">
              <a:spAutoFit/>
            </a:bodyPr>
            <a:lstStyle/>
            <a:p>
              <a:pPr algn="ctr">
                <a:lnSpc>
                  <a:spcPts val="1900"/>
                </a:lnSpc>
              </a:pPr>
              <a:r>
                <a:rPr lang="en-US" dirty="0">
                  <a:solidFill>
                    <a:schemeClr val="tx2">
                      <a:lumMod val="60000"/>
                      <a:lumOff val="40000"/>
                    </a:schemeClr>
                  </a:solidFill>
                </a:rPr>
                <a:t>Patient</a:t>
              </a:r>
            </a:p>
            <a:p>
              <a:pPr algn="ctr">
                <a:lnSpc>
                  <a:spcPts val="1900"/>
                </a:lnSpc>
              </a:pPr>
              <a:r>
                <a:rPr lang="en-US" dirty="0">
                  <a:solidFill>
                    <a:schemeClr val="tx2">
                      <a:lumMod val="60000"/>
                      <a:lumOff val="40000"/>
                    </a:schemeClr>
                  </a:solidFill>
                </a:rPr>
                <a:t>triggered</a:t>
              </a:r>
            </a:p>
          </p:txBody>
        </p:sp>
        <p:sp>
          <p:nvSpPr>
            <p:cNvPr id="126" name="TextBox 125">
              <a:extLst>
                <a:ext uri="{FF2B5EF4-FFF2-40B4-BE49-F238E27FC236}">
                  <a16:creationId xmlns:a16="http://schemas.microsoft.com/office/drawing/2014/main" id="{0E45A41D-8725-496D-9D92-EAE07A993928}"/>
                </a:ext>
              </a:extLst>
            </p:cNvPr>
            <p:cNvSpPr txBox="1"/>
            <p:nvPr/>
          </p:nvSpPr>
          <p:spPr>
            <a:xfrm>
              <a:off x="8660481" y="5686671"/>
              <a:ext cx="1245519" cy="579646"/>
            </a:xfrm>
            <a:prstGeom prst="rect">
              <a:avLst/>
            </a:prstGeom>
            <a:noFill/>
          </p:spPr>
          <p:txBody>
            <a:bodyPr wrap="square" rtlCol="0">
              <a:spAutoFit/>
            </a:bodyPr>
            <a:lstStyle/>
            <a:p>
              <a:pPr algn="ctr">
                <a:lnSpc>
                  <a:spcPts val="1900"/>
                </a:lnSpc>
              </a:pPr>
              <a:r>
                <a:rPr lang="en-US" dirty="0">
                  <a:solidFill>
                    <a:schemeClr val="tx2">
                      <a:lumMod val="60000"/>
                      <a:lumOff val="40000"/>
                    </a:schemeClr>
                  </a:solidFill>
                </a:rPr>
                <a:t>Patient</a:t>
              </a:r>
            </a:p>
            <a:p>
              <a:pPr algn="ctr">
                <a:lnSpc>
                  <a:spcPts val="1900"/>
                </a:lnSpc>
              </a:pPr>
              <a:r>
                <a:rPr lang="en-US" dirty="0">
                  <a:solidFill>
                    <a:schemeClr val="tx2">
                      <a:lumMod val="60000"/>
                      <a:lumOff val="40000"/>
                    </a:schemeClr>
                  </a:solidFill>
                </a:rPr>
                <a:t>triggered</a:t>
              </a:r>
            </a:p>
          </p:txBody>
        </p:sp>
        <p:sp>
          <p:nvSpPr>
            <p:cNvPr id="127" name="TextBox 126">
              <a:extLst>
                <a:ext uri="{FF2B5EF4-FFF2-40B4-BE49-F238E27FC236}">
                  <a16:creationId xmlns:a16="http://schemas.microsoft.com/office/drawing/2014/main" id="{A6FFBE64-0F54-43A1-9594-007277C44B3C}"/>
                </a:ext>
              </a:extLst>
            </p:cNvPr>
            <p:cNvSpPr txBox="1"/>
            <p:nvPr/>
          </p:nvSpPr>
          <p:spPr>
            <a:xfrm>
              <a:off x="10336881" y="5686671"/>
              <a:ext cx="1245519" cy="579646"/>
            </a:xfrm>
            <a:prstGeom prst="rect">
              <a:avLst/>
            </a:prstGeom>
            <a:noFill/>
          </p:spPr>
          <p:txBody>
            <a:bodyPr wrap="square" rtlCol="0">
              <a:spAutoFit/>
            </a:bodyPr>
            <a:lstStyle/>
            <a:p>
              <a:pPr algn="ctr">
                <a:lnSpc>
                  <a:spcPts val="1900"/>
                </a:lnSpc>
              </a:pPr>
              <a:r>
                <a:rPr lang="en-US" dirty="0">
                  <a:solidFill>
                    <a:schemeClr val="tx2">
                      <a:lumMod val="60000"/>
                      <a:lumOff val="40000"/>
                    </a:schemeClr>
                  </a:solidFill>
                </a:rPr>
                <a:t>Patient</a:t>
              </a:r>
            </a:p>
            <a:p>
              <a:pPr algn="ctr">
                <a:lnSpc>
                  <a:spcPts val="1900"/>
                </a:lnSpc>
              </a:pPr>
              <a:r>
                <a:rPr lang="en-US" dirty="0">
                  <a:solidFill>
                    <a:schemeClr val="tx2">
                      <a:lumMod val="60000"/>
                      <a:lumOff val="40000"/>
                    </a:schemeClr>
                  </a:solidFill>
                </a:rPr>
                <a:t>triggered</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115E0D4B-B7C4-4BBB-BAB6-73C308F2345B}"/>
              </a:ext>
            </a:extLst>
          </p:cNvPr>
          <p:cNvSpPr>
            <a:spLocks noGrp="1"/>
          </p:cNvSpPr>
          <p:nvPr>
            <p:ph type="title"/>
          </p:nvPr>
        </p:nvSpPr>
        <p:spPr/>
        <p:txBody>
          <a:bodyPr/>
          <a:lstStyle/>
          <a:p>
            <a:r>
              <a:rPr lang="en-US" altLang="en-US" b="1" dirty="0">
                <a:latin typeface="Calibri" panose="020F0502020204030204" pitchFamily="34" charset="0"/>
              </a:rPr>
              <a:t>Ventilator Modes</a:t>
            </a:r>
            <a:endParaRPr lang="en-US" altLang="en-US" dirty="0"/>
          </a:p>
        </p:txBody>
      </p:sp>
      <p:sp>
        <p:nvSpPr>
          <p:cNvPr id="31746" name="Content Placeholder 2">
            <a:extLst>
              <a:ext uri="{FF2B5EF4-FFF2-40B4-BE49-F238E27FC236}">
                <a16:creationId xmlns:a16="http://schemas.microsoft.com/office/drawing/2014/main" id="{CE7A911F-0259-4EE4-8CC1-B752D8A29A68}"/>
              </a:ext>
            </a:extLst>
          </p:cNvPr>
          <p:cNvSpPr>
            <a:spLocks noGrp="1"/>
          </p:cNvSpPr>
          <p:nvPr>
            <p:ph idx="1"/>
          </p:nvPr>
        </p:nvSpPr>
        <p:spPr>
          <a:xfrm>
            <a:off x="838200" y="1825624"/>
            <a:ext cx="10515600" cy="4117975"/>
          </a:xfrm>
        </p:spPr>
        <p:txBody>
          <a:bodyPr>
            <a:normAutofit lnSpcReduction="10000"/>
          </a:bodyPr>
          <a:lstStyle/>
          <a:p>
            <a:r>
              <a:rPr lang="en-US" altLang="en-US" dirty="0"/>
              <a:t>Volume Assist/Control (VAC)</a:t>
            </a:r>
          </a:p>
          <a:p>
            <a:pPr lvl="1"/>
            <a:r>
              <a:rPr lang="en-US" altLang="en-US" dirty="0"/>
              <a:t>Set parameters: inspiratory flow rate (usually 60 L/min), frequency, Vt, PEEP, FIO</a:t>
            </a:r>
            <a:r>
              <a:rPr lang="en-US" altLang="en-US" baseline="-25000" dirty="0"/>
              <a:t>2</a:t>
            </a:r>
          </a:p>
          <a:p>
            <a:pPr lvl="1"/>
            <a:r>
              <a:rPr lang="en-US" altLang="en-US" dirty="0"/>
              <a:t>Flow, Vt and frequency determine TI, TE and I:E ratio</a:t>
            </a:r>
          </a:p>
          <a:p>
            <a:pPr lvl="1"/>
            <a:r>
              <a:rPr lang="en-US" altLang="en-US" dirty="0"/>
              <a:t>Patient triggered breaths result in same flow and Vt as control breaths – this changes I:E ratio and can create auto-PEEP</a:t>
            </a:r>
          </a:p>
          <a:p>
            <a:pPr lvl="1"/>
            <a:r>
              <a:rPr lang="en-US" altLang="en-US" dirty="0"/>
              <a:t>Advantages: constant Vt guaranteed, mode used in ARMA trial demonstrating reduced mortality in ARDS</a:t>
            </a:r>
          </a:p>
          <a:p>
            <a:pPr lvl="1"/>
            <a:r>
              <a:rPr lang="en-US" altLang="en-US" dirty="0" err="1"/>
              <a:t>Pplat</a:t>
            </a:r>
            <a:r>
              <a:rPr lang="en-US" altLang="en-US" dirty="0"/>
              <a:t> = Vt/</a:t>
            </a:r>
            <a:r>
              <a:rPr lang="en-US" altLang="en-US" dirty="0" err="1"/>
              <a:t>Crs</a:t>
            </a:r>
            <a:r>
              <a:rPr lang="en-US" altLang="en-US" dirty="0"/>
              <a:t> + PEEP</a:t>
            </a:r>
          </a:p>
          <a:p>
            <a:pPr lvl="1"/>
            <a:endParaRPr lang="en-US" altLang="en-US" dirty="0"/>
          </a:p>
          <a:p>
            <a:pPr lvl="1"/>
            <a:endParaRPr lang="en-US" altLang="en-US" dirty="0"/>
          </a:p>
          <a:p>
            <a:pPr lvl="1"/>
            <a:endParaRPr lang="en-US"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4736F7C6-BC54-4EBE-BC4F-E59C776D856C}"/>
              </a:ext>
            </a:extLst>
          </p:cNvPr>
          <p:cNvSpPr>
            <a:spLocks noGrp="1"/>
          </p:cNvSpPr>
          <p:nvPr>
            <p:ph type="title"/>
          </p:nvPr>
        </p:nvSpPr>
        <p:spPr/>
        <p:txBody>
          <a:bodyPr/>
          <a:lstStyle/>
          <a:p>
            <a:r>
              <a:rPr lang="en-US" altLang="en-US" b="1" dirty="0">
                <a:latin typeface="Calibri" panose="020F0502020204030204" pitchFamily="34" charset="0"/>
              </a:rPr>
              <a:t>Ventilator Modes</a:t>
            </a:r>
            <a:endParaRPr lang="en-US" altLang="en-US" dirty="0"/>
          </a:p>
        </p:txBody>
      </p:sp>
      <p:sp>
        <p:nvSpPr>
          <p:cNvPr id="32770" name="Content Placeholder 2">
            <a:extLst>
              <a:ext uri="{FF2B5EF4-FFF2-40B4-BE49-F238E27FC236}">
                <a16:creationId xmlns:a16="http://schemas.microsoft.com/office/drawing/2014/main" id="{925C3504-08B2-409B-900E-41B29E802432}"/>
              </a:ext>
            </a:extLst>
          </p:cNvPr>
          <p:cNvSpPr>
            <a:spLocks noGrp="1"/>
          </p:cNvSpPr>
          <p:nvPr>
            <p:ph idx="1"/>
          </p:nvPr>
        </p:nvSpPr>
        <p:spPr>
          <a:xfrm>
            <a:off x="838200" y="1752600"/>
            <a:ext cx="10515600" cy="4449764"/>
          </a:xfrm>
        </p:spPr>
        <p:txBody>
          <a:bodyPr/>
          <a:lstStyle/>
          <a:p>
            <a:r>
              <a:rPr lang="en-US" altLang="en-US" dirty="0"/>
              <a:t>Pressure Assist/Control (PCV) </a:t>
            </a:r>
          </a:p>
          <a:p>
            <a:pPr lvl="1"/>
            <a:r>
              <a:rPr lang="en-US" altLang="en-US" dirty="0"/>
              <a:t>Set parameters: Inspiratory pressure, I:E ratio, frequency, PEEP, FIO2</a:t>
            </a:r>
          </a:p>
          <a:p>
            <a:pPr lvl="1"/>
            <a:r>
              <a:rPr lang="en-US" altLang="en-US" dirty="0"/>
              <a:t>Inspiratory flow rate is matched to patient effort – may improve patient-ventilator synchrony and comfort</a:t>
            </a:r>
          </a:p>
          <a:p>
            <a:pPr lvl="1"/>
            <a:r>
              <a:rPr lang="en-US" altLang="en-US" dirty="0"/>
              <a:t>Variable Vt (lung-protective Vt not assured) but predictable </a:t>
            </a:r>
            <a:r>
              <a:rPr lang="en-US" altLang="en-US" dirty="0" err="1"/>
              <a:t>Ppeak</a:t>
            </a:r>
            <a:r>
              <a:rPr lang="en-US" altLang="en-US" dirty="0"/>
              <a:t> and </a:t>
            </a:r>
            <a:r>
              <a:rPr lang="en-US" altLang="en-US" dirty="0" err="1"/>
              <a:t>Pplat</a:t>
            </a:r>
            <a:r>
              <a:rPr lang="en-US" altLang="en-US" dirty="0"/>
              <a:t> (could lessen VILI); </a:t>
            </a:r>
            <a:r>
              <a:rPr lang="en-US" altLang="en-US" dirty="0" err="1"/>
              <a:t>Ppeak</a:t>
            </a:r>
            <a:r>
              <a:rPr lang="en-US" altLang="en-US" dirty="0"/>
              <a:t> may not equal alveolar pressure with obstruction</a:t>
            </a:r>
          </a:p>
          <a:p>
            <a:pPr lvl="1"/>
            <a:r>
              <a:rPr lang="en-US" altLang="en-US" dirty="0"/>
              <a:t>Vt = (</a:t>
            </a:r>
            <a:r>
              <a:rPr lang="en-US" altLang="en-US" dirty="0" err="1"/>
              <a:t>Pinsp</a:t>
            </a:r>
            <a:r>
              <a:rPr lang="en-US" altLang="en-US" dirty="0"/>
              <a:t>-PEEP) x </a:t>
            </a:r>
            <a:r>
              <a:rPr lang="en-US" altLang="en-US" dirty="0" err="1"/>
              <a:t>Crs</a:t>
            </a: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082090BB-C2CB-4055-B563-675A945315A1}"/>
              </a:ext>
            </a:extLst>
          </p:cNvPr>
          <p:cNvSpPr>
            <a:spLocks noChangeArrowheads="1"/>
          </p:cNvSpPr>
          <p:nvPr/>
        </p:nvSpPr>
        <p:spPr bwMode="auto">
          <a:xfrm>
            <a:off x="2209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33794" name="Rectangle 3">
            <a:extLst>
              <a:ext uri="{FF2B5EF4-FFF2-40B4-BE49-F238E27FC236}">
                <a16:creationId xmlns:a16="http://schemas.microsoft.com/office/drawing/2014/main" id="{6F579CAA-4831-4360-AC1A-6ACCA60B3F27}"/>
              </a:ext>
            </a:extLst>
          </p:cNvPr>
          <p:cNvSpPr>
            <a:spLocks noChangeArrowheads="1"/>
          </p:cNvSpPr>
          <p:nvPr/>
        </p:nvSpPr>
        <p:spPr bwMode="auto">
          <a:xfrm>
            <a:off x="4648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7348" name="Rectangle 4">
            <a:extLst>
              <a:ext uri="{FF2B5EF4-FFF2-40B4-BE49-F238E27FC236}">
                <a16:creationId xmlns:a16="http://schemas.microsoft.com/office/drawing/2014/main" id="{D6241DBF-5D95-4F9F-AD15-43D7B8B1F61B}"/>
              </a:ext>
            </a:extLst>
          </p:cNvPr>
          <p:cNvSpPr>
            <a:spLocks noGrp="1" noChangeArrowheads="1"/>
          </p:cNvSpPr>
          <p:nvPr>
            <p:ph type="title"/>
          </p:nvPr>
        </p:nvSpPr>
        <p:spPr>
          <a:xfrm>
            <a:off x="571500" y="561111"/>
            <a:ext cx="11087100" cy="1572489"/>
          </a:xfrm>
        </p:spPr>
        <p:txBody>
          <a:bodyPr>
            <a:normAutofit/>
          </a:bodyPr>
          <a:lstStyle/>
          <a:p>
            <a:pPr>
              <a:defRPr/>
            </a:pPr>
            <a:r>
              <a:rPr lang="en-US" sz="4000" b="1" dirty="0">
                <a:latin typeface="Calibri" pitchFamily="34" charset="0"/>
                <a:ea typeface="+mj-ea"/>
                <a:cs typeface="+mj-cs"/>
              </a:rPr>
              <a:t>Positive Pressure Ventilation</a:t>
            </a:r>
            <a:br>
              <a:rPr lang="en-US" sz="4000" b="1" dirty="0">
                <a:latin typeface="Calibri" pitchFamily="34" charset="0"/>
                <a:ea typeface="+mj-ea"/>
                <a:cs typeface="+mj-cs"/>
              </a:rPr>
            </a:br>
            <a:r>
              <a:rPr lang="en-US" sz="4000" b="0" dirty="0">
                <a:latin typeface="Calibri" pitchFamily="34" charset="0"/>
                <a:ea typeface="+mj-ea"/>
                <a:cs typeface="+mj-cs"/>
              </a:rPr>
              <a:t>VAC vs. PCV</a:t>
            </a:r>
          </a:p>
        </p:txBody>
      </p:sp>
      <p:sp>
        <p:nvSpPr>
          <p:cNvPr id="33796" name="Rectangle 5">
            <a:extLst>
              <a:ext uri="{FF2B5EF4-FFF2-40B4-BE49-F238E27FC236}">
                <a16:creationId xmlns:a16="http://schemas.microsoft.com/office/drawing/2014/main" id="{CB9C05CF-E0A6-4288-BF2D-69A54ECCA1FD}"/>
              </a:ext>
            </a:extLst>
          </p:cNvPr>
          <p:cNvSpPr>
            <a:spLocks noGrp="1" noChangeArrowheads="1"/>
          </p:cNvSpPr>
          <p:nvPr>
            <p:ph type="body" sz="quarter" idx="15"/>
          </p:nvPr>
        </p:nvSpPr>
        <p:spPr>
          <a:xfrm>
            <a:off x="519546" y="2667000"/>
            <a:ext cx="6186054" cy="3225800"/>
          </a:xfrm>
        </p:spPr>
        <p:txBody>
          <a:bodyPr/>
          <a:lstStyle/>
          <a:p>
            <a:pPr>
              <a:buFont typeface="Monotype Sorts" charset="2"/>
              <a:buNone/>
            </a:pPr>
            <a:r>
              <a:rPr lang="en-US" altLang="en-US" sz="2800" b="1" dirty="0">
                <a:solidFill>
                  <a:srgbClr val="385072"/>
                </a:solidFill>
              </a:rPr>
              <a:t>VAC</a:t>
            </a:r>
            <a:endParaRPr lang="en-US" altLang="en-US" sz="2800" dirty="0">
              <a:solidFill>
                <a:srgbClr val="385072"/>
              </a:solidFill>
            </a:endParaRPr>
          </a:p>
          <a:p>
            <a:r>
              <a:rPr lang="en-US" altLang="en-US" sz="2400" dirty="0"/>
              <a:t>Volume delivery constant</a:t>
            </a:r>
          </a:p>
          <a:p>
            <a:r>
              <a:rPr lang="en-US" altLang="en-US" sz="2400" dirty="0"/>
              <a:t>Inspiratory pressure varies</a:t>
            </a:r>
          </a:p>
          <a:p>
            <a:r>
              <a:rPr lang="en-US" altLang="en-US" sz="2400" dirty="0"/>
              <a:t>Inspiratory flow constant</a:t>
            </a:r>
          </a:p>
          <a:p>
            <a:r>
              <a:rPr lang="en-US" altLang="en-US" sz="2400" dirty="0"/>
              <a:t>Inspiratory time determined by set flow  and V</a:t>
            </a:r>
            <a:r>
              <a:rPr lang="en-US" altLang="en-US" sz="2400" baseline="-25000" dirty="0"/>
              <a:t>T</a:t>
            </a:r>
          </a:p>
        </p:txBody>
      </p:sp>
      <p:sp>
        <p:nvSpPr>
          <p:cNvPr id="33797" name="Rectangle 6">
            <a:extLst>
              <a:ext uri="{FF2B5EF4-FFF2-40B4-BE49-F238E27FC236}">
                <a16:creationId xmlns:a16="http://schemas.microsoft.com/office/drawing/2014/main" id="{7EF8C920-7C33-456B-A7AB-BD213DCC2667}"/>
              </a:ext>
            </a:extLst>
          </p:cNvPr>
          <p:cNvSpPr>
            <a:spLocks noGrp="1" noChangeArrowheads="1"/>
          </p:cNvSpPr>
          <p:nvPr>
            <p:ph type="body" sz="quarter" idx="16"/>
          </p:nvPr>
        </p:nvSpPr>
        <p:spPr>
          <a:xfrm>
            <a:off x="7010400" y="2667000"/>
            <a:ext cx="4580527" cy="3225800"/>
          </a:xfrm>
        </p:spPr>
        <p:txBody>
          <a:bodyPr/>
          <a:lstStyle/>
          <a:p>
            <a:pPr>
              <a:buFont typeface="Monotype Sorts" charset="2"/>
              <a:buNone/>
            </a:pPr>
            <a:r>
              <a:rPr lang="en-US" altLang="en-US" sz="2800" b="1" dirty="0">
                <a:solidFill>
                  <a:srgbClr val="385072"/>
                </a:solidFill>
              </a:rPr>
              <a:t>PCV</a:t>
            </a:r>
            <a:endParaRPr lang="en-US" altLang="en-US" sz="2800" dirty="0">
              <a:solidFill>
                <a:srgbClr val="385072"/>
              </a:solidFill>
            </a:endParaRPr>
          </a:p>
          <a:p>
            <a:r>
              <a:rPr lang="en-US" altLang="en-US" sz="2400" dirty="0"/>
              <a:t>Volume delivery varies </a:t>
            </a:r>
          </a:p>
          <a:p>
            <a:r>
              <a:rPr lang="en-US" altLang="en-US" sz="2400" dirty="0"/>
              <a:t>Inspiratory pressure constant</a:t>
            </a:r>
          </a:p>
          <a:p>
            <a:r>
              <a:rPr lang="en-US" altLang="en-US" sz="2400" dirty="0"/>
              <a:t>Inspiratory flow varies</a:t>
            </a:r>
          </a:p>
          <a:p>
            <a:r>
              <a:rPr lang="en-US" altLang="en-US" sz="2400" dirty="0"/>
              <a:t>Inspiratory time set by clinician</a:t>
            </a:r>
            <a:endParaRPr lang="en-US" altLang="en-US" dirty="0"/>
          </a:p>
        </p:txBody>
      </p:sp>
    </p:spTree>
    <p:custDataLst>
      <p:tags r:id="rId1"/>
    </p:custData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37E6A59B-2A07-4E75-83B7-4BD31AA70A7C}"/>
              </a:ext>
            </a:extLst>
          </p:cNvPr>
          <p:cNvSpPr>
            <a:spLocks noGrp="1"/>
          </p:cNvSpPr>
          <p:nvPr>
            <p:ph type="title"/>
          </p:nvPr>
        </p:nvSpPr>
        <p:spPr>
          <a:xfrm>
            <a:off x="914400" y="533400"/>
            <a:ext cx="10439400" cy="1208192"/>
          </a:xfrm>
        </p:spPr>
        <p:txBody>
          <a:bodyPr/>
          <a:lstStyle/>
          <a:p>
            <a:r>
              <a:rPr lang="en-US" altLang="en-US" b="1" dirty="0">
                <a:latin typeface="Calibri" panose="020F0502020204030204" pitchFamily="34" charset="0"/>
              </a:rPr>
              <a:t>Ventilator Modes</a:t>
            </a:r>
            <a:endParaRPr lang="en-US" altLang="en-US" dirty="0"/>
          </a:p>
        </p:txBody>
      </p:sp>
      <p:sp>
        <p:nvSpPr>
          <p:cNvPr id="35842" name="Content Placeholder 2">
            <a:extLst>
              <a:ext uri="{FF2B5EF4-FFF2-40B4-BE49-F238E27FC236}">
                <a16:creationId xmlns:a16="http://schemas.microsoft.com/office/drawing/2014/main" id="{16D50EFD-A17F-48C2-A90C-4405E2BC0600}"/>
              </a:ext>
            </a:extLst>
          </p:cNvPr>
          <p:cNvSpPr>
            <a:spLocks noGrp="1"/>
          </p:cNvSpPr>
          <p:nvPr>
            <p:ph idx="1"/>
          </p:nvPr>
        </p:nvSpPr>
        <p:spPr>
          <a:xfrm>
            <a:off x="914400" y="1981200"/>
            <a:ext cx="10439400" cy="4144964"/>
          </a:xfrm>
        </p:spPr>
        <p:txBody>
          <a:bodyPr/>
          <a:lstStyle/>
          <a:p>
            <a:r>
              <a:rPr lang="en-US" altLang="en-US" dirty="0"/>
              <a:t>Pressure Regulated Volume Control (PRVC)</a:t>
            </a:r>
          </a:p>
          <a:p>
            <a:pPr lvl="1"/>
            <a:r>
              <a:rPr lang="en-US" altLang="en-US" dirty="0"/>
              <a:t>Set parameters: Vt, I:E ratio, frequency, PEEP, FIO2</a:t>
            </a:r>
          </a:p>
          <a:p>
            <a:pPr lvl="1"/>
            <a:r>
              <a:rPr lang="en-US" altLang="en-US" dirty="0"/>
              <a:t>Pressure-preset mode with set TI (time cycled)</a:t>
            </a:r>
          </a:p>
          <a:p>
            <a:pPr lvl="1"/>
            <a:r>
              <a:rPr lang="en-US" altLang="en-US" dirty="0"/>
              <a:t>Ventilator continually adjusts </a:t>
            </a:r>
            <a:r>
              <a:rPr lang="en-US" altLang="en-US" dirty="0" err="1"/>
              <a:t>Pinsp</a:t>
            </a:r>
            <a:r>
              <a:rPr lang="en-US" altLang="en-US" dirty="0"/>
              <a:t> to deliver desired Vt</a:t>
            </a:r>
          </a:p>
          <a:p>
            <a:pPr lvl="1"/>
            <a:r>
              <a:rPr lang="en-US" altLang="en-US" dirty="0"/>
              <a:t>? Best features of VAC (</a:t>
            </a:r>
            <a:r>
              <a:rPr lang="en-US" altLang="en-US" dirty="0" smtClean="0"/>
              <a:t>guarantees </a:t>
            </a:r>
            <a:r>
              <a:rPr lang="en-US" altLang="en-US" dirty="0"/>
              <a:t>Vt) and PCV (inspiratory flow rate determined by patient, improving comfort)</a:t>
            </a:r>
          </a:p>
          <a:p>
            <a:pPr lvl="1"/>
            <a:r>
              <a:rPr lang="en-US" altLang="en-US" dirty="0"/>
              <a:t>Most common mode used at SCMC</a:t>
            </a:r>
          </a:p>
          <a:p>
            <a:pPr lvl="1"/>
            <a:endParaRPr lang="en-US" altLang="en-US" dirty="0"/>
          </a:p>
          <a:p>
            <a:pPr lvl="1"/>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EDDFD0D3-A7BF-4E21-9631-5449AE95FE43}"/>
              </a:ext>
            </a:extLst>
          </p:cNvPr>
          <p:cNvSpPr>
            <a:spLocks noGrp="1"/>
          </p:cNvSpPr>
          <p:nvPr>
            <p:ph type="title"/>
          </p:nvPr>
        </p:nvSpPr>
        <p:spPr>
          <a:xfrm>
            <a:off x="914400" y="381000"/>
            <a:ext cx="10439400" cy="1265238"/>
          </a:xfrm>
        </p:spPr>
        <p:txBody>
          <a:bodyPr/>
          <a:lstStyle/>
          <a:p>
            <a:r>
              <a:rPr lang="en-US" altLang="en-US" b="1" dirty="0">
                <a:latin typeface="Calibri" panose="020F0502020204030204" pitchFamily="34" charset="0"/>
              </a:rPr>
              <a:t>Ventilator Modes</a:t>
            </a:r>
            <a:endParaRPr lang="en-US" altLang="en-US" dirty="0"/>
          </a:p>
        </p:txBody>
      </p:sp>
      <p:sp>
        <p:nvSpPr>
          <p:cNvPr id="36866" name="Content Placeholder 2">
            <a:extLst>
              <a:ext uri="{FF2B5EF4-FFF2-40B4-BE49-F238E27FC236}">
                <a16:creationId xmlns:a16="http://schemas.microsoft.com/office/drawing/2014/main" id="{3D463B54-CFD8-4D17-ABC8-86676D9A5294}"/>
              </a:ext>
            </a:extLst>
          </p:cNvPr>
          <p:cNvSpPr>
            <a:spLocks noGrp="1"/>
          </p:cNvSpPr>
          <p:nvPr>
            <p:ph idx="1"/>
          </p:nvPr>
        </p:nvSpPr>
        <p:spPr>
          <a:xfrm>
            <a:off x="913840" y="1828800"/>
            <a:ext cx="10516160" cy="4144964"/>
          </a:xfrm>
        </p:spPr>
        <p:txBody>
          <a:bodyPr/>
          <a:lstStyle/>
          <a:p>
            <a:r>
              <a:rPr lang="en-US" altLang="en-US" dirty="0"/>
              <a:t>Pressure-Support Ventilation (PSV)</a:t>
            </a:r>
          </a:p>
          <a:p>
            <a:pPr lvl="1"/>
            <a:r>
              <a:rPr lang="en-US" altLang="en-US" sz="2400" dirty="0"/>
              <a:t>Set parameters: Inspiratory pressure, PEEP, FIO</a:t>
            </a:r>
            <a:r>
              <a:rPr lang="en-US" altLang="en-US" sz="2000" dirty="0"/>
              <a:t>2</a:t>
            </a:r>
            <a:endParaRPr lang="en-US" altLang="en-US" sz="2400" dirty="0"/>
          </a:p>
          <a:p>
            <a:pPr lvl="1"/>
            <a:r>
              <a:rPr lang="en-US" altLang="en-US" sz="2400" dirty="0"/>
              <a:t>Patient must trigger all breaths</a:t>
            </a:r>
          </a:p>
          <a:p>
            <a:pPr lvl="1"/>
            <a:r>
              <a:rPr lang="en-US" altLang="en-US" sz="2400" dirty="0"/>
              <a:t>Ventilation is determined by </a:t>
            </a:r>
            <a:r>
              <a:rPr lang="en-US" altLang="en-US" sz="2400" dirty="0" err="1"/>
              <a:t>Pinsp</a:t>
            </a:r>
            <a:r>
              <a:rPr lang="en-US" altLang="en-US" sz="2400" dirty="0"/>
              <a:t>, patient determined frequency, patient effort, respiratory mechanics (</a:t>
            </a:r>
            <a:r>
              <a:rPr lang="en-US" altLang="en-US" sz="2400" dirty="0" err="1"/>
              <a:t>Crs</a:t>
            </a:r>
            <a:r>
              <a:rPr lang="en-US" altLang="en-US" sz="2400" dirty="0"/>
              <a:t>, R)</a:t>
            </a:r>
          </a:p>
          <a:p>
            <a:pPr lvl="1"/>
            <a:r>
              <a:rPr lang="en-US" altLang="en-US" sz="2400" dirty="0"/>
              <a:t>Cycling determined by flow – </a:t>
            </a:r>
            <a:r>
              <a:rPr lang="en-US" altLang="en-US" sz="2400" dirty="0" err="1"/>
              <a:t>Pinsp</a:t>
            </a:r>
            <a:r>
              <a:rPr lang="en-US" altLang="en-US" sz="2400" dirty="0"/>
              <a:t> delivered until flow decreasing to 25% of initial flow (flow threshold for cycling can be adjusted)</a:t>
            </a:r>
          </a:p>
          <a:p>
            <a:pPr lvl="1"/>
            <a:r>
              <a:rPr lang="en-US" altLang="en-US" sz="2400" dirty="0"/>
              <a:t>Work of breathing may be increased in patients with obstruction</a:t>
            </a:r>
          </a:p>
          <a:p>
            <a:pPr lvl="1"/>
            <a:r>
              <a:rPr lang="en-US" altLang="en-US" sz="2400" dirty="0"/>
              <a:t>Often used to </a:t>
            </a:r>
            <a:r>
              <a:rPr lang="ja-JP" altLang="en-US" sz="2400" dirty="0"/>
              <a:t>“</a:t>
            </a:r>
            <a:r>
              <a:rPr lang="en-US" altLang="ja-JP" sz="2400" dirty="0"/>
              <a:t>exercise</a:t>
            </a:r>
            <a:r>
              <a:rPr lang="ja-JP" altLang="en-US" sz="2400" dirty="0"/>
              <a:t>”</a:t>
            </a:r>
            <a:r>
              <a:rPr lang="en-US" altLang="ja-JP" sz="2400" dirty="0"/>
              <a:t> patients and as a weaning mode</a:t>
            </a:r>
          </a:p>
          <a:p>
            <a:pPr lvl="1"/>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51DC2B9C-B384-4785-9920-FD9BA6317F3A}"/>
              </a:ext>
            </a:extLst>
          </p:cNvPr>
          <p:cNvSpPr>
            <a:spLocks noGrp="1"/>
          </p:cNvSpPr>
          <p:nvPr>
            <p:ph type="title"/>
          </p:nvPr>
        </p:nvSpPr>
        <p:spPr>
          <a:xfrm>
            <a:off x="838200" y="365126"/>
            <a:ext cx="10515600" cy="1082674"/>
          </a:xfrm>
        </p:spPr>
        <p:txBody>
          <a:bodyPr/>
          <a:lstStyle/>
          <a:p>
            <a:r>
              <a:rPr lang="en-US" altLang="en-US" b="1" dirty="0"/>
              <a:t>PSV</a:t>
            </a:r>
          </a:p>
        </p:txBody>
      </p:sp>
      <p:pic>
        <p:nvPicPr>
          <p:cNvPr id="37890" name="Content Placeholder 5">
            <a:extLst>
              <a:ext uri="{FF2B5EF4-FFF2-40B4-BE49-F238E27FC236}">
                <a16:creationId xmlns:a16="http://schemas.microsoft.com/office/drawing/2014/main" id="{77F5716F-A8EC-4BEC-BCB0-34A92D29E0BA}"/>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3505200" y="1600200"/>
            <a:ext cx="5488427" cy="444500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1DF11AF1-08F8-491D-BD02-1B65A62F47EA}"/>
              </a:ext>
            </a:extLst>
          </p:cNvPr>
          <p:cNvSpPr>
            <a:spLocks noGrp="1" noChangeArrowheads="1"/>
          </p:cNvSpPr>
          <p:nvPr>
            <p:ph type="title"/>
          </p:nvPr>
        </p:nvSpPr>
        <p:spPr>
          <a:xfrm>
            <a:off x="838200" y="914400"/>
            <a:ext cx="10515600" cy="1208192"/>
          </a:xfrm>
        </p:spPr>
        <p:txBody>
          <a:bodyPr/>
          <a:lstStyle/>
          <a:p>
            <a:pPr eaLnBrk="1" hangingPunct="1"/>
            <a:r>
              <a:rPr lang="en-US" altLang="en-US" sz="4000" dirty="0"/>
              <a:t>Principles of Mechanical Ventilation </a:t>
            </a:r>
          </a:p>
        </p:txBody>
      </p:sp>
      <p:sp>
        <p:nvSpPr>
          <p:cNvPr id="15362" name="Rectangle 5">
            <a:extLst>
              <a:ext uri="{FF2B5EF4-FFF2-40B4-BE49-F238E27FC236}">
                <a16:creationId xmlns:a16="http://schemas.microsoft.com/office/drawing/2014/main" id="{72275E94-0D2B-43B1-9590-5E722369B6C9}"/>
              </a:ext>
            </a:extLst>
          </p:cNvPr>
          <p:cNvSpPr>
            <a:spLocks noGrp="1" noChangeArrowheads="1"/>
          </p:cNvSpPr>
          <p:nvPr>
            <p:ph idx="1"/>
          </p:nvPr>
        </p:nvSpPr>
        <p:spPr>
          <a:xfrm>
            <a:off x="838200" y="2438400"/>
            <a:ext cx="10515600" cy="3759775"/>
          </a:xfrm>
        </p:spPr>
        <p:txBody>
          <a:bodyPr>
            <a:normAutofit/>
          </a:bodyPr>
          <a:lstStyle/>
          <a:p>
            <a:r>
              <a:rPr lang="en-US" altLang="en-US" sz="3200" dirty="0"/>
              <a:t>Design features</a:t>
            </a:r>
          </a:p>
          <a:p>
            <a:pPr lvl="1"/>
            <a:r>
              <a:rPr lang="en-US" altLang="en-US" dirty="0"/>
              <a:t>Breath design</a:t>
            </a:r>
          </a:p>
          <a:p>
            <a:pPr lvl="1"/>
            <a:r>
              <a:rPr lang="en-US" altLang="en-US" dirty="0"/>
              <a:t>Modes</a:t>
            </a:r>
          </a:p>
          <a:p>
            <a:r>
              <a:rPr lang="en-US" altLang="en-US" sz="3200" dirty="0"/>
              <a:t>Respiratory system mechanics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9EA34F5E-E184-4153-90B4-3A754E0FD600}"/>
              </a:ext>
            </a:extLst>
          </p:cNvPr>
          <p:cNvSpPr>
            <a:spLocks noGrp="1"/>
          </p:cNvSpPr>
          <p:nvPr>
            <p:ph type="title"/>
          </p:nvPr>
        </p:nvSpPr>
        <p:spPr>
          <a:xfrm>
            <a:off x="519546" y="750359"/>
            <a:ext cx="11087100" cy="810489"/>
          </a:xfrm>
        </p:spPr>
        <p:txBody>
          <a:bodyPr>
            <a:normAutofit/>
          </a:bodyPr>
          <a:lstStyle/>
          <a:p>
            <a:r>
              <a:rPr lang="en-US" altLang="en-US" sz="4000" b="1" dirty="0">
                <a:latin typeface="Calibri" panose="020F0502020204030204" pitchFamily="34" charset="0"/>
              </a:rPr>
              <a:t>PSV in Obstruction</a:t>
            </a:r>
          </a:p>
        </p:txBody>
      </p:sp>
      <p:sp>
        <p:nvSpPr>
          <p:cNvPr id="3" name="Text Placeholder 2">
            <a:extLst>
              <a:ext uri="{FF2B5EF4-FFF2-40B4-BE49-F238E27FC236}">
                <a16:creationId xmlns:a16="http://schemas.microsoft.com/office/drawing/2014/main" id="{7FBD3110-08DB-41D4-BDB2-7D8674DFBFB2}"/>
              </a:ext>
            </a:extLst>
          </p:cNvPr>
          <p:cNvSpPr>
            <a:spLocks noGrp="1"/>
          </p:cNvSpPr>
          <p:nvPr>
            <p:ph type="body" sz="quarter" idx="16"/>
          </p:nvPr>
        </p:nvSpPr>
        <p:spPr>
          <a:xfrm>
            <a:off x="6300356" y="2220004"/>
            <a:ext cx="5205846" cy="3266396"/>
          </a:xfrm>
        </p:spPr>
        <p:txBody>
          <a:bodyPr>
            <a:normAutofit/>
          </a:bodyPr>
          <a:lstStyle/>
          <a:p>
            <a:pPr marL="342900" indent="-342900">
              <a:lnSpc>
                <a:spcPct val="100000"/>
              </a:lnSpc>
              <a:spcBef>
                <a:spcPts val="1800"/>
              </a:spcBef>
              <a:buFont typeface="Arial" panose="020B0604020202020204" pitchFamily="34" charset="0"/>
              <a:buChar char="•"/>
            </a:pPr>
            <a:r>
              <a:rPr lang="en-US" sz="2800" dirty="0">
                <a:solidFill>
                  <a:srgbClr val="385072"/>
                </a:solidFill>
              </a:rPr>
              <a:t>Expiratory time depends on R,C</a:t>
            </a:r>
          </a:p>
          <a:p>
            <a:pPr marL="342900" indent="-342900">
              <a:lnSpc>
                <a:spcPct val="100000"/>
              </a:lnSpc>
              <a:spcBef>
                <a:spcPts val="1800"/>
              </a:spcBef>
              <a:buFont typeface="Arial" panose="020B0604020202020204" pitchFamily="34" charset="0"/>
              <a:buChar char="•"/>
            </a:pPr>
            <a:r>
              <a:rPr lang="en-US" sz="2800" dirty="0" err="1">
                <a:solidFill>
                  <a:srgbClr val="385072"/>
                </a:solidFill>
              </a:rPr>
              <a:t>Ti</a:t>
            </a:r>
            <a:r>
              <a:rPr lang="en-US" sz="2800" dirty="0">
                <a:solidFill>
                  <a:srgbClr val="385072"/>
                </a:solidFill>
              </a:rPr>
              <a:t> varies widely</a:t>
            </a:r>
          </a:p>
          <a:p>
            <a:pPr marL="342900" indent="-342900">
              <a:lnSpc>
                <a:spcPct val="100000"/>
              </a:lnSpc>
              <a:spcBef>
                <a:spcPts val="1800"/>
              </a:spcBef>
              <a:buFont typeface="Arial" panose="020B0604020202020204" pitchFamily="34" charset="0"/>
              <a:buChar char="•"/>
            </a:pPr>
            <a:r>
              <a:rPr lang="en-US" sz="2800" dirty="0">
                <a:solidFill>
                  <a:srgbClr val="385072"/>
                </a:solidFill>
              </a:rPr>
              <a:t>Some ventilators allow configuration of the threshold for switching off PSV</a:t>
            </a:r>
          </a:p>
        </p:txBody>
      </p:sp>
      <p:pic>
        <p:nvPicPr>
          <p:cNvPr id="38914" name="Picture 2">
            <a:extLst>
              <a:ext uri="{FF2B5EF4-FFF2-40B4-BE49-F238E27FC236}">
                <a16:creationId xmlns:a16="http://schemas.microsoft.com/office/drawing/2014/main" id="{A1B89B37-DFBF-476B-BB1F-A638F7B3604A}"/>
              </a:ext>
            </a:extLst>
          </p:cNvPr>
          <p:cNvPicPr>
            <a:picLocks noGrp="1" noChangeAspect="1" noChangeArrowheads="1"/>
          </p:cNvPicPr>
          <p:nvPr>
            <p:ph idx="4294967295"/>
          </p:nvPr>
        </p:nvPicPr>
        <p:blipFill rotWithShape="1">
          <a:blip r:embed="rId2">
            <a:duotone>
              <a:schemeClr val="accent2">
                <a:shade val="45000"/>
                <a:satMod val="135000"/>
              </a:schemeClr>
              <a:prstClr val="white"/>
            </a:duotone>
            <a:extLst>
              <a:ext uri="{BEBA8EAE-BF5A-486C-A8C5-ECC9F3942E4B}">
                <a14:imgProps xmlns:a14="http://schemas.microsoft.com/office/drawing/2010/main">
                  <a14:imgLayer r:embed="rId3">
                    <a14:imgEffect>
                      <a14:saturation sat="104000"/>
                    </a14:imgEffect>
                    <a14:imgEffect>
                      <a14:brightnessContrast contrast="-40000"/>
                    </a14:imgEffect>
                  </a14:imgLayer>
                </a14:imgProps>
              </a:ext>
              <a:ext uri="{28A0092B-C50C-407E-A947-70E740481C1C}">
                <a14:useLocalDpi xmlns:a14="http://schemas.microsoft.com/office/drawing/2010/main" val="0"/>
              </a:ext>
            </a:extLst>
          </a:blip>
          <a:srcRect t="22483" r="39497" b="4450"/>
          <a:stretch/>
        </p:blipFill>
        <p:spPr>
          <a:xfrm>
            <a:off x="983184" y="1713248"/>
            <a:ext cx="4908462" cy="3773152"/>
          </a:xfr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AB01C132-DEBE-4CB0-B9D8-C70915BCF602}"/>
              </a:ext>
            </a:extLst>
          </p:cNvPr>
          <p:cNvSpPr>
            <a:spLocks noGrp="1"/>
          </p:cNvSpPr>
          <p:nvPr>
            <p:ph type="title"/>
          </p:nvPr>
        </p:nvSpPr>
        <p:spPr>
          <a:xfrm>
            <a:off x="838200" y="596901"/>
            <a:ext cx="10515600" cy="1208192"/>
          </a:xfrm>
        </p:spPr>
        <p:txBody>
          <a:bodyPr/>
          <a:lstStyle/>
          <a:p>
            <a:r>
              <a:rPr lang="en-US" altLang="en-US" b="1"/>
              <a:t>Other Modes - Not Discussed</a:t>
            </a:r>
            <a:r>
              <a:rPr lang="en-US" altLang="en-US"/>
              <a:t> </a:t>
            </a:r>
          </a:p>
        </p:txBody>
      </p:sp>
      <p:sp>
        <p:nvSpPr>
          <p:cNvPr id="39938" name="Content Placeholder 2">
            <a:extLst>
              <a:ext uri="{FF2B5EF4-FFF2-40B4-BE49-F238E27FC236}">
                <a16:creationId xmlns:a16="http://schemas.microsoft.com/office/drawing/2014/main" id="{46193A45-5DA7-44DC-9F46-D2805A993115}"/>
              </a:ext>
            </a:extLst>
          </p:cNvPr>
          <p:cNvSpPr>
            <a:spLocks noGrp="1"/>
          </p:cNvSpPr>
          <p:nvPr>
            <p:ph idx="1"/>
          </p:nvPr>
        </p:nvSpPr>
        <p:spPr>
          <a:xfrm>
            <a:off x="838200" y="2057400"/>
            <a:ext cx="10515600" cy="4067750"/>
          </a:xfrm>
        </p:spPr>
        <p:txBody>
          <a:bodyPr/>
          <a:lstStyle/>
          <a:p>
            <a:pPr marL="457200" indent="-457200">
              <a:buFont typeface="Arial" panose="020B0604020202020204" pitchFamily="34" charset="0"/>
              <a:buChar char="•"/>
            </a:pPr>
            <a:r>
              <a:rPr lang="en-US" altLang="en-US" b="0" dirty="0"/>
              <a:t>CPAP</a:t>
            </a:r>
          </a:p>
          <a:p>
            <a:pPr marL="457200" indent="-457200">
              <a:buFont typeface="Arial" panose="020B0604020202020204" pitchFamily="34" charset="0"/>
              <a:buChar char="•"/>
            </a:pPr>
            <a:r>
              <a:rPr lang="en-US" altLang="en-US" b="0" dirty="0"/>
              <a:t>SIMV</a:t>
            </a:r>
          </a:p>
          <a:p>
            <a:pPr marL="457200" indent="-457200">
              <a:buFont typeface="Arial" panose="020B0604020202020204" pitchFamily="34" charset="0"/>
              <a:buChar char="•"/>
            </a:pPr>
            <a:r>
              <a:rPr lang="en-US" altLang="en-US" b="0" dirty="0"/>
              <a:t>APRV</a:t>
            </a:r>
          </a:p>
          <a:p>
            <a:pPr marL="457200" indent="-457200">
              <a:buFont typeface="Arial" panose="020B0604020202020204" pitchFamily="34" charset="0"/>
              <a:buChar char="•"/>
            </a:pPr>
            <a:r>
              <a:rPr lang="en-US" altLang="en-US" b="0" dirty="0"/>
              <a:t>Volume or Pressure IRV</a:t>
            </a:r>
          </a:p>
          <a:p>
            <a:pPr marL="457200" indent="-457200">
              <a:buFont typeface="Arial" panose="020B0604020202020204" pitchFamily="34" charset="0"/>
              <a:buChar char="•"/>
            </a:pPr>
            <a:r>
              <a:rPr lang="en-US" altLang="en-US" b="0" dirty="0"/>
              <a:t>HFOV</a:t>
            </a:r>
          </a:p>
          <a:p>
            <a:pPr marL="457200" indent="-457200">
              <a:buFont typeface="Arial" panose="020B0604020202020204" pitchFamily="34" charset="0"/>
              <a:buChar char="•"/>
            </a:pPr>
            <a:r>
              <a:rPr lang="en-US" altLang="en-US" b="0" dirty="0"/>
              <a:t>PAV</a:t>
            </a:r>
          </a:p>
          <a:p>
            <a:pPr marL="457200" indent="-457200">
              <a:buFont typeface="Arial" panose="020B0604020202020204" pitchFamily="34" charset="0"/>
              <a:buChar char="•"/>
            </a:pPr>
            <a:endParaRPr lang="en-US" altLang="en-US" b="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B1941F66-CF5B-48C6-A401-6A8FB8AC05EF}"/>
              </a:ext>
            </a:extLst>
          </p:cNvPr>
          <p:cNvSpPr>
            <a:spLocks noGrp="1"/>
          </p:cNvSpPr>
          <p:nvPr>
            <p:ph type="title"/>
          </p:nvPr>
        </p:nvSpPr>
        <p:spPr>
          <a:xfrm>
            <a:off x="838200" y="838200"/>
            <a:ext cx="10515600" cy="1208192"/>
          </a:xfrm>
        </p:spPr>
        <p:txBody>
          <a:bodyPr/>
          <a:lstStyle/>
          <a:p>
            <a:r>
              <a:rPr lang="en-US" altLang="en-US" b="1">
                <a:latin typeface="Calibri" panose="020F0502020204030204" pitchFamily="34" charset="0"/>
              </a:rPr>
              <a:t>Is One Mode Better than Another?</a:t>
            </a:r>
          </a:p>
        </p:txBody>
      </p:sp>
      <p:sp>
        <p:nvSpPr>
          <p:cNvPr id="40962" name="Content Placeholder 2">
            <a:extLst>
              <a:ext uri="{FF2B5EF4-FFF2-40B4-BE49-F238E27FC236}">
                <a16:creationId xmlns:a16="http://schemas.microsoft.com/office/drawing/2014/main" id="{A7721B04-3926-4B68-82DB-558F4A0CFE3D}"/>
              </a:ext>
            </a:extLst>
          </p:cNvPr>
          <p:cNvSpPr>
            <a:spLocks noGrp="1"/>
          </p:cNvSpPr>
          <p:nvPr>
            <p:ph idx="1"/>
          </p:nvPr>
        </p:nvSpPr>
        <p:spPr>
          <a:xfrm>
            <a:off x="838200" y="2514599"/>
            <a:ext cx="10515600" cy="3851849"/>
          </a:xfrm>
        </p:spPr>
        <p:txBody>
          <a:bodyPr>
            <a:normAutofit/>
          </a:bodyPr>
          <a:lstStyle/>
          <a:p>
            <a:pPr marL="457200" indent="-457200">
              <a:buFont typeface="Arial" panose="020B0604020202020204" pitchFamily="34" charset="0"/>
              <a:buChar char="•"/>
            </a:pPr>
            <a:r>
              <a:rPr lang="en-US" altLang="en-US" b="0" dirty="0"/>
              <a:t>Studies comparing VAC and PCV have not shown differences in mortality, oxygenation or work of breathing</a:t>
            </a:r>
          </a:p>
          <a:p>
            <a:pPr marL="457200" indent="-457200">
              <a:buFont typeface="Arial" panose="020B0604020202020204" pitchFamily="34" charset="0"/>
              <a:buChar char="•"/>
            </a:pPr>
            <a:r>
              <a:rPr lang="en-US" altLang="en-US" b="0" dirty="0"/>
              <a:t>PCV may improve patient-ventilator synchrony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171BE-3E4E-4B50-A860-D6F73337B355}"/>
              </a:ext>
            </a:extLst>
          </p:cNvPr>
          <p:cNvSpPr>
            <a:spLocks noGrp="1"/>
          </p:cNvSpPr>
          <p:nvPr>
            <p:ph type="title"/>
          </p:nvPr>
        </p:nvSpPr>
        <p:spPr>
          <a:xfrm>
            <a:off x="838200" y="365126"/>
            <a:ext cx="10515600" cy="927101"/>
          </a:xfrm>
        </p:spPr>
        <p:txBody>
          <a:bodyPr>
            <a:normAutofit/>
          </a:bodyPr>
          <a:lstStyle/>
          <a:p>
            <a:r>
              <a:rPr lang="en-US" altLang="en-US" sz="3200" dirty="0"/>
              <a:t>Patient/Ventilator Synchrony</a:t>
            </a:r>
            <a:br>
              <a:rPr lang="en-US" altLang="en-US" sz="3200" dirty="0"/>
            </a:br>
            <a:r>
              <a:rPr lang="en-US" altLang="en-US" sz="2800" b="0" dirty="0"/>
              <a:t>Volume ventilation delivering a preset flow and volume</a:t>
            </a:r>
            <a:endParaRPr lang="en-US" sz="3200" b="0" dirty="0"/>
          </a:p>
        </p:txBody>
      </p:sp>
      <p:grpSp>
        <p:nvGrpSpPr>
          <p:cNvPr id="11" name="Group 10">
            <a:extLst>
              <a:ext uri="{FF2B5EF4-FFF2-40B4-BE49-F238E27FC236}">
                <a16:creationId xmlns:a16="http://schemas.microsoft.com/office/drawing/2014/main" id="{D3563BB0-146C-4241-85F3-92E37422CC4D}"/>
              </a:ext>
            </a:extLst>
          </p:cNvPr>
          <p:cNvGrpSpPr/>
          <p:nvPr/>
        </p:nvGrpSpPr>
        <p:grpSpPr>
          <a:xfrm>
            <a:off x="2019300" y="1219200"/>
            <a:ext cx="8153400" cy="4934187"/>
            <a:chOff x="2286000" y="1292227"/>
            <a:chExt cx="8153400" cy="4934187"/>
          </a:xfrm>
        </p:grpSpPr>
        <p:grpSp>
          <p:nvGrpSpPr>
            <p:cNvPr id="4" name="Group 3">
              <a:extLst>
                <a:ext uri="{FF2B5EF4-FFF2-40B4-BE49-F238E27FC236}">
                  <a16:creationId xmlns:a16="http://schemas.microsoft.com/office/drawing/2014/main" id="{FE40CDEC-7CB2-4BDF-8FA0-08C331CD0F43}"/>
                </a:ext>
              </a:extLst>
            </p:cNvPr>
            <p:cNvGrpSpPr/>
            <p:nvPr/>
          </p:nvGrpSpPr>
          <p:grpSpPr>
            <a:xfrm>
              <a:off x="3510790" y="1457581"/>
              <a:ext cx="160963" cy="4603479"/>
              <a:chOff x="3382964" y="568325"/>
              <a:chExt cx="165100" cy="3789363"/>
            </a:xfrm>
          </p:grpSpPr>
          <p:sp>
            <p:nvSpPr>
              <p:cNvPr id="26646" name="Line 26">
                <a:extLst>
                  <a:ext uri="{FF2B5EF4-FFF2-40B4-BE49-F238E27FC236}">
                    <a16:creationId xmlns:a16="http://schemas.microsoft.com/office/drawing/2014/main" id="{A5367441-0521-43A4-840C-3CB06D8AD4AD}"/>
                  </a:ext>
                </a:extLst>
              </p:cNvPr>
              <p:cNvSpPr>
                <a:spLocks noChangeShapeType="1"/>
              </p:cNvSpPr>
              <p:nvPr/>
            </p:nvSpPr>
            <p:spPr bwMode="auto">
              <a:xfrm>
                <a:off x="3548064" y="576263"/>
                <a:ext cx="0" cy="3781425"/>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7" name="Line 27">
                <a:extLst>
                  <a:ext uri="{FF2B5EF4-FFF2-40B4-BE49-F238E27FC236}">
                    <a16:creationId xmlns:a16="http://schemas.microsoft.com/office/drawing/2014/main" id="{676A6EE9-D501-49AC-8E94-16904205771C}"/>
                  </a:ext>
                </a:extLst>
              </p:cNvPr>
              <p:cNvSpPr>
                <a:spLocks noChangeShapeType="1"/>
              </p:cNvSpPr>
              <p:nvPr/>
            </p:nvSpPr>
            <p:spPr bwMode="auto">
              <a:xfrm flipH="1">
                <a:off x="3382964" y="4357688"/>
                <a:ext cx="165100"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8" name="Line 28">
                <a:extLst>
                  <a:ext uri="{FF2B5EF4-FFF2-40B4-BE49-F238E27FC236}">
                    <a16:creationId xmlns:a16="http://schemas.microsoft.com/office/drawing/2014/main" id="{74457596-23B6-4BE1-908C-62FE7B399827}"/>
                  </a:ext>
                </a:extLst>
              </p:cNvPr>
              <p:cNvSpPr>
                <a:spLocks noChangeShapeType="1"/>
              </p:cNvSpPr>
              <p:nvPr/>
            </p:nvSpPr>
            <p:spPr bwMode="auto">
              <a:xfrm flipH="1">
                <a:off x="3384551" y="3084577"/>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9" name="Line 29">
                <a:extLst>
                  <a:ext uri="{FF2B5EF4-FFF2-40B4-BE49-F238E27FC236}">
                    <a16:creationId xmlns:a16="http://schemas.microsoft.com/office/drawing/2014/main" id="{B205EE08-EBB2-4B88-A0FB-DF137F418092}"/>
                  </a:ext>
                </a:extLst>
              </p:cNvPr>
              <p:cNvSpPr>
                <a:spLocks noChangeShapeType="1"/>
              </p:cNvSpPr>
              <p:nvPr/>
            </p:nvSpPr>
            <p:spPr bwMode="auto">
              <a:xfrm flipH="1">
                <a:off x="3384551" y="568325"/>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0" name="Line 30">
                <a:extLst>
                  <a:ext uri="{FF2B5EF4-FFF2-40B4-BE49-F238E27FC236}">
                    <a16:creationId xmlns:a16="http://schemas.microsoft.com/office/drawing/2014/main" id="{92DEE75E-29B5-416F-9946-7E3B91652EEC}"/>
                  </a:ext>
                </a:extLst>
              </p:cNvPr>
              <p:cNvSpPr>
                <a:spLocks noChangeShapeType="1"/>
              </p:cNvSpPr>
              <p:nvPr/>
            </p:nvSpPr>
            <p:spPr bwMode="auto">
              <a:xfrm flipH="1">
                <a:off x="3384551" y="1831446"/>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
              <a:extLst>
                <a:ext uri="{FF2B5EF4-FFF2-40B4-BE49-F238E27FC236}">
                  <a16:creationId xmlns:a16="http://schemas.microsoft.com/office/drawing/2014/main" id="{85A3708A-FD87-40DF-B23D-5C9B03211C64}"/>
                </a:ext>
              </a:extLst>
            </p:cNvPr>
            <p:cNvGrpSpPr/>
            <p:nvPr/>
          </p:nvGrpSpPr>
          <p:grpSpPr>
            <a:xfrm>
              <a:off x="3671757" y="4511336"/>
              <a:ext cx="6126084" cy="92867"/>
              <a:chOff x="3548063" y="3700462"/>
              <a:chExt cx="6283325" cy="95251"/>
            </a:xfrm>
          </p:grpSpPr>
          <p:sp>
            <p:nvSpPr>
              <p:cNvPr id="26651" name="Line 31">
                <a:extLst>
                  <a:ext uri="{FF2B5EF4-FFF2-40B4-BE49-F238E27FC236}">
                    <a16:creationId xmlns:a16="http://schemas.microsoft.com/office/drawing/2014/main" id="{D450A096-CEA5-4D31-B562-26A79098EA4F}"/>
                  </a:ext>
                </a:extLst>
              </p:cNvPr>
              <p:cNvSpPr>
                <a:spLocks noChangeShapeType="1"/>
              </p:cNvSpPr>
              <p:nvPr/>
            </p:nvSpPr>
            <p:spPr bwMode="auto">
              <a:xfrm flipV="1">
                <a:off x="3548063" y="3700462"/>
                <a:ext cx="6283325" cy="6349"/>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2" name="Line 32">
                <a:extLst>
                  <a:ext uri="{FF2B5EF4-FFF2-40B4-BE49-F238E27FC236}">
                    <a16:creationId xmlns:a16="http://schemas.microsoft.com/office/drawing/2014/main" id="{1E2729B8-CA1C-4144-A1E9-E179974489D1}"/>
                  </a:ext>
                </a:extLst>
              </p:cNvPr>
              <p:cNvSpPr>
                <a:spLocks noChangeShapeType="1"/>
              </p:cNvSpPr>
              <p:nvPr/>
            </p:nvSpPr>
            <p:spPr bwMode="auto">
              <a:xfrm>
                <a:off x="4508500"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3" name="Line 33">
                <a:extLst>
                  <a:ext uri="{FF2B5EF4-FFF2-40B4-BE49-F238E27FC236}">
                    <a16:creationId xmlns:a16="http://schemas.microsoft.com/office/drawing/2014/main" id="{A2427563-9423-41CF-94E9-D7D81BF2D951}"/>
                  </a:ext>
                </a:extLst>
              </p:cNvPr>
              <p:cNvSpPr>
                <a:spLocks noChangeShapeType="1"/>
              </p:cNvSpPr>
              <p:nvPr/>
            </p:nvSpPr>
            <p:spPr bwMode="auto">
              <a:xfrm>
                <a:off x="557307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4" name="Line 34">
                <a:extLst>
                  <a:ext uri="{FF2B5EF4-FFF2-40B4-BE49-F238E27FC236}">
                    <a16:creationId xmlns:a16="http://schemas.microsoft.com/office/drawing/2014/main" id="{577AD3AC-BFC5-4E25-B62F-6E06DD6D84DF}"/>
                  </a:ext>
                </a:extLst>
              </p:cNvPr>
              <p:cNvSpPr>
                <a:spLocks noChangeShapeType="1"/>
              </p:cNvSpPr>
              <p:nvPr/>
            </p:nvSpPr>
            <p:spPr bwMode="auto">
              <a:xfrm>
                <a:off x="6637656"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5" name="Line 35">
                <a:extLst>
                  <a:ext uri="{FF2B5EF4-FFF2-40B4-BE49-F238E27FC236}">
                    <a16:creationId xmlns:a16="http://schemas.microsoft.com/office/drawing/2014/main" id="{126CBA8B-D029-430C-A0DF-96EE78E12AB2}"/>
                  </a:ext>
                </a:extLst>
              </p:cNvPr>
              <p:cNvSpPr>
                <a:spLocks noChangeShapeType="1"/>
              </p:cNvSpPr>
              <p:nvPr/>
            </p:nvSpPr>
            <p:spPr bwMode="auto">
              <a:xfrm>
                <a:off x="983138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6" name="Line 36">
                <a:extLst>
                  <a:ext uri="{FF2B5EF4-FFF2-40B4-BE49-F238E27FC236}">
                    <a16:creationId xmlns:a16="http://schemas.microsoft.com/office/drawing/2014/main" id="{A5423BE6-6324-42A3-8E41-727425CB614B}"/>
                  </a:ext>
                </a:extLst>
              </p:cNvPr>
              <p:cNvSpPr>
                <a:spLocks noChangeShapeType="1"/>
              </p:cNvSpPr>
              <p:nvPr/>
            </p:nvSpPr>
            <p:spPr bwMode="auto">
              <a:xfrm>
                <a:off x="7702234"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7" name="Line 37">
                <a:extLst>
                  <a:ext uri="{FF2B5EF4-FFF2-40B4-BE49-F238E27FC236}">
                    <a16:creationId xmlns:a16="http://schemas.microsoft.com/office/drawing/2014/main" id="{EAB07C6D-CC43-47D0-A649-28D2B6E21651}"/>
                  </a:ext>
                </a:extLst>
              </p:cNvPr>
              <p:cNvSpPr>
                <a:spLocks noChangeShapeType="1"/>
              </p:cNvSpPr>
              <p:nvPr/>
            </p:nvSpPr>
            <p:spPr bwMode="auto">
              <a:xfrm>
                <a:off x="8766812"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6658" name="Rectangle 38">
              <a:extLst>
                <a:ext uri="{FF2B5EF4-FFF2-40B4-BE49-F238E27FC236}">
                  <a16:creationId xmlns:a16="http://schemas.microsoft.com/office/drawing/2014/main" id="{2F6E39C7-D44A-4CDA-94FA-AD3D1372DDBA}"/>
                </a:ext>
              </a:extLst>
            </p:cNvPr>
            <p:cNvSpPr>
              <a:spLocks noChangeArrowheads="1"/>
            </p:cNvSpPr>
            <p:nvPr/>
          </p:nvSpPr>
          <p:spPr bwMode="auto">
            <a:xfrm>
              <a:off x="4466718"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1</a:t>
              </a:r>
            </a:p>
          </p:txBody>
        </p:sp>
        <p:sp>
          <p:nvSpPr>
            <p:cNvPr id="26659" name="Rectangle 39">
              <a:extLst>
                <a:ext uri="{FF2B5EF4-FFF2-40B4-BE49-F238E27FC236}">
                  <a16:creationId xmlns:a16="http://schemas.microsoft.com/office/drawing/2014/main" id="{1E6BFDFE-C8D2-431A-8B16-1528ECB6D006}"/>
                </a:ext>
              </a:extLst>
            </p:cNvPr>
            <p:cNvSpPr>
              <a:spLocks noChangeArrowheads="1"/>
            </p:cNvSpPr>
            <p:nvPr/>
          </p:nvSpPr>
          <p:spPr bwMode="auto">
            <a:xfrm>
              <a:off x="5504463"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2</a:t>
              </a:r>
            </a:p>
          </p:txBody>
        </p:sp>
        <p:sp>
          <p:nvSpPr>
            <p:cNvPr id="26660" name="Rectangle 40">
              <a:extLst>
                <a:ext uri="{FF2B5EF4-FFF2-40B4-BE49-F238E27FC236}">
                  <a16:creationId xmlns:a16="http://schemas.microsoft.com/office/drawing/2014/main" id="{425E2BE0-6352-4BF5-8218-4ED44F418291}"/>
                </a:ext>
              </a:extLst>
            </p:cNvPr>
            <p:cNvSpPr>
              <a:spLocks noChangeArrowheads="1"/>
            </p:cNvSpPr>
            <p:nvPr/>
          </p:nvSpPr>
          <p:spPr bwMode="auto">
            <a:xfrm>
              <a:off x="6542209"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3</a:t>
              </a:r>
            </a:p>
          </p:txBody>
        </p:sp>
        <p:sp>
          <p:nvSpPr>
            <p:cNvPr id="26661" name="Rectangle 41">
              <a:extLst>
                <a:ext uri="{FF2B5EF4-FFF2-40B4-BE49-F238E27FC236}">
                  <a16:creationId xmlns:a16="http://schemas.microsoft.com/office/drawing/2014/main" id="{E2681E2E-F31C-41BF-B15F-EB9090A1478F}"/>
                </a:ext>
              </a:extLst>
            </p:cNvPr>
            <p:cNvSpPr>
              <a:spLocks noChangeArrowheads="1"/>
            </p:cNvSpPr>
            <p:nvPr/>
          </p:nvSpPr>
          <p:spPr bwMode="auto">
            <a:xfrm>
              <a:off x="7579955"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4</a:t>
              </a:r>
            </a:p>
          </p:txBody>
        </p:sp>
        <p:sp>
          <p:nvSpPr>
            <p:cNvPr id="26662" name="Rectangle 42">
              <a:extLst>
                <a:ext uri="{FF2B5EF4-FFF2-40B4-BE49-F238E27FC236}">
                  <a16:creationId xmlns:a16="http://schemas.microsoft.com/office/drawing/2014/main" id="{A0AB16BF-7B2F-4687-BC75-3DC0875C0B37}"/>
                </a:ext>
              </a:extLst>
            </p:cNvPr>
            <p:cNvSpPr>
              <a:spLocks noChangeArrowheads="1"/>
            </p:cNvSpPr>
            <p:nvPr/>
          </p:nvSpPr>
          <p:spPr bwMode="auto">
            <a:xfrm>
              <a:off x="8617700"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5</a:t>
              </a:r>
            </a:p>
          </p:txBody>
        </p:sp>
        <p:sp>
          <p:nvSpPr>
            <p:cNvPr id="26663" name="Rectangle 43">
              <a:extLst>
                <a:ext uri="{FF2B5EF4-FFF2-40B4-BE49-F238E27FC236}">
                  <a16:creationId xmlns:a16="http://schemas.microsoft.com/office/drawing/2014/main" id="{169948E8-4A44-4839-84D0-7BBA78311063}"/>
                </a:ext>
              </a:extLst>
            </p:cNvPr>
            <p:cNvSpPr>
              <a:spLocks noChangeArrowheads="1"/>
            </p:cNvSpPr>
            <p:nvPr/>
          </p:nvSpPr>
          <p:spPr bwMode="auto">
            <a:xfrm>
              <a:off x="9655446"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6</a:t>
              </a:r>
            </a:p>
          </p:txBody>
        </p:sp>
        <p:sp>
          <p:nvSpPr>
            <p:cNvPr id="26664" name="Rectangle 44">
              <a:extLst>
                <a:ext uri="{FF2B5EF4-FFF2-40B4-BE49-F238E27FC236}">
                  <a16:creationId xmlns:a16="http://schemas.microsoft.com/office/drawing/2014/main" id="{94C52D9A-4B11-42E2-BFA9-77E216E5D349}"/>
                </a:ext>
              </a:extLst>
            </p:cNvPr>
            <p:cNvSpPr>
              <a:spLocks noChangeArrowheads="1"/>
            </p:cNvSpPr>
            <p:nvPr/>
          </p:nvSpPr>
          <p:spPr bwMode="auto">
            <a:xfrm>
              <a:off x="3141417" y="1292227"/>
              <a:ext cx="384471"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30</a:t>
              </a:r>
            </a:p>
          </p:txBody>
        </p:sp>
        <p:grpSp>
          <p:nvGrpSpPr>
            <p:cNvPr id="7" name="Group 6">
              <a:extLst>
                <a:ext uri="{FF2B5EF4-FFF2-40B4-BE49-F238E27FC236}">
                  <a16:creationId xmlns:a16="http://schemas.microsoft.com/office/drawing/2014/main" id="{39BD3D55-8B35-4F09-AC1B-767E30629709}"/>
                </a:ext>
              </a:extLst>
            </p:cNvPr>
            <p:cNvGrpSpPr/>
            <p:nvPr/>
          </p:nvGrpSpPr>
          <p:grpSpPr>
            <a:xfrm>
              <a:off x="2286000" y="2533935"/>
              <a:ext cx="950690" cy="971350"/>
              <a:chOff x="2103683" y="2278448"/>
              <a:chExt cx="975092" cy="996282"/>
            </a:xfrm>
          </p:grpSpPr>
          <p:sp>
            <p:nvSpPr>
              <p:cNvPr id="26665" name="Rectangle 45">
                <a:extLst>
                  <a:ext uri="{FF2B5EF4-FFF2-40B4-BE49-F238E27FC236}">
                    <a16:creationId xmlns:a16="http://schemas.microsoft.com/office/drawing/2014/main" id="{FE624F0D-3B1B-4F13-BAB4-895B88224C7E}"/>
                  </a:ext>
                </a:extLst>
              </p:cNvPr>
              <p:cNvSpPr>
                <a:spLocks noChangeArrowheads="1"/>
              </p:cNvSpPr>
              <p:nvPr/>
            </p:nvSpPr>
            <p:spPr bwMode="auto">
              <a:xfrm>
                <a:off x="2122158" y="2278448"/>
                <a:ext cx="93814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4000" dirty="0">
                    <a:latin typeface="Calibri" panose="020F0502020204030204" pitchFamily="34" charset="0"/>
                  </a:rPr>
                  <a:t>P</a:t>
                </a:r>
                <a:r>
                  <a:rPr lang="en-US" altLang="en-US" dirty="0">
                    <a:latin typeface="Calibri" panose="020F0502020204030204" pitchFamily="34" charset="0"/>
                  </a:rPr>
                  <a:t>aw</a:t>
                </a:r>
                <a:endParaRPr lang="en-US" altLang="en-US" sz="4000" dirty="0">
                  <a:latin typeface="Calibri" panose="020F0502020204030204" pitchFamily="34" charset="0"/>
                </a:endParaRPr>
              </a:p>
            </p:txBody>
          </p:sp>
          <p:sp>
            <p:nvSpPr>
              <p:cNvPr id="26667" name="Rectangle 47">
                <a:extLst>
                  <a:ext uri="{FF2B5EF4-FFF2-40B4-BE49-F238E27FC236}">
                    <a16:creationId xmlns:a16="http://schemas.microsoft.com/office/drawing/2014/main" id="{8E2DE65F-B8D0-4FDA-ADCF-E5AE1B9BAA5B}"/>
                  </a:ext>
                </a:extLst>
              </p:cNvPr>
              <p:cNvSpPr>
                <a:spLocks noChangeArrowheads="1"/>
              </p:cNvSpPr>
              <p:nvPr/>
            </p:nvSpPr>
            <p:spPr bwMode="auto">
              <a:xfrm>
                <a:off x="2103683" y="2873978"/>
                <a:ext cx="975092"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cmH</a:t>
                </a:r>
                <a:r>
                  <a:rPr lang="en-US" altLang="en-US" sz="2000" baseline="-25000" dirty="0">
                    <a:latin typeface="Calibri" panose="020F0502020204030204" pitchFamily="34" charset="0"/>
                  </a:rPr>
                  <a:t>2</a:t>
                </a:r>
                <a:r>
                  <a:rPr lang="en-US" altLang="en-US" sz="2000" dirty="0">
                    <a:latin typeface="Calibri" panose="020F0502020204030204" pitchFamily="34" charset="0"/>
                  </a:rPr>
                  <a:t>O</a:t>
                </a:r>
              </a:p>
            </p:txBody>
          </p:sp>
        </p:grpSp>
        <p:sp>
          <p:nvSpPr>
            <p:cNvPr id="26670" name="Rectangle 50">
              <a:extLst>
                <a:ext uri="{FF2B5EF4-FFF2-40B4-BE49-F238E27FC236}">
                  <a16:creationId xmlns:a16="http://schemas.microsoft.com/office/drawing/2014/main" id="{44E97367-FF5F-4CAD-9437-2116C2122EC4}"/>
                </a:ext>
              </a:extLst>
            </p:cNvPr>
            <p:cNvSpPr>
              <a:spLocks noChangeArrowheads="1"/>
            </p:cNvSpPr>
            <p:nvPr/>
          </p:nvSpPr>
          <p:spPr bwMode="auto">
            <a:xfrm>
              <a:off x="9911144" y="4315974"/>
              <a:ext cx="528256" cy="390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Sec</a:t>
              </a:r>
            </a:p>
          </p:txBody>
        </p:sp>
        <p:grpSp>
          <p:nvGrpSpPr>
            <p:cNvPr id="3" name="Group 2">
              <a:extLst>
                <a:ext uri="{FF2B5EF4-FFF2-40B4-BE49-F238E27FC236}">
                  <a16:creationId xmlns:a16="http://schemas.microsoft.com/office/drawing/2014/main" id="{AE11AEC2-3D66-4DBB-BCC2-76DF90C65FF0}"/>
                </a:ext>
              </a:extLst>
            </p:cNvPr>
            <p:cNvGrpSpPr/>
            <p:nvPr/>
          </p:nvGrpSpPr>
          <p:grpSpPr>
            <a:xfrm>
              <a:off x="2574804" y="4827882"/>
              <a:ext cx="476714" cy="1067825"/>
              <a:chOff x="484189" y="3705225"/>
              <a:chExt cx="488950" cy="1095233"/>
            </a:xfrm>
          </p:grpSpPr>
          <p:sp>
            <p:nvSpPr>
              <p:cNvPr id="26672" name="Rectangle 54">
                <a:extLst>
                  <a:ext uri="{FF2B5EF4-FFF2-40B4-BE49-F238E27FC236}">
                    <a16:creationId xmlns:a16="http://schemas.microsoft.com/office/drawing/2014/main" id="{A57859A7-B1C8-4C68-AF31-8EB8DCE8F20D}"/>
                  </a:ext>
                </a:extLst>
              </p:cNvPr>
              <p:cNvSpPr>
                <a:spLocks noChangeArrowheads="1"/>
              </p:cNvSpPr>
              <p:nvPr/>
            </p:nvSpPr>
            <p:spPr bwMode="auto">
              <a:xfrm>
                <a:off x="484189" y="4091930"/>
                <a:ext cx="488950"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4000" dirty="0">
                    <a:latin typeface="Calibri" panose="020F0502020204030204" pitchFamily="34" charset="0"/>
                  </a:rPr>
                  <a:t>V</a:t>
                </a:r>
              </a:p>
            </p:txBody>
          </p:sp>
          <p:sp>
            <p:nvSpPr>
              <p:cNvPr id="26673" name="Rectangle 55">
                <a:extLst>
                  <a:ext uri="{FF2B5EF4-FFF2-40B4-BE49-F238E27FC236}">
                    <a16:creationId xmlns:a16="http://schemas.microsoft.com/office/drawing/2014/main" id="{1D000615-09EE-4641-AEF9-599C4B156B1F}"/>
                  </a:ext>
                </a:extLst>
              </p:cNvPr>
              <p:cNvSpPr>
                <a:spLocks noChangeArrowheads="1"/>
              </p:cNvSpPr>
              <p:nvPr/>
            </p:nvSpPr>
            <p:spPr bwMode="auto">
              <a:xfrm>
                <a:off x="570768" y="3705225"/>
                <a:ext cx="31579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4000" dirty="0">
                    <a:latin typeface="Calibri" panose="020F0502020204030204" pitchFamily="34" charset="0"/>
                  </a:rPr>
                  <a:t>.</a:t>
                </a:r>
              </a:p>
            </p:txBody>
          </p:sp>
        </p:grpSp>
        <p:grpSp>
          <p:nvGrpSpPr>
            <p:cNvPr id="10" name="Group 9">
              <a:extLst>
                <a:ext uri="{FF2B5EF4-FFF2-40B4-BE49-F238E27FC236}">
                  <a16:creationId xmlns:a16="http://schemas.microsoft.com/office/drawing/2014/main" id="{273F8053-4E8B-4A1D-BF14-367A34878F5A}"/>
                </a:ext>
              </a:extLst>
            </p:cNvPr>
            <p:cNvGrpSpPr/>
            <p:nvPr/>
          </p:nvGrpSpPr>
          <p:grpSpPr>
            <a:xfrm>
              <a:off x="3615292" y="2562811"/>
              <a:ext cx="4538103" cy="1450297"/>
              <a:chOff x="3907974" y="2571969"/>
              <a:chExt cx="5023972" cy="1450297"/>
            </a:xfrm>
          </p:grpSpPr>
          <p:sp>
            <p:nvSpPr>
              <p:cNvPr id="26674" name="Line 56">
                <a:extLst>
                  <a:ext uri="{FF2B5EF4-FFF2-40B4-BE49-F238E27FC236}">
                    <a16:creationId xmlns:a16="http://schemas.microsoft.com/office/drawing/2014/main" id="{E06ED800-67A7-4958-AA07-3EBBCC00DF33}"/>
                  </a:ext>
                </a:extLst>
              </p:cNvPr>
              <p:cNvSpPr>
                <a:spLocks noChangeShapeType="1"/>
              </p:cNvSpPr>
              <p:nvPr/>
            </p:nvSpPr>
            <p:spPr bwMode="auto">
              <a:xfrm>
                <a:off x="3907974" y="3847348"/>
                <a:ext cx="1360274"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5" name="Line 57">
                <a:extLst>
                  <a:ext uri="{FF2B5EF4-FFF2-40B4-BE49-F238E27FC236}">
                    <a16:creationId xmlns:a16="http://schemas.microsoft.com/office/drawing/2014/main" id="{D227E486-FF90-46F8-99A6-55E871340041}"/>
                  </a:ext>
                </a:extLst>
              </p:cNvPr>
              <p:cNvSpPr>
                <a:spLocks noChangeShapeType="1"/>
              </p:cNvSpPr>
              <p:nvPr/>
            </p:nvSpPr>
            <p:spPr bwMode="auto">
              <a:xfrm flipV="1">
                <a:off x="5326479" y="2597117"/>
                <a:ext cx="1275211" cy="1417395"/>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6" name="Arc 58">
                <a:extLst>
                  <a:ext uri="{FF2B5EF4-FFF2-40B4-BE49-F238E27FC236}">
                    <a16:creationId xmlns:a16="http://schemas.microsoft.com/office/drawing/2014/main" id="{6513EBF3-F1E1-412F-A998-9A7812EC0EC8}"/>
                  </a:ext>
                </a:extLst>
              </p:cNvPr>
              <p:cNvSpPr>
                <a:spLocks/>
              </p:cNvSpPr>
              <p:nvPr/>
            </p:nvSpPr>
            <p:spPr bwMode="auto">
              <a:xfrm>
                <a:off x="6609356" y="2571969"/>
                <a:ext cx="1292463" cy="1262982"/>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7" name="Line 59">
                <a:extLst>
                  <a:ext uri="{FF2B5EF4-FFF2-40B4-BE49-F238E27FC236}">
                    <a16:creationId xmlns:a16="http://schemas.microsoft.com/office/drawing/2014/main" id="{29DDC45E-32CC-4988-9A2F-12671CAA11C8}"/>
                  </a:ext>
                </a:extLst>
              </p:cNvPr>
              <p:cNvSpPr>
                <a:spLocks noChangeShapeType="1"/>
              </p:cNvSpPr>
              <p:nvPr/>
            </p:nvSpPr>
            <p:spPr bwMode="auto">
              <a:xfrm>
                <a:off x="7901819" y="3839595"/>
                <a:ext cx="1030127" cy="7753"/>
              </a:xfrm>
              <a:prstGeom prst="line">
                <a:avLst/>
              </a:prstGeom>
              <a:noFill/>
              <a:ln w="38100" cap="rnd">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8" name="Line 60">
                <a:extLst>
                  <a:ext uri="{FF2B5EF4-FFF2-40B4-BE49-F238E27FC236}">
                    <a16:creationId xmlns:a16="http://schemas.microsoft.com/office/drawing/2014/main" id="{3192948F-019A-4D33-8732-29F8A553BD16}"/>
                  </a:ext>
                </a:extLst>
              </p:cNvPr>
              <p:cNvSpPr>
                <a:spLocks noChangeShapeType="1"/>
              </p:cNvSpPr>
              <p:nvPr/>
            </p:nvSpPr>
            <p:spPr bwMode="auto">
              <a:xfrm>
                <a:off x="5268248" y="3847347"/>
                <a:ext cx="58230" cy="174919"/>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6686" name="Line 68">
              <a:extLst>
                <a:ext uri="{FF2B5EF4-FFF2-40B4-BE49-F238E27FC236}">
                  <a16:creationId xmlns:a16="http://schemas.microsoft.com/office/drawing/2014/main" id="{5CA62EC7-0462-41B2-AC37-2AC3DD168F06}"/>
                </a:ext>
              </a:extLst>
            </p:cNvPr>
            <p:cNvSpPr>
              <a:spLocks noChangeShapeType="1"/>
            </p:cNvSpPr>
            <p:nvPr/>
          </p:nvSpPr>
          <p:spPr bwMode="auto">
            <a:xfrm flipV="1">
              <a:off x="4319465" y="5111488"/>
              <a:ext cx="0" cy="817224"/>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7" name="Line 69">
              <a:extLst>
                <a:ext uri="{FF2B5EF4-FFF2-40B4-BE49-F238E27FC236}">
                  <a16:creationId xmlns:a16="http://schemas.microsoft.com/office/drawing/2014/main" id="{386F676E-251B-45D7-ABA4-40984CE20050}"/>
                </a:ext>
              </a:extLst>
            </p:cNvPr>
            <p:cNvSpPr>
              <a:spLocks noChangeShapeType="1"/>
            </p:cNvSpPr>
            <p:nvPr/>
          </p:nvSpPr>
          <p:spPr bwMode="auto">
            <a:xfrm>
              <a:off x="4319465" y="5111488"/>
              <a:ext cx="594345"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88" name="Line 70">
              <a:extLst>
                <a:ext uri="{FF2B5EF4-FFF2-40B4-BE49-F238E27FC236}">
                  <a16:creationId xmlns:a16="http://schemas.microsoft.com/office/drawing/2014/main" id="{A39C53B7-5864-42B3-8841-FD70621AF926}"/>
                </a:ext>
              </a:extLst>
            </p:cNvPr>
            <p:cNvSpPr>
              <a:spLocks noChangeShapeType="1"/>
            </p:cNvSpPr>
            <p:nvPr/>
          </p:nvSpPr>
          <p:spPr bwMode="auto">
            <a:xfrm>
              <a:off x="4913810" y="5111488"/>
              <a:ext cx="0" cy="817224"/>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5" name="Text Box 77">
              <a:extLst>
                <a:ext uri="{FF2B5EF4-FFF2-40B4-BE49-F238E27FC236}">
                  <a16:creationId xmlns:a16="http://schemas.microsoft.com/office/drawing/2014/main" id="{EBF0D665-D1B0-408C-9EF8-4D7F7A30FB31}"/>
                </a:ext>
              </a:extLst>
            </p:cNvPr>
            <p:cNvSpPr txBox="1">
              <a:spLocks noChangeArrowheads="1"/>
            </p:cNvSpPr>
            <p:nvPr/>
          </p:nvSpPr>
          <p:spPr bwMode="auto">
            <a:xfrm>
              <a:off x="5721734" y="4000133"/>
              <a:ext cx="14194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en-US" sz="1800" dirty="0">
                  <a:latin typeface="Calibri" panose="020F0502020204030204" pitchFamily="34" charset="0"/>
                </a:rPr>
                <a:t>Patient Effort</a:t>
              </a:r>
            </a:p>
          </p:txBody>
        </p:sp>
        <p:sp>
          <p:nvSpPr>
            <p:cNvPr id="26696" name="Line 78">
              <a:extLst>
                <a:ext uri="{FF2B5EF4-FFF2-40B4-BE49-F238E27FC236}">
                  <a16:creationId xmlns:a16="http://schemas.microsoft.com/office/drawing/2014/main" id="{EAC03A95-F906-4A65-A5E4-65C0AE4F9BDA}"/>
                </a:ext>
              </a:extLst>
            </p:cNvPr>
            <p:cNvSpPr>
              <a:spLocks noChangeShapeType="1"/>
            </p:cNvSpPr>
            <p:nvPr/>
          </p:nvSpPr>
          <p:spPr bwMode="auto">
            <a:xfrm flipH="1" flipV="1">
              <a:off x="5275437" y="4069024"/>
              <a:ext cx="447498" cy="10988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697" name="Text Box 81">
              <a:extLst>
                <a:ext uri="{FF2B5EF4-FFF2-40B4-BE49-F238E27FC236}">
                  <a16:creationId xmlns:a16="http://schemas.microsoft.com/office/drawing/2014/main" id="{54C5298C-E0CA-49BE-840C-A7C31EF63670}"/>
                </a:ext>
              </a:extLst>
            </p:cNvPr>
            <p:cNvSpPr txBox="1">
              <a:spLocks noChangeArrowheads="1"/>
            </p:cNvSpPr>
            <p:nvPr/>
          </p:nvSpPr>
          <p:spPr bwMode="auto">
            <a:xfrm>
              <a:off x="3936082" y="2210286"/>
              <a:ext cx="15946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dirty="0">
                  <a:latin typeface="Calibri" panose="020F0502020204030204" pitchFamily="34" charset="0"/>
                </a:rPr>
                <a:t>Adequate Flow</a:t>
              </a:r>
            </a:p>
          </p:txBody>
        </p:sp>
        <p:sp>
          <p:nvSpPr>
            <p:cNvPr id="26698" name="Line 82">
              <a:extLst>
                <a:ext uri="{FF2B5EF4-FFF2-40B4-BE49-F238E27FC236}">
                  <a16:creationId xmlns:a16="http://schemas.microsoft.com/office/drawing/2014/main" id="{4787B33B-01AB-415C-A213-1511381DEE99}"/>
                </a:ext>
              </a:extLst>
            </p:cNvPr>
            <p:cNvSpPr>
              <a:spLocks noChangeShapeType="1"/>
            </p:cNvSpPr>
            <p:nvPr/>
          </p:nvSpPr>
          <p:spPr bwMode="auto">
            <a:xfrm flipH="1">
              <a:off x="6204659" y="2562811"/>
              <a:ext cx="479374" cy="0"/>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6" name="Oval 5">
              <a:extLst>
                <a:ext uri="{FF2B5EF4-FFF2-40B4-BE49-F238E27FC236}">
                  <a16:creationId xmlns:a16="http://schemas.microsoft.com/office/drawing/2014/main" id="{E51673E3-33F1-423D-A2DE-F608776828B1}"/>
                </a:ext>
              </a:extLst>
            </p:cNvPr>
            <p:cNvSpPr/>
            <p:nvPr/>
          </p:nvSpPr>
          <p:spPr>
            <a:xfrm>
              <a:off x="4627898" y="3642290"/>
              <a:ext cx="594343" cy="56441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44">
              <a:extLst>
                <a:ext uri="{FF2B5EF4-FFF2-40B4-BE49-F238E27FC236}">
                  <a16:creationId xmlns:a16="http://schemas.microsoft.com/office/drawing/2014/main" id="{6807D327-0EDB-483F-89FE-A6446C50E318}"/>
                </a:ext>
              </a:extLst>
            </p:cNvPr>
            <p:cNvSpPr>
              <a:spLocks noChangeArrowheads="1"/>
            </p:cNvSpPr>
            <p:nvPr/>
          </p:nvSpPr>
          <p:spPr bwMode="auto">
            <a:xfrm>
              <a:off x="3014572" y="5895706"/>
              <a:ext cx="44542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-10</a:t>
              </a:r>
            </a:p>
          </p:txBody>
        </p:sp>
        <p:sp>
          <p:nvSpPr>
            <p:cNvPr id="9" name="TextBox 8">
              <a:extLst>
                <a:ext uri="{FF2B5EF4-FFF2-40B4-BE49-F238E27FC236}">
                  <a16:creationId xmlns:a16="http://schemas.microsoft.com/office/drawing/2014/main" id="{F4F95CFA-6BF7-4B15-9632-DD78A5707AC2}"/>
                </a:ext>
              </a:extLst>
            </p:cNvPr>
            <p:cNvSpPr txBox="1"/>
            <p:nvPr/>
          </p:nvSpPr>
          <p:spPr>
            <a:xfrm>
              <a:off x="7111374" y="1628732"/>
              <a:ext cx="2810228" cy="584775"/>
            </a:xfrm>
            <a:prstGeom prst="rect">
              <a:avLst/>
            </a:prstGeom>
            <a:noFill/>
          </p:spPr>
          <p:txBody>
            <a:bodyPr wrap="square" rtlCol="0">
              <a:spAutoFit/>
            </a:bodyPr>
            <a:lstStyle/>
            <a:p>
              <a:r>
                <a:rPr lang="en-US" altLang="en-US" sz="1600" dirty="0">
                  <a:latin typeface="Calibri" panose="020F0502020204030204" pitchFamily="34" charset="0"/>
                </a:rPr>
                <a:t>*Adequate flow gives a smooth, linear rise to pressure</a:t>
              </a:r>
            </a:p>
          </p:txBody>
        </p:sp>
        <p:sp>
          <p:nvSpPr>
            <p:cNvPr id="80" name="Text Box 81">
              <a:extLst>
                <a:ext uri="{FF2B5EF4-FFF2-40B4-BE49-F238E27FC236}">
                  <a16:creationId xmlns:a16="http://schemas.microsoft.com/office/drawing/2014/main" id="{D66B4D0E-7722-4AC0-A3B3-0C17B29CC2F1}"/>
                </a:ext>
              </a:extLst>
            </p:cNvPr>
            <p:cNvSpPr txBox="1">
              <a:spLocks noChangeArrowheads="1"/>
            </p:cNvSpPr>
            <p:nvPr/>
          </p:nvSpPr>
          <p:spPr bwMode="auto">
            <a:xfrm>
              <a:off x="6714067" y="2379721"/>
              <a:ext cx="467616" cy="360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dirty="0">
                  <a:latin typeface="Calibri" panose="020F0502020204030204" pitchFamily="34" charset="0"/>
                </a:rPr>
                <a:t>PIP</a:t>
              </a:r>
            </a:p>
          </p:txBody>
        </p:sp>
        <p:sp>
          <p:nvSpPr>
            <p:cNvPr id="82" name="Line 82">
              <a:extLst>
                <a:ext uri="{FF2B5EF4-FFF2-40B4-BE49-F238E27FC236}">
                  <a16:creationId xmlns:a16="http://schemas.microsoft.com/office/drawing/2014/main" id="{55141BFD-170B-4E19-9025-D8E735331ACB}"/>
                </a:ext>
              </a:extLst>
            </p:cNvPr>
            <p:cNvSpPr>
              <a:spLocks noChangeShapeType="1"/>
            </p:cNvSpPr>
            <p:nvPr/>
          </p:nvSpPr>
          <p:spPr bwMode="auto">
            <a:xfrm>
              <a:off x="4939807" y="2562811"/>
              <a:ext cx="594342" cy="510922"/>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grpSp>
    </p:spTree>
    <p:extLst>
      <p:ext uri="{BB962C8B-B14F-4D97-AF65-F5344CB8AC3E}">
        <p14:creationId xmlns:p14="http://schemas.microsoft.com/office/powerpoint/2010/main" val="235770376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171BE-3E4E-4B50-A860-D6F73337B355}"/>
              </a:ext>
            </a:extLst>
          </p:cNvPr>
          <p:cNvSpPr>
            <a:spLocks noGrp="1"/>
          </p:cNvSpPr>
          <p:nvPr>
            <p:ph type="title"/>
          </p:nvPr>
        </p:nvSpPr>
        <p:spPr>
          <a:xfrm>
            <a:off x="838200" y="365126"/>
            <a:ext cx="10515600" cy="927101"/>
          </a:xfrm>
        </p:spPr>
        <p:txBody>
          <a:bodyPr>
            <a:normAutofit fontScale="90000"/>
          </a:bodyPr>
          <a:lstStyle/>
          <a:p>
            <a:r>
              <a:rPr lang="en-US" altLang="en-US" sz="3200" dirty="0"/>
              <a:t>Patient/Ventilator Synchrony</a:t>
            </a:r>
            <a:br>
              <a:rPr lang="en-US" altLang="en-US" sz="3200" dirty="0"/>
            </a:br>
            <a:r>
              <a:rPr lang="en-US" altLang="en-US" sz="3200" b="0" dirty="0"/>
              <a:t>The patient is outbreathing the set flow</a:t>
            </a:r>
          </a:p>
        </p:txBody>
      </p:sp>
      <p:grpSp>
        <p:nvGrpSpPr>
          <p:cNvPr id="11" name="Group 10">
            <a:extLst>
              <a:ext uri="{FF2B5EF4-FFF2-40B4-BE49-F238E27FC236}">
                <a16:creationId xmlns:a16="http://schemas.microsoft.com/office/drawing/2014/main" id="{AABA54EF-577E-4EB3-8C1C-1EBD33D98608}"/>
              </a:ext>
            </a:extLst>
          </p:cNvPr>
          <p:cNvGrpSpPr/>
          <p:nvPr/>
        </p:nvGrpSpPr>
        <p:grpSpPr>
          <a:xfrm>
            <a:off x="2019300" y="1219200"/>
            <a:ext cx="8153400" cy="4944855"/>
            <a:chOff x="2286000" y="1292227"/>
            <a:chExt cx="8153400" cy="4944855"/>
          </a:xfrm>
        </p:grpSpPr>
        <p:grpSp>
          <p:nvGrpSpPr>
            <p:cNvPr id="4" name="Group 3">
              <a:extLst>
                <a:ext uri="{FF2B5EF4-FFF2-40B4-BE49-F238E27FC236}">
                  <a16:creationId xmlns:a16="http://schemas.microsoft.com/office/drawing/2014/main" id="{FE40CDEC-7CB2-4BDF-8FA0-08C331CD0F43}"/>
                </a:ext>
              </a:extLst>
            </p:cNvPr>
            <p:cNvGrpSpPr/>
            <p:nvPr/>
          </p:nvGrpSpPr>
          <p:grpSpPr>
            <a:xfrm>
              <a:off x="3510790" y="1457581"/>
              <a:ext cx="160963" cy="4603479"/>
              <a:chOff x="3382964" y="568325"/>
              <a:chExt cx="165100" cy="3789363"/>
            </a:xfrm>
          </p:grpSpPr>
          <p:sp>
            <p:nvSpPr>
              <p:cNvPr id="26646" name="Line 26">
                <a:extLst>
                  <a:ext uri="{FF2B5EF4-FFF2-40B4-BE49-F238E27FC236}">
                    <a16:creationId xmlns:a16="http://schemas.microsoft.com/office/drawing/2014/main" id="{A5367441-0521-43A4-840C-3CB06D8AD4AD}"/>
                  </a:ext>
                </a:extLst>
              </p:cNvPr>
              <p:cNvSpPr>
                <a:spLocks noChangeShapeType="1"/>
              </p:cNvSpPr>
              <p:nvPr/>
            </p:nvSpPr>
            <p:spPr bwMode="auto">
              <a:xfrm>
                <a:off x="3548064" y="576263"/>
                <a:ext cx="0" cy="3781425"/>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7" name="Line 27">
                <a:extLst>
                  <a:ext uri="{FF2B5EF4-FFF2-40B4-BE49-F238E27FC236}">
                    <a16:creationId xmlns:a16="http://schemas.microsoft.com/office/drawing/2014/main" id="{676A6EE9-D501-49AC-8E94-16904205771C}"/>
                  </a:ext>
                </a:extLst>
              </p:cNvPr>
              <p:cNvSpPr>
                <a:spLocks noChangeShapeType="1"/>
              </p:cNvSpPr>
              <p:nvPr/>
            </p:nvSpPr>
            <p:spPr bwMode="auto">
              <a:xfrm flipH="1">
                <a:off x="3382964" y="4357688"/>
                <a:ext cx="165100"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8" name="Line 28">
                <a:extLst>
                  <a:ext uri="{FF2B5EF4-FFF2-40B4-BE49-F238E27FC236}">
                    <a16:creationId xmlns:a16="http://schemas.microsoft.com/office/drawing/2014/main" id="{74457596-23B6-4BE1-908C-62FE7B399827}"/>
                  </a:ext>
                </a:extLst>
              </p:cNvPr>
              <p:cNvSpPr>
                <a:spLocks noChangeShapeType="1"/>
              </p:cNvSpPr>
              <p:nvPr/>
            </p:nvSpPr>
            <p:spPr bwMode="auto">
              <a:xfrm flipH="1">
                <a:off x="3384551" y="3084577"/>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9" name="Line 29">
                <a:extLst>
                  <a:ext uri="{FF2B5EF4-FFF2-40B4-BE49-F238E27FC236}">
                    <a16:creationId xmlns:a16="http://schemas.microsoft.com/office/drawing/2014/main" id="{B205EE08-EBB2-4B88-A0FB-DF137F418092}"/>
                  </a:ext>
                </a:extLst>
              </p:cNvPr>
              <p:cNvSpPr>
                <a:spLocks noChangeShapeType="1"/>
              </p:cNvSpPr>
              <p:nvPr/>
            </p:nvSpPr>
            <p:spPr bwMode="auto">
              <a:xfrm flipH="1">
                <a:off x="3384551" y="568325"/>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0" name="Line 30">
                <a:extLst>
                  <a:ext uri="{FF2B5EF4-FFF2-40B4-BE49-F238E27FC236}">
                    <a16:creationId xmlns:a16="http://schemas.microsoft.com/office/drawing/2014/main" id="{92DEE75E-29B5-416F-9946-7E3B91652EEC}"/>
                  </a:ext>
                </a:extLst>
              </p:cNvPr>
              <p:cNvSpPr>
                <a:spLocks noChangeShapeType="1"/>
              </p:cNvSpPr>
              <p:nvPr/>
            </p:nvSpPr>
            <p:spPr bwMode="auto">
              <a:xfrm flipH="1">
                <a:off x="3384551" y="1831446"/>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
              <a:extLst>
                <a:ext uri="{FF2B5EF4-FFF2-40B4-BE49-F238E27FC236}">
                  <a16:creationId xmlns:a16="http://schemas.microsoft.com/office/drawing/2014/main" id="{85A3708A-FD87-40DF-B23D-5C9B03211C64}"/>
                </a:ext>
              </a:extLst>
            </p:cNvPr>
            <p:cNvGrpSpPr/>
            <p:nvPr/>
          </p:nvGrpSpPr>
          <p:grpSpPr>
            <a:xfrm>
              <a:off x="3671757" y="4511336"/>
              <a:ext cx="6126084" cy="92867"/>
              <a:chOff x="3548063" y="3700462"/>
              <a:chExt cx="6283325" cy="95251"/>
            </a:xfrm>
          </p:grpSpPr>
          <p:sp>
            <p:nvSpPr>
              <p:cNvPr id="26651" name="Line 31">
                <a:extLst>
                  <a:ext uri="{FF2B5EF4-FFF2-40B4-BE49-F238E27FC236}">
                    <a16:creationId xmlns:a16="http://schemas.microsoft.com/office/drawing/2014/main" id="{D450A096-CEA5-4D31-B562-26A79098EA4F}"/>
                  </a:ext>
                </a:extLst>
              </p:cNvPr>
              <p:cNvSpPr>
                <a:spLocks noChangeShapeType="1"/>
              </p:cNvSpPr>
              <p:nvPr/>
            </p:nvSpPr>
            <p:spPr bwMode="auto">
              <a:xfrm flipV="1">
                <a:off x="3548063" y="3700462"/>
                <a:ext cx="6283325" cy="6349"/>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2" name="Line 32">
                <a:extLst>
                  <a:ext uri="{FF2B5EF4-FFF2-40B4-BE49-F238E27FC236}">
                    <a16:creationId xmlns:a16="http://schemas.microsoft.com/office/drawing/2014/main" id="{1E2729B8-CA1C-4144-A1E9-E179974489D1}"/>
                  </a:ext>
                </a:extLst>
              </p:cNvPr>
              <p:cNvSpPr>
                <a:spLocks noChangeShapeType="1"/>
              </p:cNvSpPr>
              <p:nvPr/>
            </p:nvSpPr>
            <p:spPr bwMode="auto">
              <a:xfrm>
                <a:off x="4508500"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3" name="Line 33">
                <a:extLst>
                  <a:ext uri="{FF2B5EF4-FFF2-40B4-BE49-F238E27FC236}">
                    <a16:creationId xmlns:a16="http://schemas.microsoft.com/office/drawing/2014/main" id="{A2427563-9423-41CF-94E9-D7D81BF2D951}"/>
                  </a:ext>
                </a:extLst>
              </p:cNvPr>
              <p:cNvSpPr>
                <a:spLocks noChangeShapeType="1"/>
              </p:cNvSpPr>
              <p:nvPr/>
            </p:nvSpPr>
            <p:spPr bwMode="auto">
              <a:xfrm>
                <a:off x="557307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4" name="Line 34">
                <a:extLst>
                  <a:ext uri="{FF2B5EF4-FFF2-40B4-BE49-F238E27FC236}">
                    <a16:creationId xmlns:a16="http://schemas.microsoft.com/office/drawing/2014/main" id="{577AD3AC-BFC5-4E25-B62F-6E06DD6D84DF}"/>
                  </a:ext>
                </a:extLst>
              </p:cNvPr>
              <p:cNvSpPr>
                <a:spLocks noChangeShapeType="1"/>
              </p:cNvSpPr>
              <p:nvPr/>
            </p:nvSpPr>
            <p:spPr bwMode="auto">
              <a:xfrm>
                <a:off x="6637656"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5" name="Line 35">
                <a:extLst>
                  <a:ext uri="{FF2B5EF4-FFF2-40B4-BE49-F238E27FC236}">
                    <a16:creationId xmlns:a16="http://schemas.microsoft.com/office/drawing/2014/main" id="{126CBA8B-D029-430C-A0DF-96EE78E12AB2}"/>
                  </a:ext>
                </a:extLst>
              </p:cNvPr>
              <p:cNvSpPr>
                <a:spLocks noChangeShapeType="1"/>
              </p:cNvSpPr>
              <p:nvPr/>
            </p:nvSpPr>
            <p:spPr bwMode="auto">
              <a:xfrm>
                <a:off x="983138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6" name="Line 36">
                <a:extLst>
                  <a:ext uri="{FF2B5EF4-FFF2-40B4-BE49-F238E27FC236}">
                    <a16:creationId xmlns:a16="http://schemas.microsoft.com/office/drawing/2014/main" id="{A5423BE6-6324-42A3-8E41-727425CB614B}"/>
                  </a:ext>
                </a:extLst>
              </p:cNvPr>
              <p:cNvSpPr>
                <a:spLocks noChangeShapeType="1"/>
              </p:cNvSpPr>
              <p:nvPr/>
            </p:nvSpPr>
            <p:spPr bwMode="auto">
              <a:xfrm>
                <a:off x="7702234"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7" name="Line 37">
                <a:extLst>
                  <a:ext uri="{FF2B5EF4-FFF2-40B4-BE49-F238E27FC236}">
                    <a16:creationId xmlns:a16="http://schemas.microsoft.com/office/drawing/2014/main" id="{EAB07C6D-CC43-47D0-A649-28D2B6E21651}"/>
                  </a:ext>
                </a:extLst>
              </p:cNvPr>
              <p:cNvSpPr>
                <a:spLocks noChangeShapeType="1"/>
              </p:cNvSpPr>
              <p:nvPr/>
            </p:nvSpPr>
            <p:spPr bwMode="auto">
              <a:xfrm>
                <a:off x="8766812"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6658" name="Rectangle 38">
              <a:extLst>
                <a:ext uri="{FF2B5EF4-FFF2-40B4-BE49-F238E27FC236}">
                  <a16:creationId xmlns:a16="http://schemas.microsoft.com/office/drawing/2014/main" id="{2F6E39C7-D44A-4CDA-94FA-AD3D1372DDBA}"/>
                </a:ext>
              </a:extLst>
            </p:cNvPr>
            <p:cNvSpPr>
              <a:spLocks noChangeArrowheads="1"/>
            </p:cNvSpPr>
            <p:nvPr/>
          </p:nvSpPr>
          <p:spPr bwMode="auto">
            <a:xfrm>
              <a:off x="4466718"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1</a:t>
              </a:r>
            </a:p>
          </p:txBody>
        </p:sp>
        <p:sp>
          <p:nvSpPr>
            <p:cNvPr id="26659" name="Rectangle 39">
              <a:extLst>
                <a:ext uri="{FF2B5EF4-FFF2-40B4-BE49-F238E27FC236}">
                  <a16:creationId xmlns:a16="http://schemas.microsoft.com/office/drawing/2014/main" id="{1E6BFDFE-C8D2-431A-8B16-1528ECB6D006}"/>
                </a:ext>
              </a:extLst>
            </p:cNvPr>
            <p:cNvSpPr>
              <a:spLocks noChangeArrowheads="1"/>
            </p:cNvSpPr>
            <p:nvPr/>
          </p:nvSpPr>
          <p:spPr bwMode="auto">
            <a:xfrm>
              <a:off x="5504463"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2</a:t>
              </a:r>
            </a:p>
          </p:txBody>
        </p:sp>
        <p:sp>
          <p:nvSpPr>
            <p:cNvPr id="26660" name="Rectangle 40">
              <a:extLst>
                <a:ext uri="{FF2B5EF4-FFF2-40B4-BE49-F238E27FC236}">
                  <a16:creationId xmlns:a16="http://schemas.microsoft.com/office/drawing/2014/main" id="{425E2BE0-6352-4BF5-8218-4ED44F418291}"/>
                </a:ext>
              </a:extLst>
            </p:cNvPr>
            <p:cNvSpPr>
              <a:spLocks noChangeArrowheads="1"/>
            </p:cNvSpPr>
            <p:nvPr/>
          </p:nvSpPr>
          <p:spPr bwMode="auto">
            <a:xfrm>
              <a:off x="6542209"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3</a:t>
              </a:r>
            </a:p>
          </p:txBody>
        </p:sp>
        <p:sp>
          <p:nvSpPr>
            <p:cNvPr id="26661" name="Rectangle 41">
              <a:extLst>
                <a:ext uri="{FF2B5EF4-FFF2-40B4-BE49-F238E27FC236}">
                  <a16:creationId xmlns:a16="http://schemas.microsoft.com/office/drawing/2014/main" id="{E2681E2E-F31C-41BF-B15F-EB9090A1478F}"/>
                </a:ext>
              </a:extLst>
            </p:cNvPr>
            <p:cNvSpPr>
              <a:spLocks noChangeArrowheads="1"/>
            </p:cNvSpPr>
            <p:nvPr/>
          </p:nvSpPr>
          <p:spPr bwMode="auto">
            <a:xfrm>
              <a:off x="7579955"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4</a:t>
              </a:r>
            </a:p>
          </p:txBody>
        </p:sp>
        <p:sp>
          <p:nvSpPr>
            <p:cNvPr id="26662" name="Rectangle 42">
              <a:extLst>
                <a:ext uri="{FF2B5EF4-FFF2-40B4-BE49-F238E27FC236}">
                  <a16:creationId xmlns:a16="http://schemas.microsoft.com/office/drawing/2014/main" id="{A0AB16BF-7B2F-4687-BC75-3DC0875C0B37}"/>
                </a:ext>
              </a:extLst>
            </p:cNvPr>
            <p:cNvSpPr>
              <a:spLocks noChangeArrowheads="1"/>
            </p:cNvSpPr>
            <p:nvPr/>
          </p:nvSpPr>
          <p:spPr bwMode="auto">
            <a:xfrm>
              <a:off x="8617700"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5</a:t>
              </a:r>
            </a:p>
          </p:txBody>
        </p:sp>
        <p:sp>
          <p:nvSpPr>
            <p:cNvPr id="26663" name="Rectangle 43">
              <a:extLst>
                <a:ext uri="{FF2B5EF4-FFF2-40B4-BE49-F238E27FC236}">
                  <a16:creationId xmlns:a16="http://schemas.microsoft.com/office/drawing/2014/main" id="{169948E8-4A44-4839-84D0-7BBA78311063}"/>
                </a:ext>
              </a:extLst>
            </p:cNvPr>
            <p:cNvSpPr>
              <a:spLocks noChangeArrowheads="1"/>
            </p:cNvSpPr>
            <p:nvPr/>
          </p:nvSpPr>
          <p:spPr bwMode="auto">
            <a:xfrm>
              <a:off x="9655446"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6</a:t>
              </a:r>
            </a:p>
          </p:txBody>
        </p:sp>
        <p:sp>
          <p:nvSpPr>
            <p:cNvPr id="26664" name="Rectangle 44">
              <a:extLst>
                <a:ext uri="{FF2B5EF4-FFF2-40B4-BE49-F238E27FC236}">
                  <a16:creationId xmlns:a16="http://schemas.microsoft.com/office/drawing/2014/main" id="{94C52D9A-4B11-42E2-BFA9-77E216E5D349}"/>
                </a:ext>
              </a:extLst>
            </p:cNvPr>
            <p:cNvSpPr>
              <a:spLocks noChangeArrowheads="1"/>
            </p:cNvSpPr>
            <p:nvPr/>
          </p:nvSpPr>
          <p:spPr bwMode="auto">
            <a:xfrm>
              <a:off x="3141417" y="1292227"/>
              <a:ext cx="384471"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30</a:t>
              </a:r>
            </a:p>
          </p:txBody>
        </p:sp>
        <p:grpSp>
          <p:nvGrpSpPr>
            <p:cNvPr id="7" name="Group 6">
              <a:extLst>
                <a:ext uri="{FF2B5EF4-FFF2-40B4-BE49-F238E27FC236}">
                  <a16:creationId xmlns:a16="http://schemas.microsoft.com/office/drawing/2014/main" id="{39BD3D55-8B35-4F09-AC1B-767E30629709}"/>
                </a:ext>
              </a:extLst>
            </p:cNvPr>
            <p:cNvGrpSpPr/>
            <p:nvPr/>
          </p:nvGrpSpPr>
          <p:grpSpPr>
            <a:xfrm>
              <a:off x="2286000" y="2533935"/>
              <a:ext cx="950690" cy="971350"/>
              <a:chOff x="2103683" y="2278448"/>
              <a:chExt cx="975092" cy="996282"/>
            </a:xfrm>
          </p:grpSpPr>
          <p:sp>
            <p:nvSpPr>
              <p:cNvPr id="26665" name="Rectangle 45">
                <a:extLst>
                  <a:ext uri="{FF2B5EF4-FFF2-40B4-BE49-F238E27FC236}">
                    <a16:creationId xmlns:a16="http://schemas.microsoft.com/office/drawing/2014/main" id="{FE624F0D-3B1B-4F13-BAB4-895B88224C7E}"/>
                  </a:ext>
                </a:extLst>
              </p:cNvPr>
              <p:cNvSpPr>
                <a:spLocks noChangeArrowheads="1"/>
              </p:cNvSpPr>
              <p:nvPr/>
            </p:nvSpPr>
            <p:spPr bwMode="auto">
              <a:xfrm>
                <a:off x="2122158" y="2278448"/>
                <a:ext cx="93814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4000" dirty="0">
                    <a:latin typeface="Calibri" panose="020F0502020204030204" pitchFamily="34" charset="0"/>
                  </a:rPr>
                  <a:t>P</a:t>
                </a:r>
                <a:r>
                  <a:rPr lang="en-US" altLang="en-US" dirty="0">
                    <a:latin typeface="Calibri" panose="020F0502020204030204" pitchFamily="34" charset="0"/>
                  </a:rPr>
                  <a:t>aw</a:t>
                </a:r>
                <a:endParaRPr lang="en-US" altLang="en-US" sz="4000" dirty="0">
                  <a:latin typeface="Calibri" panose="020F0502020204030204" pitchFamily="34" charset="0"/>
                </a:endParaRPr>
              </a:p>
            </p:txBody>
          </p:sp>
          <p:sp>
            <p:nvSpPr>
              <p:cNvPr id="26667" name="Rectangle 47">
                <a:extLst>
                  <a:ext uri="{FF2B5EF4-FFF2-40B4-BE49-F238E27FC236}">
                    <a16:creationId xmlns:a16="http://schemas.microsoft.com/office/drawing/2014/main" id="{8E2DE65F-B8D0-4FDA-ADCF-E5AE1B9BAA5B}"/>
                  </a:ext>
                </a:extLst>
              </p:cNvPr>
              <p:cNvSpPr>
                <a:spLocks noChangeArrowheads="1"/>
              </p:cNvSpPr>
              <p:nvPr/>
            </p:nvSpPr>
            <p:spPr bwMode="auto">
              <a:xfrm>
                <a:off x="2103683" y="2873978"/>
                <a:ext cx="975092"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cmH</a:t>
                </a:r>
                <a:r>
                  <a:rPr lang="en-US" altLang="en-US" sz="2000" baseline="-25000" dirty="0">
                    <a:latin typeface="Calibri" panose="020F0502020204030204" pitchFamily="34" charset="0"/>
                  </a:rPr>
                  <a:t>2</a:t>
                </a:r>
                <a:r>
                  <a:rPr lang="en-US" altLang="en-US" sz="2000" dirty="0">
                    <a:latin typeface="Calibri" panose="020F0502020204030204" pitchFamily="34" charset="0"/>
                  </a:rPr>
                  <a:t>O</a:t>
                </a:r>
              </a:p>
            </p:txBody>
          </p:sp>
        </p:grpSp>
        <p:sp>
          <p:nvSpPr>
            <p:cNvPr id="26670" name="Rectangle 50">
              <a:extLst>
                <a:ext uri="{FF2B5EF4-FFF2-40B4-BE49-F238E27FC236}">
                  <a16:creationId xmlns:a16="http://schemas.microsoft.com/office/drawing/2014/main" id="{44E97367-FF5F-4CAD-9437-2116C2122EC4}"/>
                </a:ext>
              </a:extLst>
            </p:cNvPr>
            <p:cNvSpPr>
              <a:spLocks noChangeArrowheads="1"/>
            </p:cNvSpPr>
            <p:nvPr/>
          </p:nvSpPr>
          <p:spPr bwMode="auto">
            <a:xfrm>
              <a:off x="9911144" y="4315974"/>
              <a:ext cx="528256" cy="390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Sec</a:t>
              </a:r>
            </a:p>
          </p:txBody>
        </p:sp>
        <p:sp>
          <p:nvSpPr>
            <p:cNvPr id="26674" name="Line 56">
              <a:extLst>
                <a:ext uri="{FF2B5EF4-FFF2-40B4-BE49-F238E27FC236}">
                  <a16:creationId xmlns:a16="http://schemas.microsoft.com/office/drawing/2014/main" id="{E06ED800-67A7-4958-AA07-3EBBCC00DF33}"/>
                </a:ext>
              </a:extLst>
            </p:cNvPr>
            <p:cNvSpPr>
              <a:spLocks noChangeShapeType="1"/>
            </p:cNvSpPr>
            <p:nvPr/>
          </p:nvSpPr>
          <p:spPr bwMode="auto">
            <a:xfrm>
              <a:off x="3615292" y="3838190"/>
              <a:ext cx="1228722"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5" name="Line 57">
              <a:extLst>
                <a:ext uri="{FF2B5EF4-FFF2-40B4-BE49-F238E27FC236}">
                  <a16:creationId xmlns:a16="http://schemas.microsoft.com/office/drawing/2014/main" id="{D227E486-FF90-46F8-99A6-55E871340041}"/>
                </a:ext>
              </a:extLst>
            </p:cNvPr>
            <p:cNvSpPr>
              <a:spLocks noChangeShapeType="1"/>
            </p:cNvSpPr>
            <p:nvPr/>
          </p:nvSpPr>
          <p:spPr bwMode="auto">
            <a:xfrm flipV="1">
              <a:off x="4896613" y="2587959"/>
              <a:ext cx="1151885" cy="1417395"/>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6" name="Arc 58">
              <a:extLst>
                <a:ext uri="{FF2B5EF4-FFF2-40B4-BE49-F238E27FC236}">
                  <a16:creationId xmlns:a16="http://schemas.microsoft.com/office/drawing/2014/main" id="{6513EBF3-F1E1-412F-A998-9A7812EC0EC8}"/>
                </a:ext>
              </a:extLst>
            </p:cNvPr>
            <p:cNvSpPr>
              <a:spLocks/>
            </p:cNvSpPr>
            <p:nvPr/>
          </p:nvSpPr>
          <p:spPr bwMode="auto">
            <a:xfrm>
              <a:off x="6055423" y="2562811"/>
              <a:ext cx="1167469" cy="1262982"/>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7" name="Line 59">
              <a:extLst>
                <a:ext uri="{FF2B5EF4-FFF2-40B4-BE49-F238E27FC236}">
                  <a16:creationId xmlns:a16="http://schemas.microsoft.com/office/drawing/2014/main" id="{29DDC45E-32CC-4988-9A2F-12671CAA11C8}"/>
                </a:ext>
              </a:extLst>
            </p:cNvPr>
            <p:cNvSpPr>
              <a:spLocks noChangeShapeType="1"/>
            </p:cNvSpPr>
            <p:nvPr/>
          </p:nvSpPr>
          <p:spPr bwMode="auto">
            <a:xfrm>
              <a:off x="7222893" y="3830437"/>
              <a:ext cx="521274" cy="6191"/>
            </a:xfrm>
            <a:prstGeom prst="line">
              <a:avLst/>
            </a:prstGeom>
            <a:noFill/>
            <a:ln w="38100" cap="rnd">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8" name="Line 60">
              <a:extLst>
                <a:ext uri="{FF2B5EF4-FFF2-40B4-BE49-F238E27FC236}">
                  <a16:creationId xmlns:a16="http://schemas.microsoft.com/office/drawing/2014/main" id="{3192948F-019A-4D33-8732-29F8A553BD16}"/>
                </a:ext>
              </a:extLst>
            </p:cNvPr>
            <p:cNvSpPr>
              <a:spLocks noChangeShapeType="1"/>
            </p:cNvSpPr>
            <p:nvPr/>
          </p:nvSpPr>
          <p:spPr bwMode="auto">
            <a:xfrm>
              <a:off x="4844014" y="3838189"/>
              <a:ext cx="52599" cy="174919"/>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5" name="Text Box 77">
              <a:extLst>
                <a:ext uri="{FF2B5EF4-FFF2-40B4-BE49-F238E27FC236}">
                  <a16:creationId xmlns:a16="http://schemas.microsoft.com/office/drawing/2014/main" id="{EBF0D665-D1B0-408C-9EF8-4D7F7A30FB31}"/>
                </a:ext>
              </a:extLst>
            </p:cNvPr>
            <p:cNvSpPr txBox="1">
              <a:spLocks noChangeArrowheads="1"/>
            </p:cNvSpPr>
            <p:nvPr/>
          </p:nvSpPr>
          <p:spPr bwMode="auto">
            <a:xfrm>
              <a:off x="5721734" y="4000133"/>
              <a:ext cx="14194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en-US" sz="1800" dirty="0">
                  <a:latin typeface="Calibri" panose="020F0502020204030204" pitchFamily="34" charset="0"/>
                </a:rPr>
                <a:t>Patient Effort</a:t>
              </a:r>
            </a:p>
          </p:txBody>
        </p:sp>
        <p:sp>
          <p:nvSpPr>
            <p:cNvPr id="26696" name="Line 78">
              <a:extLst>
                <a:ext uri="{FF2B5EF4-FFF2-40B4-BE49-F238E27FC236}">
                  <a16:creationId xmlns:a16="http://schemas.microsoft.com/office/drawing/2014/main" id="{EAC03A95-F906-4A65-A5E4-65C0AE4F9BDA}"/>
                </a:ext>
              </a:extLst>
            </p:cNvPr>
            <p:cNvSpPr>
              <a:spLocks noChangeShapeType="1"/>
            </p:cNvSpPr>
            <p:nvPr/>
          </p:nvSpPr>
          <p:spPr bwMode="auto">
            <a:xfrm flipH="1" flipV="1">
              <a:off x="5275437" y="4069024"/>
              <a:ext cx="447498" cy="10988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698" name="Line 82">
              <a:extLst>
                <a:ext uri="{FF2B5EF4-FFF2-40B4-BE49-F238E27FC236}">
                  <a16:creationId xmlns:a16="http://schemas.microsoft.com/office/drawing/2014/main" id="{4787B33B-01AB-415C-A213-1511381DEE99}"/>
                </a:ext>
              </a:extLst>
            </p:cNvPr>
            <p:cNvSpPr>
              <a:spLocks noChangeShapeType="1"/>
            </p:cNvSpPr>
            <p:nvPr/>
          </p:nvSpPr>
          <p:spPr bwMode="auto">
            <a:xfrm flipH="1">
              <a:off x="9047161" y="3351096"/>
              <a:ext cx="479374" cy="0"/>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6" name="Oval 5">
              <a:extLst>
                <a:ext uri="{FF2B5EF4-FFF2-40B4-BE49-F238E27FC236}">
                  <a16:creationId xmlns:a16="http://schemas.microsoft.com/office/drawing/2014/main" id="{E51673E3-33F1-423D-A2DE-F608776828B1}"/>
                </a:ext>
              </a:extLst>
            </p:cNvPr>
            <p:cNvSpPr/>
            <p:nvPr/>
          </p:nvSpPr>
          <p:spPr>
            <a:xfrm>
              <a:off x="4627898" y="3642290"/>
              <a:ext cx="594343" cy="56441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44">
              <a:extLst>
                <a:ext uri="{FF2B5EF4-FFF2-40B4-BE49-F238E27FC236}">
                  <a16:creationId xmlns:a16="http://schemas.microsoft.com/office/drawing/2014/main" id="{6807D327-0EDB-483F-89FE-A6446C50E318}"/>
                </a:ext>
              </a:extLst>
            </p:cNvPr>
            <p:cNvSpPr>
              <a:spLocks noChangeArrowheads="1"/>
            </p:cNvSpPr>
            <p:nvPr/>
          </p:nvSpPr>
          <p:spPr bwMode="auto">
            <a:xfrm>
              <a:off x="3014572" y="5895706"/>
              <a:ext cx="44542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-10</a:t>
              </a:r>
            </a:p>
          </p:txBody>
        </p:sp>
        <p:sp>
          <p:nvSpPr>
            <p:cNvPr id="9" name="TextBox 8">
              <a:extLst>
                <a:ext uri="{FF2B5EF4-FFF2-40B4-BE49-F238E27FC236}">
                  <a16:creationId xmlns:a16="http://schemas.microsoft.com/office/drawing/2014/main" id="{F4F95CFA-6BF7-4B15-9632-DD78A5707AC2}"/>
                </a:ext>
              </a:extLst>
            </p:cNvPr>
            <p:cNvSpPr txBox="1"/>
            <p:nvPr/>
          </p:nvSpPr>
          <p:spPr>
            <a:xfrm>
              <a:off x="6716019" y="1797291"/>
              <a:ext cx="3328011" cy="584775"/>
            </a:xfrm>
            <a:prstGeom prst="rect">
              <a:avLst/>
            </a:prstGeom>
            <a:noFill/>
          </p:spPr>
          <p:txBody>
            <a:bodyPr wrap="square" rtlCol="0">
              <a:spAutoFit/>
            </a:bodyPr>
            <a:lstStyle/>
            <a:p>
              <a:r>
                <a:rPr lang="en-US" altLang="en-US" sz="1600" dirty="0">
                  <a:latin typeface="Calibri" panose="020F0502020204030204" pitchFamily="34" charset="0"/>
                </a:rPr>
                <a:t>*Insufficient flow results in an erratic rise to pressure with a lower PIP</a:t>
              </a:r>
            </a:p>
          </p:txBody>
        </p:sp>
        <p:sp>
          <p:nvSpPr>
            <p:cNvPr id="80" name="Text Box 81">
              <a:extLst>
                <a:ext uri="{FF2B5EF4-FFF2-40B4-BE49-F238E27FC236}">
                  <a16:creationId xmlns:a16="http://schemas.microsoft.com/office/drawing/2014/main" id="{D66B4D0E-7722-4AC0-A3B3-0C17B29CC2F1}"/>
                </a:ext>
              </a:extLst>
            </p:cNvPr>
            <p:cNvSpPr txBox="1">
              <a:spLocks noChangeArrowheads="1"/>
            </p:cNvSpPr>
            <p:nvPr/>
          </p:nvSpPr>
          <p:spPr bwMode="auto">
            <a:xfrm>
              <a:off x="9481659" y="3166407"/>
              <a:ext cx="467616" cy="360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dirty="0">
                  <a:latin typeface="Calibri" panose="020F0502020204030204" pitchFamily="34" charset="0"/>
                </a:rPr>
                <a:t>PIP</a:t>
              </a:r>
            </a:p>
          </p:txBody>
        </p:sp>
        <p:sp>
          <p:nvSpPr>
            <p:cNvPr id="82" name="Line 82">
              <a:extLst>
                <a:ext uri="{FF2B5EF4-FFF2-40B4-BE49-F238E27FC236}">
                  <a16:creationId xmlns:a16="http://schemas.microsoft.com/office/drawing/2014/main" id="{55141BFD-170B-4E19-9025-D8E735331ACB}"/>
                </a:ext>
              </a:extLst>
            </p:cNvPr>
            <p:cNvSpPr>
              <a:spLocks noChangeShapeType="1"/>
            </p:cNvSpPr>
            <p:nvPr/>
          </p:nvSpPr>
          <p:spPr bwMode="auto">
            <a:xfrm>
              <a:off x="7771360" y="3296656"/>
              <a:ext cx="503109" cy="34563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49" name="Rectangle 46">
              <a:extLst>
                <a:ext uri="{FF2B5EF4-FFF2-40B4-BE49-F238E27FC236}">
                  <a16:creationId xmlns:a16="http://schemas.microsoft.com/office/drawing/2014/main" id="{52D90510-6767-4835-B1CC-EAB3ECE86536}"/>
                </a:ext>
              </a:extLst>
            </p:cNvPr>
            <p:cNvSpPr>
              <a:spLocks noChangeArrowheads="1"/>
            </p:cNvSpPr>
            <p:nvPr/>
          </p:nvSpPr>
          <p:spPr bwMode="auto">
            <a:xfrm>
              <a:off x="6813941" y="2976478"/>
              <a:ext cx="1460528"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Air Starvation</a:t>
              </a:r>
            </a:p>
          </p:txBody>
        </p:sp>
        <p:sp>
          <p:nvSpPr>
            <p:cNvPr id="50" name="Freeform 68">
              <a:extLst>
                <a:ext uri="{FF2B5EF4-FFF2-40B4-BE49-F238E27FC236}">
                  <a16:creationId xmlns:a16="http://schemas.microsoft.com/office/drawing/2014/main" id="{981286FF-BA8E-4AD8-8360-7CAC2E0CD5D5}"/>
                </a:ext>
              </a:extLst>
            </p:cNvPr>
            <p:cNvSpPr>
              <a:spLocks/>
            </p:cNvSpPr>
            <p:nvPr/>
          </p:nvSpPr>
          <p:spPr bwMode="auto">
            <a:xfrm>
              <a:off x="7721396" y="3394452"/>
              <a:ext cx="1264490" cy="529509"/>
            </a:xfrm>
            <a:custGeom>
              <a:avLst/>
              <a:gdLst>
                <a:gd name="T0" fmla="*/ 0 w 641"/>
                <a:gd name="T1" fmla="*/ 2147483646 h 331"/>
                <a:gd name="T2" fmla="*/ 2147483646 w 641"/>
                <a:gd name="T3" fmla="*/ 2147483646 h 331"/>
                <a:gd name="T4" fmla="*/ 2147483646 w 641"/>
                <a:gd name="T5" fmla="*/ 2147483646 h 331"/>
                <a:gd name="T6" fmla="*/ 2147483646 w 641"/>
                <a:gd name="T7" fmla="*/ 2147483646 h 331"/>
                <a:gd name="T8" fmla="*/ 2147483646 w 641"/>
                <a:gd name="T9" fmla="*/ 2147483646 h 331"/>
                <a:gd name="T10" fmla="*/ 2147483646 w 641"/>
                <a:gd name="T11" fmla="*/ 2147483646 h 331"/>
                <a:gd name="T12" fmla="*/ 2147483646 w 641"/>
                <a:gd name="T13" fmla="*/ 2147483646 h 331"/>
                <a:gd name="T14" fmla="*/ 2147483646 w 641"/>
                <a:gd name="T15" fmla="*/ 2147483646 h 331"/>
                <a:gd name="T16" fmla="*/ 2147483646 w 641"/>
                <a:gd name="T17" fmla="*/ 2147483646 h 331"/>
                <a:gd name="T18" fmla="*/ 2147483646 w 641"/>
                <a:gd name="T19" fmla="*/ 0 h 3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41"/>
                <a:gd name="T31" fmla="*/ 0 h 331"/>
                <a:gd name="T32" fmla="*/ 641 w 641"/>
                <a:gd name="T33" fmla="*/ 331 h 331"/>
                <a:gd name="connsiteX0" fmla="*/ 0 w 12407"/>
                <a:gd name="connsiteY0" fmla="*/ 8307 h 10077"/>
                <a:gd name="connsiteX1" fmla="*/ 3858 w 12407"/>
                <a:gd name="connsiteY1" fmla="*/ 10000 h 10077"/>
                <a:gd name="connsiteX2" fmla="*/ 5465 w 12407"/>
                <a:gd name="connsiteY2" fmla="*/ 9668 h 10077"/>
                <a:gd name="connsiteX3" fmla="*/ 6604 w 12407"/>
                <a:gd name="connsiteY3" fmla="*/ 4381 h 10077"/>
                <a:gd name="connsiteX4" fmla="*/ 7727 w 12407"/>
                <a:gd name="connsiteY4" fmla="*/ 6254 h 10077"/>
                <a:gd name="connsiteX5" fmla="*/ 8366 w 12407"/>
                <a:gd name="connsiteY5" fmla="*/ 4381 h 10077"/>
                <a:gd name="connsiteX6" fmla="*/ 8538 w 12407"/>
                <a:gd name="connsiteY6" fmla="*/ 3444 h 10077"/>
                <a:gd name="connsiteX7" fmla="*/ 9178 w 12407"/>
                <a:gd name="connsiteY7" fmla="*/ 1541 h 10077"/>
                <a:gd name="connsiteX8" fmla="*/ 11284 w 12407"/>
                <a:gd name="connsiteY8" fmla="*/ 2508 h 10077"/>
                <a:gd name="connsiteX9" fmla="*/ 12407 w 12407"/>
                <a:gd name="connsiteY9" fmla="*/ 0 h 10077"/>
                <a:gd name="connsiteX0" fmla="*/ 0 w 12407"/>
                <a:gd name="connsiteY0" fmla="*/ 8307 h 10077"/>
                <a:gd name="connsiteX1" fmla="*/ 3858 w 12407"/>
                <a:gd name="connsiteY1" fmla="*/ 10000 h 10077"/>
                <a:gd name="connsiteX2" fmla="*/ 5465 w 12407"/>
                <a:gd name="connsiteY2" fmla="*/ 9668 h 10077"/>
                <a:gd name="connsiteX3" fmla="*/ 6604 w 12407"/>
                <a:gd name="connsiteY3" fmla="*/ 4381 h 10077"/>
                <a:gd name="connsiteX4" fmla="*/ 7727 w 12407"/>
                <a:gd name="connsiteY4" fmla="*/ 6254 h 10077"/>
                <a:gd name="connsiteX5" fmla="*/ 8366 w 12407"/>
                <a:gd name="connsiteY5" fmla="*/ 4381 h 10077"/>
                <a:gd name="connsiteX6" fmla="*/ 8538 w 12407"/>
                <a:gd name="connsiteY6" fmla="*/ 3444 h 10077"/>
                <a:gd name="connsiteX7" fmla="*/ 9178 w 12407"/>
                <a:gd name="connsiteY7" fmla="*/ 1541 h 10077"/>
                <a:gd name="connsiteX8" fmla="*/ 11284 w 12407"/>
                <a:gd name="connsiteY8" fmla="*/ 2508 h 10077"/>
                <a:gd name="connsiteX9" fmla="*/ 12407 w 12407"/>
                <a:gd name="connsiteY9" fmla="*/ 0 h 10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07" h="10077">
                  <a:moveTo>
                    <a:pt x="0" y="8307"/>
                  </a:moveTo>
                  <a:cubicBezTo>
                    <a:pt x="1937" y="8246"/>
                    <a:pt x="2947" y="9773"/>
                    <a:pt x="3858" y="10000"/>
                  </a:cubicBezTo>
                  <a:cubicBezTo>
                    <a:pt x="4769" y="10227"/>
                    <a:pt x="4934" y="9909"/>
                    <a:pt x="5465" y="9668"/>
                  </a:cubicBezTo>
                  <a:cubicBezTo>
                    <a:pt x="6401" y="9245"/>
                    <a:pt x="6354" y="5740"/>
                    <a:pt x="6604" y="4381"/>
                  </a:cubicBezTo>
                  <a:cubicBezTo>
                    <a:pt x="7243" y="4773"/>
                    <a:pt x="7524" y="4985"/>
                    <a:pt x="7727" y="6254"/>
                  </a:cubicBezTo>
                  <a:cubicBezTo>
                    <a:pt x="8086" y="4109"/>
                    <a:pt x="7586" y="6616"/>
                    <a:pt x="8366" y="4381"/>
                  </a:cubicBezTo>
                  <a:cubicBezTo>
                    <a:pt x="8460" y="4109"/>
                    <a:pt x="8460" y="3746"/>
                    <a:pt x="8538" y="3444"/>
                  </a:cubicBezTo>
                  <a:cubicBezTo>
                    <a:pt x="8725" y="2779"/>
                    <a:pt x="9178" y="1541"/>
                    <a:pt x="9178" y="1541"/>
                  </a:cubicBezTo>
                  <a:cubicBezTo>
                    <a:pt x="10504" y="2417"/>
                    <a:pt x="9802" y="2085"/>
                    <a:pt x="11284" y="2508"/>
                  </a:cubicBezTo>
                  <a:cubicBezTo>
                    <a:pt x="11533" y="1027"/>
                    <a:pt x="11487" y="0"/>
                    <a:pt x="12407" y="0"/>
                  </a:cubicBezTo>
                </a:path>
              </a:pathLst>
            </a:custGeom>
            <a:noFill/>
            <a:ln w="38100" cap="flat" cmpd="sng">
              <a:solidFill>
                <a:srgbClr val="00E9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 name="Arc 70">
              <a:extLst>
                <a:ext uri="{FF2B5EF4-FFF2-40B4-BE49-F238E27FC236}">
                  <a16:creationId xmlns:a16="http://schemas.microsoft.com/office/drawing/2014/main" id="{2D7149D0-8A06-40C2-9391-30D353EB86D1}"/>
                </a:ext>
              </a:extLst>
            </p:cNvPr>
            <p:cNvSpPr>
              <a:spLocks/>
            </p:cNvSpPr>
            <p:nvPr/>
          </p:nvSpPr>
          <p:spPr bwMode="auto">
            <a:xfrm flipH="1" flipV="1">
              <a:off x="8968133" y="3390561"/>
              <a:ext cx="838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 name="TextBox 7">
              <a:extLst>
                <a:ext uri="{FF2B5EF4-FFF2-40B4-BE49-F238E27FC236}">
                  <a16:creationId xmlns:a16="http://schemas.microsoft.com/office/drawing/2014/main" id="{22EC5400-734B-44AC-A3A4-158279E5A364}"/>
                </a:ext>
              </a:extLst>
            </p:cNvPr>
            <p:cNvSpPr txBox="1"/>
            <p:nvPr/>
          </p:nvSpPr>
          <p:spPr>
            <a:xfrm>
              <a:off x="3967473" y="5713862"/>
              <a:ext cx="5926944" cy="523220"/>
            </a:xfrm>
            <a:prstGeom prst="rect">
              <a:avLst/>
            </a:prstGeom>
            <a:noFill/>
          </p:spPr>
          <p:txBody>
            <a:bodyPr wrap="none" rtlCol="0">
              <a:spAutoFit/>
            </a:bodyPr>
            <a:lstStyle/>
            <a:p>
              <a:r>
                <a:rPr lang="en-US" altLang="en-US" sz="2800" dirty="0">
                  <a:solidFill>
                    <a:schemeClr val="tx2">
                      <a:lumMod val="60000"/>
                      <a:lumOff val="40000"/>
                    </a:schemeClr>
                  </a:solidFill>
                  <a:latin typeface="Calibri" panose="020F0502020204030204" pitchFamily="34" charset="0"/>
                </a:rPr>
                <a:t>What can be done to improve comfort?</a:t>
              </a:r>
            </a:p>
          </p:txBody>
        </p:sp>
        <p:sp>
          <p:nvSpPr>
            <p:cNvPr id="53" name="Line 72">
              <a:extLst>
                <a:ext uri="{FF2B5EF4-FFF2-40B4-BE49-F238E27FC236}">
                  <a16:creationId xmlns:a16="http://schemas.microsoft.com/office/drawing/2014/main" id="{FF99F29E-5C89-40BD-92B3-5A1E2FAC2B15}"/>
                </a:ext>
              </a:extLst>
            </p:cNvPr>
            <p:cNvSpPr>
              <a:spLocks noChangeShapeType="1"/>
            </p:cNvSpPr>
            <p:nvPr/>
          </p:nvSpPr>
          <p:spPr bwMode="auto">
            <a:xfrm flipV="1">
              <a:off x="7772400" y="5104825"/>
              <a:ext cx="0" cy="53340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4" name="Line 73">
              <a:extLst>
                <a:ext uri="{FF2B5EF4-FFF2-40B4-BE49-F238E27FC236}">
                  <a16:creationId xmlns:a16="http://schemas.microsoft.com/office/drawing/2014/main" id="{0C2D1BA3-235C-46DB-BB42-0C4B7AE039BA}"/>
                </a:ext>
              </a:extLst>
            </p:cNvPr>
            <p:cNvSpPr>
              <a:spLocks noChangeShapeType="1"/>
            </p:cNvSpPr>
            <p:nvPr/>
          </p:nvSpPr>
          <p:spPr bwMode="auto">
            <a:xfrm>
              <a:off x="7772400" y="5104825"/>
              <a:ext cx="685800" cy="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5" name="Line 74">
              <a:extLst>
                <a:ext uri="{FF2B5EF4-FFF2-40B4-BE49-F238E27FC236}">
                  <a16:creationId xmlns:a16="http://schemas.microsoft.com/office/drawing/2014/main" id="{60F5EAE8-C734-40EC-8908-B9984A92B5D4}"/>
                </a:ext>
              </a:extLst>
            </p:cNvPr>
            <p:cNvSpPr>
              <a:spLocks noChangeShapeType="1"/>
            </p:cNvSpPr>
            <p:nvPr/>
          </p:nvSpPr>
          <p:spPr bwMode="auto">
            <a:xfrm>
              <a:off x="8458200" y="5104825"/>
              <a:ext cx="0" cy="53340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grpSp>
    </p:spTree>
    <p:extLst>
      <p:ext uri="{BB962C8B-B14F-4D97-AF65-F5344CB8AC3E}">
        <p14:creationId xmlns:p14="http://schemas.microsoft.com/office/powerpoint/2010/main" val="242784632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171BE-3E4E-4B50-A860-D6F73337B355}"/>
              </a:ext>
            </a:extLst>
          </p:cNvPr>
          <p:cNvSpPr>
            <a:spLocks noGrp="1"/>
          </p:cNvSpPr>
          <p:nvPr>
            <p:ph type="title"/>
          </p:nvPr>
        </p:nvSpPr>
        <p:spPr>
          <a:xfrm>
            <a:off x="838200" y="365126"/>
            <a:ext cx="10515600" cy="927101"/>
          </a:xfrm>
        </p:spPr>
        <p:txBody>
          <a:bodyPr>
            <a:normAutofit fontScale="90000"/>
          </a:bodyPr>
          <a:lstStyle/>
          <a:p>
            <a:r>
              <a:rPr lang="en-US" altLang="en-US" sz="3200" dirty="0"/>
              <a:t>Patient/Ventilator Synchrony</a:t>
            </a:r>
            <a:br>
              <a:rPr lang="en-US" altLang="en-US" sz="3200" dirty="0"/>
            </a:br>
            <a:r>
              <a:rPr lang="en-US" altLang="en-US" sz="3200" b="0" dirty="0"/>
              <a:t>The patient is outbreathing the set flow</a:t>
            </a:r>
          </a:p>
        </p:txBody>
      </p:sp>
      <p:grpSp>
        <p:nvGrpSpPr>
          <p:cNvPr id="11" name="Group 10">
            <a:extLst>
              <a:ext uri="{FF2B5EF4-FFF2-40B4-BE49-F238E27FC236}">
                <a16:creationId xmlns:a16="http://schemas.microsoft.com/office/drawing/2014/main" id="{AABA54EF-577E-4EB3-8C1C-1EBD33D98608}"/>
              </a:ext>
            </a:extLst>
          </p:cNvPr>
          <p:cNvGrpSpPr/>
          <p:nvPr/>
        </p:nvGrpSpPr>
        <p:grpSpPr>
          <a:xfrm>
            <a:off x="2019300" y="1219200"/>
            <a:ext cx="8153400" cy="4934187"/>
            <a:chOff x="2286000" y="1292227"/>
            <a:chExt cx="8153400" cy="4934187"/>
          </a:xfrm>
        </p:grpSpPr>
        <p:grpSp>
          <p:nvGrpSpPr>
            <p:cNvPr id="4" name="Group 3">
              <a:extLst>
                <a:ext uri="{FF2B5EF4-FFF2-40B4-BE49-F238E27FC236}">
                  <a16:creationId xmlns:a16="http://schemas.microsoft.com/office/drawing/2014/main" id="{FE40CDEC-7CB2-4BDF-8FA0-08C331CD0F43}"/>
                </a:ext>
              </a:extLst>
            </p:cNvPr>
            <p:cNvGrpSpPr/>
            <p:nvPr/>
          </p:nvGrpSpPr>
          <p:grpSpPr>
            <a:xfrm>
              <a:off x="3510790" y="1457581"/>
              <a:ext cx="160963" cy="4603479"/>
              <a:chOff x="3382964" y="568325"/>
              <a:chExt cx="165100" cy="3789363"/>
            </a:xfrm>
          </p:grpSpPr>
          <p:sp>
            <p:nvSpPr>
              <p:cNvPr id="26646" name="Line 26">
                <a:extLst>
                  <a:ext uri="{FF2B5EF4-FFF2-40B4-BE49-F238E27FC236}">
                    <a16:creationId xmlns:a16="http://schemas.microsoft.com/office/drawing/2014/main" id="{A5367441-0521-43A4-840C-3CB06D8AD4AD}"/>
                  </a:ext>
                </a:extLst>
              </p:cNvPr>
              <p:cNvSpPr>
                <a:spLocks noChangeShapeType="1"/>
              </p:cNvSpPr>
              <p:nvPr/>
            </p:nvSpPr>
            <p:spPr bwMode="auto">
              <a:xfrm>
                <a:off x="3548064" y="576263"/>
                <a:ext cx="0" cy="3781425"/>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7" name="Line 27">
                <a:extLst>
                  <a:ext uri="{FF2B5EF4-FFF2-40B4-BE49-F238E27FC236}">
                    <a16:creationId xmlns:a16="http://schemas.microsoft.com/office/drawing/2014/main" id="{676A6EE9-D501-49AC-8E94-16904205771C}"/>
                  </a:ext>
                </a:extLst>
              </p:cNvPr>
              <p:cNvSpPr>
                <a:spLocks noChangeShapeType="1"/>
              </p:cNvSpPr>
              <p:nvPr/>
            </p:nvSpPr>
            <p:spPr bwMode="auto">
              <a:xfrm flipH="1">
                <a:off x="3382964" y="4357688"/>
                <a:ext cx="165100"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8" name="Line 28">
                <a:extLst>
                  <a:ext uri="{FF2B5EF4-FFF2-40B4-BE49-F238E27FC236}">
                    <a16:creationId xmlns:a16="http://schemas.microsoft.com/office/drawing/2014/main" id="{74457596-23B6-4BE1-908C-62FE7B399827}"/>
                  </a:ext>
                </a:extLst>
              </p:cNvPr>
              <p:cNvSpPr>
                <a:spLocks noChangeShapeType="1"/>
              </p:cNvSpPr>
              <p:nvPr/>
            </p:nvSpPr>
            <p:spPr bwMode="auto">
              <a:xfrm flipH="1">
                <a:off x="3384551" y="3084577"/>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49" name="Line 29">
                <a:extLst>
                  <a:ext uri="{FF2B5EF4-FFF2-40B4-BE49-F238E27FC236}">
                    <a16:creationId xmlns:a16="http://schemas.microsoft.com/office/drawing/2014/main" id="{B205EE08-EBB2-4B88-A0FB-DF137F418092}"/>
                  </a:ext>
                </a:extLst>
              </p:cNvPr>
              <p:cNvSpPr>
                <a:spLocks noChangeShapeType="1"/>
              </p:cNvSpPr>
              <p:nvPr/>
            </p:nvSpPr>
            <p:spPr bwMode="auto">
              <a:xfrm flipH="1">
                <a:off x="3384551" y="568325"/>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0" name="Line 30">
                <a:extLst>
                  <a:ext uri="{FF2B5EF4-FFF2-40B4-BE49-F238E27FC236}">
                    <a16:creationId xmlns:a16="http://schemas.microsoft.com/office/drawing/2014/main" id="{92DEE75E-29B5-416F-9946-7E3B91652EEC}"/>
                  </a:ext>
                </a:extLst>
              </p:cNvPr>
              <p:cNvSpPr>
                <a:spLocks noChangeShapeType="1"/>
              </p:cNvSpPr>
              <p:nvPr/>
            </p:nvSpPr>
            <p:spPr bwMode="auto">
              <a:xfrm flipH="1">
                <a:off x="3384551" y="1831446"/>
                <a:ext cx="163513" cy="0"/>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
              <a:extLst>
                <a:ext uri="{FF2B5EF4-FFF2-40B4-BE49-F238E27FC236}">
                  <a16:creationId xmlns:a16="http://schemas.microsoft.com/office/drawing/2014/main" id="{85A3708A-FD87-40DF-B23D-5C9B03211C64}"/>
                </a:ext>
              </a:extLst>
            </p:cNvPr>
            <p:cNvGrpSpPr/>
            <p:nvPr/>
          </p:nvGrpSpPr>
          <p:grpSpPr>
            <a:xfrm>
              <a:off x="3671757" y="4511336"/>
              <a:ext cx="6126084" cy="92867"/>
              <a:chOff x="3548063" y="3700462"/>
              <a:chExt cx="6283325" cy="95251"/>
            </a:xfrm>
          </p:grpSpPr>
          <p:sp>
            <p:nvSpPr>
              <p:cNvPr id="26651" name="Line 31">
                <a:extLst>
                  <a:ext uri="{FF2B5EF4-FFF2-40B4-BE49-F238E27FC236}">
                    <a16:creationId xmlns:a16="http://schemas.microsoft.com/office/drawing/2014/main" id="{D450A096-CEA5-4D31-B562-26A79098EA4F}"/>
                  </a:ext>
                </a:extLst>
              </p:cNvPr>
              <p:cNvSpPr>
                <a:spLocks noChangeShapeType="1"/>
              </p:cNvSpPr>
              <p:nvPr/>
            </p:nvSpPr>
            <p:spPr bwMode="auto">
              <a:xfrm flipV="1">
                <a:off x="3548063" y="3700462"/>
                <a:ext cx="6283325" cy="6349"/>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2" name="Line 32">
                <a:extLst>
                  <a:ext uri="{FF2B5EF4-FFF2-40B4-BE49-F238E27FC236}">
                    <a16:creationId xmlns:a16="http://schemas.microsoft.com/office/drawing/2014/main" id="{1E2729B8-CA1C-4144-A1E9-E179974489D1}"/>
                  </a:ext>
                </a:extLst>
              </p:cNvPr>
              <p:cNvSpPr>
                <a:spLocks noChangeShapeType="1"/>
              </p:cNvSpPr>
              <p:nvPr/>
            </p:nvSpPr>
            <p:spPr bwMode="auto">
              <a:xfrm>
                <a:off x="4508500"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3" name="Line 33">
                <a:extLst>
                  <a:ext uri="{FF2B5EF4-FFF2-40B4-BE49-F238E27FC236}">
                    <a16:creationId xmlns:a16="http://schemas.microsoft.com/office/drawing/2014/main" id="{A2427563-9423-41CF-94E9-D7D81BF2D951}"/>
                  </a:ext>
                </a:extLst>
              </p:cNvPr>
              <p:cNvSpPr>
                <a:spLocks noChangeShapeType="1"/>
              </p:cNvSpPr>
              <p:nvPr/>
            </p:nvSpPr>
            <p:spPr bwMode="auto">
              <a:xfrm>
                <a:off x="557307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4" name="Line 34">
                <a:extLst>
                  <a:ext uri="{FF2B5EF4-FFF2-40B4-BE49-F238E27FC236}">
                    <a16:creationId xmlns:a16="http://schemas.microsoft.com/office/drawing/2014/main" id="{577AD3AC-BFC5-4E25-B62F-6E06DD6D84DF}"/>
                  </a:ext>
                </a:extLst>
              </p:cNvPr>
              <p:cNvSpPr>
                <a:spLocks noChangeShapeType="1"/>
              </p:cNvSpPr>
              <p:nvPr/>
            </p:nvSpPr>
            <p:spPr bwMode="auto">
              <a:xfrm>
                <a:off x="6637656"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5" name="Line 35">
                <a:extLst>
                  <a:ext uri="{FF2B5EF4-FFF2-40B4-BE49-F238E27FC236}">
                    <a16:creationId xmlns:a16="http://schemas.microsoft.com/office/drawing/2014/main" id="{126CBA8B-D029-430C-A0DF-96EE78E12AB2}"/>
                  </a:ext>
                </a:extLst>
              </p:cNvPr>
              <p:cNvSpPr>
                <a:spLocks noChangeShapeType="1"/>
              </p:cNvSpPr>
              <p:nvPr/>
            </p:nvSpPr>
            <p:spPr bwMode="auto">
              <a:xfrm>
                <a:off x="9831388"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6" name="Line 36">
                <a:extLst>
                  <a:ext uri="{FF2B5EF4-FFF2-40B4-BE49-F238E27FC236}">
                    <a16:creationId xmlns:a16="http://schemas.microsoft.com/office/drawing/2014/main" id="{A5423BE6-6324-42A3-8E41-727425CB614B}"/>
                  </a:ext>
                </a:extLst>
              </p:cNvPr>
              <p:cNvSpPr>
                <a:spLocks noChangeShapeType="1"/>
              </p:cNvSpPr>
              <p:nvPr/>
            </p:nvSpPr>
            <p:spPr bwMode="auto">
              <a:xfrm>
                <a:off x="7702234"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57" name="Line 37">
                <a:extLst>
                  <a:ext uri="{FF2B5EF4-FFF2-40B4-BE49-F238E27FC236}">
                    <a16:creationId xmlns:a16="http://schemas.microsoft.com/office/drawing/2014/main" id="{EAB07C6D-CC43-47D0-A649-28D2B6E21651}"/>
                  </a:ext>
                </a:extLst>
              </p:cNvPr>
              <p:cNvSpPr>
                <a:spLocks noChangeShapeType="1"/>
              </p:cNvSpPr>
              <p:nvPr/>
            </p:nvSpPr>
            <p:spPr bwMode="auto">
              <a:xfrm>
                <a:off x="8766812" y="3705225"/>
                <a:ext cx="0" cy="90488"/>
              </a:xfrm>
              <a:prstGeom prst="line">
                <a:avLst/>
              </a:prstGeom>
              <a:noFill/>
              <a:ln w="19050" cap="rnd">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6658" name="Rectangle 38">
              <a:extLst>
                <a:ext uri="{FF2B5EF4-FFF2-40B4-BE49-F238E27FC236}">
                  <a16:creationId xmlns:a16="http://schemas.microsoft.com/office/drawing/2014/main" id="{2F6E39C7-D44A-4CDA-94FA-AD3D1372DDBA}"/>
                </a:ext>
              </a:extLst>
            </p:cNvPr>
            <p:cNvSpPr>
              <a:spLocks noChangeArrowheads="1"/>
            </p:cNvSpPr>
            <p:nvPr/>
          </p:nvSpPr>
          <p:spPr bwMode="auto">
            <a:xfrm>
              <a:off x="4466718"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1</a:t>
              </a:r>
            </a:p>
          </p:txBody>
        </p:sp>
        <p:sp>
          <p:nvSpPr>
            <p:cNvPr id="26659" name="Rectangle 39">
              <a:extLst>
                <a:ext uri="{FF2B5EF4-FFF2-40B4-BE49-F238E27FC236}">
                  <a16:creationId xmlns:a16="http://schemas.microsoft.com/office/drawing/2014/main" id="{1E6BFDFE-C8D2-431A-8B16-1528ECB6D006}"/>
                </a:ext>
              </a:extLst>
            </p:cNvPr>
            <p:cNvSpPr>
              <a:spLocks noChangeArrowheads="1"/>
            </p:cNvSpPr>
            <p:nvPr/>
          </p:nvSpPr>
          <p:spPr bwMode="auto">
            <a:xfrm>
              <a:off x="5504463"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2</a:t>
              </a:r>
            </a:p>
          </p:txBody>
        </p:sp>
        <p:sp>
          <p:nvSpPr>
            <p:cNvPr id="26660" name="Rectangle 40">
              <a:extLst>
                <a:ext uri="{FF2B5EF4-FFF2-40B4-BE49-F238E27FC236}">
                  <a16:creationId xmlns:a16="http://schemas.microsoft.com/office/drawing/2014/main" id="{425E2BE0-6352-4BF5-8218-4ED44F418291}"/>
                </a:ext>
              </a:extLst>
            </p:cNvPr>
            <p:cNvSpPr>
              <a:spLocks noChangeArrowheads="1"/>
            </p:cNvSpPr>
            <p:nvPr/>
          </p:nvSpPr>
          <p:spPr bwMode="auto">
            <a:xfrm>
              <a:off x="6542209"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3</a:t>
              </a:r>
            </a:p>
          </p:txBody>
        </p:sp>
        <p:sp>
          <p:nvSpPr>
            <p:cNvPr id="26661" name="Rectangle 41">
              <a:extLst>
                <a:ext uri="{FF2B5EF4-FFF2-40B4-BE49-F238E27FC236}">
                  <a16:creationId xmlns:a16="http://schemas.microsoft.com/office/drawing/2014/main" id="{E2681E2E-F31C-41BF-B15F-EB9090A1478F}"/>
                </a:ext>
              </a:extLst>
            </p:cNvPr>
            <p:cNvSpPr>
              <a:spLocks noChangeArrowheads="1"/>
            </p:cNvSpPr>
            <p:nvPr/>
          </p:nvSpPr>
          <p:spPr bwMode="auto">
            <a:xfrm>
              <a:off x="7579955"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4</a:t>
              </a:r>
            </a:p>
          </p:txBody>
        </p:sp>
        <p:sp>
          <p:nvSpPr>
            <p:cNvPr id="26662" name="Rectangle 42">
              <a:extLst>
                <a:ext uri="{FF2B5EF4-FFF2-40B4-BE49-F238E27FC236}">
                  <a16:creationId xmlns:a16="http://schemas.microsoft.com/office/drawing/2014/main" id="{A0AB16BF-7B2F-4687-BC75-3DC0875C0B37}"/>
                </a:ext>
              </a:extLst>
            </p:cNvPr>
            <p:cNvSpPr>
              <a:spLocks noChangeArrowheads="1"/>
            </p:cNvSpPr>
            <p:nvPr/>
          </p:nvSpPr>
          <p:spPr bwMode="auto">
            <a:xfrm>
              <a:off x="8617700"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a:latin typeface="Calibri" panose="020F0502020204030204" pitchFamily="34" charset="0"/>
                </a:rPr>
                <a:t>5</a:t>
              </a:r>
            </a:p>
          </p:txBody>
        </p:sp>
        <p:sp>
          <p:nvSpPr>
            <p:cNvPr id="26663" name="Rectangle 43">
              <a:extLst>
                <a:ext uri="{FF2B5EF4-FFF2-40B4-BE49-F238E27FC236}">
                  <a16:creationId xmlns:a16="http://schemas.microsoft.com/office/drawing/2014/main" id="{169948E8-4A44-4839-84D0-7BBA78311063}"/>
                </a:ext>
              </a:extLst>
            </p:cNvPr>
            <p:cNvSpPr>
              <a:spLocks noChangeArrowheads="1"/>
            </p:cNvSpPr>
            <p:nvPr/>
          </p:nvSpPr>
          <p:spPr bwMode="auto">
            <a:xfrm>
              <a:off x="9655446" y="4585630"/>
              <a:ext cx="28288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600" dirty="0">
                  <a:latin typeface="Calibri" panose="020F0502020204030204" pitchFamily="34" charset="0"/>
                </a:rPr>
                <a:t>6</a:t>
              </a:r>
            </a:p>
          </p:txBody>
        </p:sp>
        <p:sp>
          <p:nvSpPr>
            <p:cNvPr id="26664" name="Rectangle 44">
              <a:extLst>
                <a:ext uri="{FF2B5EF4-FFF2-40B4-BE49-F238E27FC236}">
                  <a16:creationId xmlns:a16="http://schemas.microsoft.com/office/drawing/2014/main" id="{94C52D9A-4B11-42E2-BFA9-77E216E5D349}"/>
                </a:ext>
              </a:extLst>
            </p:cNvPr>
            <p:cNvSpPr>
              <a:spLocks noChangeArrowheads="1"/>
            </p:cNvSpPr>
            <p:nvPr/>
          </p:nvSpPr>
          <p:spPr bwMode="auto">
            <a:xfrm>
              <a:off x="3141417" y="1292227"/>
              <a:ext cx="384471"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30</a:t>
              </a:r>
            </a:p>
          </p:txBody>
        </p:sp>
        <p:grpSp>
          <p:nvGrpSpPr>
            <p:cNvPr id="7" name="Group 6">
              <a:extLst>
                <a:ext uri="{FF2B5EF4-FFF2-40B4-BE49-F238E27FC236}">
                  <a16:creationId xmlns:a16="http://schemas.microsoft.com/office/drawing/2014/main" id="{39BD3D55-8B35-4F09-AC1B-767E30629709}"/>
                </a:ext>
              </a:extLst>
            </p:cNvPr>
            <p:cNvGrpSpPr/>
            <p:nvPr/>
          </p:nvGrpSpPr>
          <p:grpSpPr>
            <a:xfrm>
              <a:off x="2286000" y="2533935"/>
              <a:ext cx="950690" cy="971350"/>
              <a:chOff x="2103683" y="2278448"/>
              <a:chExt cx="975092" cy="996282"/>
            </a:xfrm>
          </p:grpSpPr>
          <p:sp>
            <p:nvSpPr>
              <p:cNvPr id="26665" name="Rectangle 45">
                <a:extLst>
                  <a:ext uri="{FF2B5EF4-FFF2-40B4-BE49-F238E27FC236}">
                    <a16:creationId xmlns:a16="http://schemas.microsoft.com/office/drawing/2014/main" id="{FE624F0D-3B1B-4F13-BAB4-895B88224C7E}"/>
                  </a:ext>
                </a:extLst>
              </p:cNvPr>
              <p:cNvSpPr>
                <a:spLocks noChangeArrowheads="1"/>
              </p:cNvSpPr>
              <p:nvPr/>
            </p:nvSpPr>
            <p:spPr bwMode="auto">
              <a:xfrm>
                <a:off x="2122158" y="2278448"/>
                <a:ext cx="938142"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4000" dirty="0">
                    <a:latin typeface="Calibri" panose="020F0502020204030204" pitchFamily="34" charset="0"/>
                  </a:rPr>
                  <a:t>P</a:t>
                </a:r>
                <a:r>
                  <a:rPr lang="en-US" altLang="en-US" dirty="0">
                    <a:latin typeface="Calibri" panose="020F0502020204030204" pitchFamily="34" charset="0"/>
                  </a:rPr>
                  <a:t>aw</a:t>
                </a:r>
                <a:endParaRPr lang="en-US" altLang="en-US" sz="4000" dirty="0">
                  <a:latin typeface="Calibri" panose="020F0502020204030204" pitchFamily="34" charset="0"/>
                </a:endParaRPr>
              </a:p>
            </p:txBody>
          </p:sp>
          <p:sp>
            <p:nvSpPr>
              <p:cNvPr id="26667" name="Rectangle 47">
                <a:extLst>
                  <a:ext uri="{FF2B5EF4-FFF2-40B4-BE49-F238E27FC236}">
                    <a16:creationId xmlns:a16="http://schemas.microsoft.com/office/drawing/2014/main" id="{8E2DE65F-B8D0-4FDA-ADCF-E5AE1B9BAA5B}"/>
                  </a:ext>
                </a:extLst>
              </p:cNvPr>
              <p:cNvSpPr>
                <a:spLocks noChangeArrowheads="1"/>
              </p:cNvSpPr>
              <p:nvPr/>
            </p:nvSpPr>
            <p:spPr bwMode="auto">
              <a:xfrm>
                <a:off x="2103683" y="2873978"/>
                <a:ext cx="975092"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cmH</a:t>
                </a:r>
                <a:r>
                  <a:rPr lang="en-US" altLang="en-US" sz="2000" baseline="-25000" dirty="0">
                    <a:latin typeface="Calibri" panose="020F0502020204030204" pitchFamily="34" charset="0"/>
                  </a:rPr>
                  <a:t>2</a:t>
                </a:r>
                <a:r>
                  <a:rPr lang="en-US" altLang="en-US" sz="2000" dirty="0">
                    <a:latin typeface="Calibri" panose="020F0502020204030204" pitchFamily="34" charset="0"/>
                  </a:rPr>
                  <a:t>O</a:t>
                </a:r>
              </a:p>
            </p:txBody>
          </p:sp>
        </p:grpSp>
        <p:sp>
          <p:nvSpPr>
            <p:cNvPr id="26670" name="Rectangle 50">
              <a:extLst>
                <a:ext uri="{FF2B5EF4-FFF2-40B4-BE49-F238E27FC236}">
                  <a16:creationId xmlns:a16="http://schemas.microsoft.com/office/drawing/2014/main" id="{44E97367-FF5F-4CAD-9437-2116C2122EC4}"/>
                </a:ext>
              </a:extLst>
            </p:cNvPr>
            <p:cNvSpPr>
              <a:spLocks noChangeArrowheads="1"/>
            </p:cNvSpPr>
            <p:nvPr/>
          </p:nvSpPr>
          <p:spPr bwMode="auto">
            <a:xfrm>
              <a:off x="9911144" y="4315974"/>
              <a:ext cx="528256" cy="390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000" dirty="0">
                  <a:latin typeface="Calibri" panose="020F0502020204030204" pitchFamily="34" charset="0"/>
                </a:rPr>
                <a:t>Sec</a:t>
              </a:r>
            </a:p>
          </p:txBody>
        </p:sp>
        <p:sp>
          <p:nvSpPr>
            <p:cNvPr id="26674" name="Line 56">
              <a:extLst>
                <a:ext uri="{FF2B5EF4-FFF2-40B4-BE49-F238E27FC236}">
                  <a16:creationId xmlns:a16="http://schemas.microsoft.com/office/drawing/2014/main" id="{E06ED800-67A7-4958-AA07-3EBBCC00DF33}"/>
                </a:ext>
              </a:extLst>
            </p:cNvPr>
            <p:cNvSpPr>
              <a:spLocks noChangeShapeType="1"/>
            </p:cNvSpPr>
            <p:nvPr/>
          </p:nvSpPr>
          <p:spPr bwMode="auto">
            <a:xfrm>
              <a:off x="3615292" y="3838190"/>
              <a:ext cx="1228722" cy="0"/>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5" name="Line 57">
              <a:extLst>
                <a:ext uri="{FF2B5EF4-FFF2-40B4-BE49-F238E27FC236}">
                  <a16:creationId xmlns:a16="http://schemas.microsoft.com/office/drawing/2014/main" id="{D227E486-FF90-46F8-99A6-55E871340041}"/>
                </a:ext>
              </a:extLst>
            </p:cNvPr>
            <p:cNvSpPr>
              <a:spLocks noChangeShapeType="1"/>
            </p:cNvSpPr>
            <p:nvPr/>
          </p:nvSpPr>
          <p:spPr bwMode="auto">
            <a:xfrm flipV="1">
              <a:off x="4896613" y="2587959"/>
              <a:ext cx="1151885" cy="1417395"/>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6" name="Arc 58">
              <a:extLst>
                <a:ext uri="{FF2B5EF4-FFF2-40B4-BE49-F238E27FC236}">
                  <a16:creationId xmlns:a16="http://schemas.microsoft.com/office/drawing/2014/main" id="{6513EBF3-F1E1-412F-A998-9A7812EC0EC8}"/>
                </a:ext>
              </a:extLst>
            </p:cNvPr>
            <p:cNvSpPr>
              <a:spLocks/>
            </p:cNvSpPr>
            <p:nvPr/>
          </p:nvSpPr>
          <p:spPr bwMode="auto">
            <a:xfrm>
              <a:off x="6055423" y="2562811"/>
              <a:ext cx="1167469" cy="1262982"/>
            </a:xfrm>
            <a:custGeom>
              <a:avLst/>
              <a:gdLst>
                <a:gd name="T0" fmla="*/ 2147483646 w 21600"/>
                <a:gd name="T1" fmla="*/ 2147483646 h 21600"/>
                <a:gd name="T2" fmla="*/ 0 w 21600"/>
                <a:gd name="T3" fmla="*/ 0 h 21600"/>
                <a:gd name="T4" fmla="*/ 2147483646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38100" cap="rnd">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7" name="Line 59">
              <a:extLst>
                <a:ext uri="{FF2B5EF4-FFF2-40B4-BE49-F238E27FC236}">
                  <a16:creationId xmlns:a16="http://schemas.microsoft.com/office/drawing/2014/main" id="{29DDC45E-32CC-4988-9A2F-12671CAA11C8}"/>
                </a:ext>
              </a:extLst>
            </p:cNvPr>
            <p:cNvSpPr>
              <a:spLocks noChangeShapeType="1"/>
            </p:cNvSpPr>
            <p:nvPr/>
          </p:nvSpPr>
          <p:spPr bwMode="auto">
            <a:xfrm>
              <a:off x="7222893" y="3830437"/>
              <a:ext cx="521274" cy="6191"/>
            </a:xfrm>
            <a:prstGeom prst="line">
              <a:avLst/>
            </a:prstGeom>
            <a:noFill/>
            <a:ln w="38100" cap="rnd">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78" name="Line 60">
              <a:extLst>
                <a:ext uri="{FF2B5EF4-FFF2-40B4-BE49-F238E27FC236}">
                  <a16:creationId xmlns:a16="http://schemas.microsoft.com/office/drawing/2014/main" id="{3192948F-019A-4D33-8732-29F8A553BD16}"/>
                </a:ext>
              </a:extLst>
            </p:cNvPr>
            <p:cNvSpPr>
              <a:spLocks noChangeShapeType="1"/>
            </p:cNvSpPr>
            <p:nvPr/>
          </p:nvSpPr>
          <p:spPr bwMode="auto">
            <a:xfrm>
              <a:off x="4844014" y="3838189"/>
              <a:ext cx="52599" cy="174919"/>
            </a:xfrm>
            <a:prstGeom prst="line">
              <a:avLst/>
            </a:prstGeom>
            <a:noFill/>
            <a:ln w="38100" cap="rnd">
              <a:solidFill>
                <a:srgbClr val="00CC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6695" name="Text Box 77">
              <a:extLst>
                <a:ext uri="{FF2B5EF4-FFF2-40B4-BE49-F238E27FC236}">
                  <a16:creationId xmlns:a16="http://schemas.microsoft.com/office/drawing/2014/main" id="{EBF0D665-D1B0-408C-9EF8-4D7F7A30FB31}"/>
                </a:ext>
              </a:extLst>
            </p:cNvPr>
            <p:cNvSpPr txBox="1">
              <a:spLocks noChangeArrowheads="1"/>
            </p:cNvSpPr>
            <p:nvPr/>
          </p:nvSpPr>
          <p:spPr bwMode="auto">
            <a:xfrm>
              <a:off x="5721734" y="4000133"/>
              <a:ext cx="14194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en-US" sz="1800" dirty="0">
                  <a:latin typeface="Calibri" panose="020F0502020204030204" pitchFamily="34" charset="0"/>
                </a:rPr>
                <a:t>Patient Effort</a:t>
              </a:r>
            </a:p>
          </p:txBody>
        </p:sp>
        <p:sp>
          <p:nvSpPr>
            <p:cNvPr id="26696" name="Line 78">
              <a:extLst>
                <a:ext uri="{FF2B5EF4-FFF2-40B4-BE49-F238E27FC236}">
                  <a16:creationId xmlns:a16="http://schemas.microsoft.com/office/drawing/2014/main" id="{EAC03A95-F906-4A65-A5E4-65C0AE4F9BDA}"/>
                </a:ext>
              </a:extLst>
            </p:cNvPr>
            <p:cNvSpPr>
              <a:spLocks noChangeShapeType="1"/>
            </p:cNvSpPr>
            <p:nvPr/>
          </p:nvSpPr>
          <p:spPr bwMode="auto">
            <a:xfrm flipH="1" flipV="1">
              <a:off x="5275437" y="4069024"/>
              <a:ext cx="447498" cy="10988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26698" name="Line 82">
              <a:extLst>
                <a:ext uri="{FF2B5EF4-FFF2-40B4-BE49-F238E27FC236}">
                  <a16:creationId xmlns:a16="http://schemas.microsoft.com/office/drawing/2014/main" id="{4787B33B-01AB-415C-A213-1511381DEE99}"/>
                </a:ext>
              </a:extLst>
            </p:cNvPr>
            <p:cNvSpPr>
              <a:spLocks noChangeShapeType="1"/>
            </p:cNvSpPr>
            <p:nvPr/>
          </p:nvSpPr>
          <p:spPr bwMode="auto">
            <a:xfrm flipH="1">
              <a:off x="9047161" y="3351096"/>
              <a:ext cx="479374" cy="0"/>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6" name="Oval 5">
              <a:extLst>
                <a:ext uri="{FF2B5EF4-FFF2-40B4-BE49-F238E27FC236}">
                  <a16:creationId xmlns:a16="http://schemas.microsoft.com/office/drawing/2014/main" id="{E51673E3-33F1-423D-A2DE-F608776828B1}"/>
                </a:ext>
              </a:extLst>
            </p:cNvPr>
            <p:cNvSpPr/>
            <p:nvPr/>
          </p:nvSpPr>
          <p:spPr>
            <a:xfrm>
              <a:off x="4627898" y="3642290"/>
              <a:ext cx="594343" cy="56441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44">
              <a:extLst>
                <a:ext uri="{FF2B5EF4-FFF2-40B4-BE49-F238E27FC236}">
                  <a16:creationId xmlns:a16="http://schemas.microsoft.com/office/drawing/2014/main" id="{6807D327-0EDB-483F-89FE-A6446C50E318}"/>
                </a:ext>
              </a:extLst>
            </p:cNvPr>
            <p:cNvSpPr>
              <a:spLocks noChangeArrowheads="1"/>
            </p:cNvSpPr>
            <p:nvPr/>
          </p:nvSpPr>
          <p:spPr bwMode="auto">
            <a:xfrm>
              <a:off x="3014572" y="5895706"/>
              <a:ext cx="445423" cy="33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eaLnBrk="1" hangingPunct="1">
                <a:spcBef>
                  <a:spcPct val="0"/>
                </a:spcBef>
                <a:buFontTx/>
                <a:buNone/>
              </a:pPr>
              <a:r>
                <a:rPr lang="en-US" altLang="en-US" sz="1600" dirty="0">
                  <a:latin typeface="Calibri" panose="020F0502020204030204" pitchFamily="34" charset="0"/>
                </a:rPr>
                <a:t>-10</a:t>
              </a:r>
            </a:p>
          </p:txBody>
        </p:sp>
        <p:sp>
          <p:nvSpPr>
            <p:cNvPr id="9" name="TextBox 8">
              <a:extLst>
                <a:ext uri="{FF2B5EF4-FFF2-40B4-BE49-F238E27FC236}">
                  <a16:creationId xmlns:a16="http://schemas.microsoft.com/office/drawing/2014/main" id="{F4F95CFA-6BF7-4B15-9632-DD78A5707AC2}"/>
                </a:ext>
              </a:extLst>
            </p:cNvPr>
            <p:cNvSpPr txBox="1"/>
            <p:nvPr/>
          </p:nvSpPr>
          <p:spPr>
            <a:xfrm>
              <a:off x="6716019" y="1797291"/>
              <a:ext cx="3328011" cy="584775"/>
            </a:xfrm>
            <a:prstGeom prst="rect">
              <a:avLst/>
            </a:prstGeom>
            <a:noFill/>
          </p:spPr>
          <p:txBody>
            <a:bodyPr wrap="square" rtlCol="0">
              <a:spAutoFit/>
            </a:bodyPr>
            <a:lstStyle/>
            <a:p>
              <a:r>
                <a:rPr lang="en-US" altLang="en-US" sz="1600" dirty="0">
                  <a:latin typeface="Calibri" panose="020F0502020204030204" pitchFamily="34" charset="0"/>
                </a:rPr>
                <a:t>*Insufficient flow results in an erratic rise to pressure with a lower PIP</a:t>
              </a:r>
            </a:p>
          </p:txBody>
        </p:sp>
        <p:sp>
          <p:nvSpPr>
            <p:cNvPr id="80" name="Text Box 81">
              <a:extLst>
                <a:ext uri="{FF2B5EF4-FFF2-40B4-BE49-F238E27FC236}">
                  <a16:creationId xmlns:a16="http://schemas.microsoft.com/office/drawing/2014/main" id="{D66B4D0E-7722-4AC0-A3B3-0C17B29CC2F1}"/>
                </a:ext>
              </a:extLst>
            </p:cNvPr>
            <p:cNvSpPr txBox="1">
              <a:spLocks noChangeArrowheads="1"/>
            </p:cNvSpPr>
            <p:nvPr/>
          </p:nvSpPr>
          <p:spPr bwMode="auto">
            <a:xfrm>
              <a:off x="9481659" y="3166407"/>
              <a:ext cx="467616" cy="360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1800" dirty="0">
                  <a:latin typeface="Calibri" panose="020F0502020204030204" pitchFamily="34" charset="0"/>
                </a:rPr>
                <a:t>PIP</a:t>
              </a:r>
            </a:p>
          </p:txBody>
        </p:sp>
        <p:sp>
          <p:nvSpPr>
            <p:cNvPr id="82" name="Line 82">
              <a:extLst>
                <a:ext uri="{FF2B5EF4-FFF2-40B4-BE49-F238E27FC236}">
                  <a16:creationId xmlns:a16="http://schemas.microsoft.com/office/drawing/2014/main" id="{55141BFD-170B-4E19-9025-D8E735331ACB}"/>
                </a:ext>
              </a:extLst>
            </p:cNvPr>
            <p:cNvSpPr>
              <a:spLocks noChangeShapeType="1"/>
            </p:cNvSpPr>
            <p:nvPr/>
          </p:nvSpPr>
          <p:spPr bwMode="auto">
            <a:xfrm>
              <a:off x="7771360" y="3296656"/>
              <a:ext cx="503109" cy="345634"/>
            </a:xfrm>
            <a:prstGeom prst="line">
              <a:avLst/>
            </a:prstGeom>
            <a:noFill/>
            <a:ln w="19050">
              <a:solidFill>
                <a:schemeClr val="tx2">
                  <a:lumMod val="60000"/>
                  <a:lumOff val="40000"/>
                </a:schemeClr>
              </a:solidFill>
              <a:round/>
              <a:headEnd type="none" w="lg" len="lg"/>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49" name="Rectangle 46">
              <a:extLst>
                <a:ext uri="{FF2B5EF4-FFF2-40B4-BE49-F238E27FC236}">
                  <a16:creationId xmlns:a16="http://schemas.microsoft.com/office/drawing/2014/main" id="{52D90510-6767-4835-B1CC-EAB3ECE86536}"/>
                </a:ext>
              </a:extLst>
            </p:cNvPr>
            <p:cNvSpPr>
              <a:spLocks noChangeArrowheads="1"/>
            </p:cNvSpPr>
            <p:nvPr/>
          </p:nvSpPr>
          <p:spPr bwMode="auto">
            <a:xfrm>
              <a:off x="6813941" y="2976478"/>
              <a:ext cx="1460528"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Air Starvation</a:t>
              </a:r>
            </a:p>
          </p:txBody>
        </p:sp>
        <p:sp>
          <p:nvSpPr>
            <p:cNvPr id="50" name="Freeform 68">
              <a:extLst>
                <a:ext uri="{FF2B5EF4-FFF2-40B4-BE49-F238E27FC236}">
                  <a16:creationId xmlns:a16="http://schemas.microsoft.com/office/drawing/2014/main" id="{981286FF-BA8E-4AD8-8360-7CAC2E0CD5D5}"/>
                </a:ext>
              </a:extLst>
            </p:cNvPr>
            <p:cNvSpPr>
              <a:spLocks/>
            </p:cNvSpPr>
            <p:nvPr/>
          </p:nvSpPr>
          <p:spPr bwMode="auto">
            <a:xfrm>
              <a:off x="7721396" y="3394452"/>
              <a:ext cx="1264490" cy="529509"/>
            </a:xfrm>
            <a:custGeom>
              <a:avLst/>
              <a:gdLst>
                <a:gd name="T0" fmla="*/ 0 w 641"/>
                <a:gd name="T1" fmla="*/ 2147483646 h 331"/>
                <a:gd name="T2" fmla="*/ 2147483646 w 641"/>
                <a:gd name="T3" fmla="*/ 2147483646 h 331"/>
                <a:gd name="T4" fmla="*/ 2147483646 w 641"/>
                <a:gd name="T5" fmla="*/ 2147483646 h 331"/>
                <a:gd name="T6" fmla="*/ 2147483646 w 641"/>
                <a:gd name="T7" fmla="*/ 2147483646 h 331"/>
                <a:gd name="T8" fmla="*/ 2147483646 w 641"/>
                <a:gd name="T9" fmla="*/ 2147483646 h 331"/>
                <a:gd name="T10" fmla="*/ 2147483646 w 641"/>
                <a:gd name="T11" fmla="*/ 2147483646 h 331"/>
                <a:gd name="T12" fmla="*/ 2147483646 w 641"/>
                <a:gd name="T13" fmla="*/ 2147483646 h 331"/>
                <a:gd name="T14" fmla="*/ 2147483646 w 641"/>
                <a:gd name="T15" fmla="*/ 2147483646 h 331"/>
                <a:gd name="T16" fmla="*/ 2147483646 w 641"/>
                <a:gd name="T17" fmla="*/ 2147483646 h 331"/>
                <a:gd name="T18" fmla="*/ 2147483646 w 641"/>
                <a:gd name="T19" fmla="*/ 0 h 3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41"/>
                <a:gd name="T31" fmla="*/ 0 h 331"/>
                <a:gd name="T32" fmla="*/ 641 w 641"/>
                <a:gd name="T33" fmla="*/ 331 h 331"/>
                <a:gd name="connsiteX0" fmla="*/ 0 w 12407"/>
                <a:gd name="connsiteY0" fmla="*/ 8307 h 10077"/>
                <a:gd name="connsiteX1" fmla="*/ 3858 w 12407"/>
                <a:gd name="connsiteY1" fmla="*/ 10000 h 10077"/>
                <a:gd name="connsiteX2" fmla="*/ 5465 w 12407"/>
                <a:gd name="connsiteY2" fmla="*/ 9668 h 10077"/>
                <a:gd name="connsiteX3" fmla="*/ 6604 w 12407"/>
                <a:gd name="connsiteY3" fmla="*/ 4381 h 10077"/>
                <a:gd name="connsiteX4" fmla="*/ 7727 w 12407"/>
                <a:gd name="connsiteY4" fmla="*/ 6254 h 10077"/>
                <a:gd name="connsiteX5" fmla="*/ 8366 w 12407"/>
                <a:gd name="connsiteY5" fmla="*/ 4381 h 10077"/>
                <a:gd name="connsiteX6" fmla="*/ 8538 w 12407"/>
                <a:gd name="connsiteY6" fmla="*/ 3444 h 10077"/>
                <a:gd name="connsiteX7" fmla="*/ 9178 w 12407"/>
                <a:gd name="connsiteY7" fmla="*/ 1541 h 10077"/>
                <a:gd name="connsiteX8" fmla="*/ 11284 w 12407"/>
                <a:gd name="connsiteY8" fmla="*/ 2508 h 10077"/>
                <a:gd name="connsiteX9" fmla="*/ 12407 w 12407"/>
                <a:gd name="connsiteY9" fmla="*/ 0 h 10077"/>
                <a:gd name="connsiteX0" fmla="*/ 0 w 12407"/>
                <a:gd name="connsiteY0" fmla="*/ 8307 h 10077"/>
                <a:gd name="connsiteX1" fmla="*/ 3858 w 12407"/>
                <a:gd name="connsiteY1" fmla="*/ 10000 h 10077"/>
                <a:gd name="connsiteX2" fmla="*/ 5465 w 12407"/>
                <a:gd name="connsiteY2" fmla="*/ 9668 h 10077"/>
                <a:gd name="connsiteX3" fmla="*/ 6604 w 12407"/>
                <a:gd name="connsiteY3" fmla="*/ 4381 h 10077"/>
                <a:gd name="connsiteX4" fmla="*/ 7727 w 12407"/>
                <a:gd name="connsiteY4" fmla="*/ 6254 h 10077"/>
                <a:gd name="connsiteX5" fmla="*/ 8366 w 12407"/>
                <a:gd name="connsiteY5" fmla="*/ 4381 h 10077"/>
                <a:gd name="connsiteX6" fmla="*/ 8538 w 12407"/>
                <a:gd name="connsiteY6" fmla="*/ 3444 h 10077"/>
                <a:gd name="connsiteX7" fmla="*/ 9178 w 12407"/>
                <a:gd name="connsiteY7" fmla="*/ 1541 h 10077"/>
                <a:gd name="connsiteX8" fmla="*/ 11284 w 12407"/>
                <a:gd name="connsiteY8" fmla="*/ 2508 h 10077"/>
                <a:gd name="connsiteX9" fmla="*/ 12407 w 12407"/>
                <a:gd name="connsiteY9" fmla="*/ 0 h 10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07" h="10077">
                  <a:moveTo>
                    <a:pt x="0" y="8307"/>
                  </a:moveTo>
                  <a:cubicBezTo>
                    <a:pt x="1937" y="8246"/>
                    <a:pt x="2947" y="9773"/>
                    <a:pt x="3858" y="10000"/>
                  </a:cubicBezTo>
                  <a:cubicBezTo>
                    <a:pt x="4769" y="10227"/>
                    <a:pt x="4934" y="9909"/>
                    <a:pt x="5465" y="9668"/>
                  </a:cubicBezTo>
                  <a:cubicBezTo>
                    <a:pt x="6401" y="9245"/>
                    <a:pt x="6354" y="5740"/>
                    <a:pt x="6604" y="4381"/>
                  </a:cubicBezTo>
                  <a:cubicBezTo>
                    <a:pt x="7243" y="4773"/>
                    <a:pt x="7524" y="4985"/>
                    <a:pt x="7727" y="6254"/>
                  </a:cubicBezTo>
                  <a:cubicBezTo>
                    <a:pt x="8086" y="4109"/>
                    <a:pt x="7586" y="6616"/>
                    <a:pt x="8366" y="4381"/>
                  </a:cubicBezTo>
                  <a:cubicBezTo>
                    <a:pt x="8460" y="4109"/>
                    <a:pt x="8460" y="3746"/>
                    <a:pt x="8538" y="3444"/>
                  </a:cubicBezTo>
                  <a:cubicBezTo>
                    <a:pt x="8725" y="2779"/>
                    <a:pt x="9178" y="1541"/>
                    <a:pt x="9178" y="1541"/>
                  </a:cubicBezTo>
                  <a:cubicBezTo>
                    <a:pt x="10504" y="2417"/>
                    <a:pt x="9802" y="2085"/>
                    <a:pt x="11284" y="2508"/>
                  </a:cubicBezTo>
                  <a:cubicBezTo>
                    <a:pt x="11533" y="1027"/>
                    <a:pt x="11487" y="0"/>
                    <a:pt x="12407" y="0"/>
                  </a:cubicBezTo>
                </a:path>
              </a:pathLst>
            </a:custGeom>
            <a:noFill/>
            <a:ln w="38100" cap="flat" cmpd="sng">
              <a:solidFill>
                <a:srgbClr val="00E9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 name="Arc 70">
              <a:extLst>
                <a:ext uri="{FF2B5EF4-FFF2-40B4-BE49-F238E27FC236}">
                  <a16:creationId xmlns:a16="http://schemas.microsoft.com/office/drawing/2014/main" id="{2D7149D0-8A06-40C2-9391-30D353EB86D1}"/>
                </a:ext>
              </a:extLst>
            </p:cNvPr>
            <p:cNvSpPr>
              <a:spLocks/>
            </p:cNvSpPr>
            <p:nvPr/>
          </p:nvSpPr>
          <p:spPr bwMode="auto">
            <a:xfrm flipH="1" flipV="1">
              <a:off x="8968133" y="3390561"/>
              <a:ext cx="838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 name="Line 72">
              <a:extLst>
                <a:ext uri="{FF2B5EF4-FFF2-40B4-BE49-F238E27FC236}">
                  <a16:creationId xmlns:a16="http://schemas.microsoft.com/office/drawing/2014/main" id="{FF99F29E-5C89-40BD-92B3-5A1E2FAC2B15}"/>
                </a:ext>
              </a:extLst>
            </p:cNvPr>
            <p:cNvSpPr>
              <a:spLocks noChangeShapeType="1"/>
            </p:cNvSpPr>
            <p:nvPr/>
          </p:nvSpPr>
          <p:spPr bwMode="auto">
            <a:xfrm flipV="1">
              <a:off x="7772400" y="5104825"/>
              <a:ext cx="0" cy="53340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4" name="Line 73">
              <a:extLst>
                <a:ext uri="{FF2B5EF4-FFF2-40B4-BE49-F238E27FC236}">
                  <a16:creationId xmlns:a16="http://schemas.microsoft.com/office/drawing/2014/main" id="{0C2D1BA3-235C-46DB-BB42-0C4B7AE039BA}"/>
                </a:ext>
              </a:extLst>
            </p:cNvPr>
            <p:cNvSpPr>
              <a:spLocks noChangeShapeType="1"/>
            </p:cNvSpPr>
            <p:nvPr/>
          </p:nvSpPr>
          <p:spPr bwMode="auto">
            <a:xfrm>
              <a:off x="7772400" y="5104825"/>
              <a:ext cx="685800" cy="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sp>
          <p:nvSpPr>
            <p:cNvPr id="55" name="Line 74">
              <a:extLst>
                <a:ext uri="{FF2B5EF4-FFF2-40B4-BE49-F238E27FC236}">
                  <a16:creationId xmlns:a16="http://schemas.microsoft.com/office/drawing/2014/main" id="{60F5EAE8-C734-40EC-8908-B9984A92B5D4}"/>
                </a:ext>
              </a:extLst>
            </p:cNvPr>
            <p:cNvSpPr>
              <a:spLocks noChangeShapeType="1"/>
            </p:cNvSpPr>
            <p:nvPr/>
          </p:nvSpPr>
          <p:spPr bwMode="auto">
            <a:xfrm>
              <a:off x="8458200" y="5104825"/>
              <a:ext cx="0" cy="533400"/>
            </a:xfrm>
            <a:prstGeom prst="line">
              <a:avLst/>
            </a:prstGeom>
            <a:noFill/>
            <a:ln w="38100">
              <a:solidFill>
                <a:srgbClr val="00FF00"/>
              </a:solidFill>
              <a:round/>
              <a:headEnd type="none" w="lg" len="lg"/>
              <a:tailEnd type="none" w="lg"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52" name="TextBox 51">
            <a:extLst>
              <a:ext uri="{FF2B5EF4-FFF2-40B4-BE49-F238E27FC236}">
                <a16:creationId xmlns:a16="http://schemas.microsoft.com/office/drawing/2014/main" id="{C38A9017-DF0F-40A1-A5D9-AC54381160DF}"/>
              </a:ext>
            </a:extLst>
          </p:cNvPr>
          <p:cNvSpPr txBox="1"/>
          <p:nvPr/>
        </p:nvSpPr>
        <p:spPr>
          <a:xfrm>
            <a:off x="3612916" y="5697509"/>
            <a:ext cx="6823471" cy="461665"/>
          </a:xfrm>
          <a:prstGeom prst="rect">
            <a:avLst/>
          </a:prstGeom>
          <a:noFill/>
        </p:spPr>
        <p:txBody>
          <a:bodyPr wrap="none" rtlCol="0">
            <a:spAutoFit/>
          </a:bodyPr>
          <a:lstStyle/>
          <a:p>
            <a:r>
              <a:rPr lang="en-US" altLang="en-US" sz="2400" b="1" dirty="0">
                <a:solidFill>
                  <a:schemeClr val="tx2">
                    <a:lumMod val="60000"/>
                    <a:lumOff val="40000"/>
                  </a:schemeClr>
                </a:solidFill>
                <a:latin typeface="Calibri" panose="020F0502020204030204" pitchFamily="34" charset="0"/>
              </a:rPr>
              <a:t>1. Increase inspiratory flow   2. Change mode to PCV</a:t>
            </a:r>
          </a:p>
        </p:txBody>
      </p:sp>
    </p:spTree>
    <p:extLst>
      <p:ext uri="{BB962C8B-B14F-4D97-AF65-F5344CB8AC3E}">
        <p14:creationId xmlns:p14="http://schemas.microsoft.com/office/powerpoint/2010/main" val="307374563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4" name="Line 14">
            <a:extLst>
              <a:ext uri="{FF2B5EF4-FFF2-40B4-BE49-F238E27FC236}">
                <a16:creationId xmlns:a16="http://schemas.microsoft.com/office/drawing/2014/main" id="{3017BF0B-1C85-452E-BC67-0D7F56EED818}"/>
              </a:ext>
            </a:extLst>
          </p:cNvPr>
          <p:cNvSpPr>
            <a:spLocks noChangeShapeType="1"/>
          </p:cNvSpPr>
          <p:nvPr/>
        </p:nvSpPr>
        <p:spPr bwMode="auto">
          <a:xfrm flipH="1" flipV="1">
            <a:off x="2281565" y="3524036"/>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895" name="Line 15">
            <a:extLst>
              <a:ext uri="{FF2B5EF4-FFF2-40B4-BE49-F238E27FC236}">
                <a16:creationId xmlns:a16="http://schemas.microsoft.com/office/drawing/2014/main" id="{5F770A36-7403-46AA-846C-6AEA40C056AC}"/>
              </a:ext>
            </a:extLst>
          </p:cNvPr>
          <p:cNvSpPr>
            <a:spLocks noChangeShapeType="1"/>
          </p:cNvSpPr>
          <p:nvPr/>
        </p:nvSpPr>
        <p:spPr bwMode="auto">
          <a:xfrm flipV="1">
            <a:off x="2281565" y="2685836"/>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896" name="Line 16">
            <a:extLst>
              <a:ext uri="{FF2B5EF4-FFF2-40B4-BE49-F238E27FC236}">
                <a16:creationId xmlns:a16="http://schemas.microsoft.com/office/drawing/2014/main" id="{6D8D98BC-8E37-4C71-ACFE-759A2B3D109A}"/>
              </a:ext>
            </a:extLst>
          </p:cNvPr>
          <p:cNvSpPr>
            <a:spLocks noChangeShapeType="1"/>
          </p:cNvSpPr>
          <p:nvPr/>
        </p:nvSpPr>
        <p:spPr bwMode="auto">
          <a:xfrm>
            <a:off x="3424565" y="3295436"/>
            <a:ext cx="228600" cy="0"/>
          </a:xfrm>
          <a:prstGeom prst="line">
            <a:avLst/>
          </a:prstGeom>
          <a:noFill/>
          <a:ln w="38100" cap="rnd">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897" name="Line 17">
            <a:extLst>
              <a:ext uri="{FF2B5EF4-FFF2-40B4-BE49-F238E27FC236}">
                <a16:creationId xmlns:a16="http://schemas.microsoft.com/office/drawing/2014/main" id="{CE426AD2-F10A-4580-9B70-79D28A6F1CFD}"/>
              </a:ext>
            </a:extLst>
          </p:cNvPr>
          <p:cNvSpPr>
            <a:spLocks noChangeShapeType="1"/>
          </p:cNvSpPr>
          <p:nvPr/>
        </p:nvSpPr>
        <p:spPr bwMode="auto">
          <a:xfrm>
            <a:off x="3653165" y="3295436"/>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898" name="Line 18">
            <a:extLst>
              <a:ext uri="{FF2B5EF4-FFF2-40B4-BE49-F238E27FC236}">
                <a16:creationId xmlns:a16="http://schemas.microsoft.com/office/drawing/2014/main" id="{8983AE44-43B0-4C46-A7ED-4BD9E8123C4C}"/>
              </a:ext>
            </a:extLst>
          </p:cNvPr>
          <p:cNvSpPr>
            <a:spLocks noChangeShapeType="1"/>
          </p:cNvSpPr>
          <p:nvPr/>
        </p:nvSpPr>
        <p:spPr bwMode="auto">
          <a:xfrm flipH="1">
            <a:off x="3456536" y="2359457"/>
            <a:ext cx="457200" cy="3048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22899" name="Oval 19">
            <a:extLst>
              <a:ext uri="{FF2B5EF4-FFF2-40B4-BE49-F238E27FC236}">
                <a16:creationId xmlns:a16="http://schemas.microsoft.com/office/drawing/2014/main" id="{0CD96566-5651-4CA4-A9AC-8AA3B4B72190}"/>
              </a:ext>
            </a:extLst>
          </p:cNvPr>
          <p:cNvSpPr>
            <a:spLocks noChangeArrowheads="1"/>
          </p:cNvSpPr>
          <p:nvPr/>
        </p:nvSpPr>
        <p:spPr bwMode="auto">
          <a:xfrm>
            <a:off x="3855870" y="1920439"/>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peak</a:t>
            </a:r>
            <a:endParaRPr lang="en-US" altLang="en-US" sz="1800" baseline="-25000" dirty="0">
              <a:solidFill>
                <a:srgbClr val="FFFF00"/>
              </a:solidFill>
              <a:latin typeface="Arial Black" panose="020B0A04020102020204" pitchFamily="34" charset="0"/>
            </a:endParaRPr>
          </a:p>
        </p:txBody>
      </p:sp>
      <p:sp>
        <p:nvSpPr>
          <p:cNvPr id="122900" name="AutoShape 20">
            <a:extLst>
              <a:ext uri="{FF2B5EF4-FFF2-40B4-BE49-F238E27FC236}">
                <a16:creationId xmlns:a16="http://schemas.microsoft.com/office/drawing/2014/main" id="{518FB4C0-C232-4B4A-8801-50D007187039}"/>
              </a:ext>
            </a:extLst>
          </p:cNvPr>
          <p:cNvSpPr>
            <a:spLocks/>
          </p:cNvSpPr>
          <p:nvPr/>
        </p:nvSpPr>
        <p:spPr bwMode="auto">
          <a:xfrm flipH="1">
            <a:off x="1910400" y="3548054"/>
            <a:ext cx="304800" cy="533400"/>
          </a:xfrm>
          <a:prstGeom prst="rightBrace">
            <a:avLst>
              <a:gd name="adj1" fmla="val 14583"/>
              <a:gd name="adj2" fmla="val 46875"/>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122901" name="Oval 21">
            <a:extLst>
              <a:ext uri="{FF2B5EF4-FFF2-40B4-BE49-F238E27FC236}">
                <a16:creationId xmlns:a16="http://schemas.microsoft.com/office/drawing/2014/main" id="{73D13CE6-063D-4432-8696-EBF0283FC356}"/>
              </a:ext>
            </a:extLst>
          </p:cNvPr>
          <p:cNvSpPr>
            <a:spLocks noChangeArrowheads="1"/>
          </p:cNvSpPr>
          <p:nvPr/>
        </p:nvSpPr>
        <p:spPr bwMode="auto">
          <a:xfrm>
            <a:off x="1017500" y="3548054"/>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122903" name="Oval 23">
            <a:extLst>
              <a:ext uri="{FF2B5EF4-FFF2-40B4-BE49-F238E27FC236}">
                <a16:creationId xmlns:a16="http://schemas.microsoft.com/office/drawing/2014/main" id="{CD1B6C46-78A4-4441-955F-272CF136CC72}"/>
              </a:ext>
            </a:extLst>
          </p:cNvPr>
          <p:cNvSpPr>
            <a:spLocks noChangeArrowheads="1"/>
          </p:cNvSpPr>
          <p:nvPr/>
        </p:nvSpPr>
        <p:spPr bwMode="auto">
          <a:xfrm>
            <a:off x="6301942" y="3989092"/>
            <a:ext cx="1143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R</a:t>
            </a:r>
            <a:r>
              <a:rPr lang="en-US" altLang="en-US" sz="1800" baseline="-25000" dirty="0">
                <a:solidFill>
                  <a:srgbClr val="FFFF00"/>
                </a:solidFill>
                <a:latin typeface="Arial Black" panose="020B0A04020102020204" pitchFamily="34" charset="0"/>
              </a:rPr>
              <a:t>ET tube</a:t>
            </a:r>
          </a:p>
        </p:txBody>
      </p:sp>
      <p:sp>
        <p:nvSpPr>
          <p:cNvPr id="122905" name="Oval 25">
            <a:extLst>
              <a:ext uri="{FF2B5EF4-FFF2-40B4-BE49-F238E27FC236}">
                <a16:creationId xmlns:a16="http://schemas.microsoft.com/office/drawing/2014/main" id="{BF08CAB7-1D33-42C6-AF4E-B19E8ABE2928}"/>
              </a:ext>
            </a:extLst>
          </p:cNvPr>
          <p:cNvSpPr>
            <a:spLocks noChangeArrowheads="1"/>
          </p:cNvSpPr>
          <p:nvPr/>
        </p:nvSpPr>
        <p:spPr bwMode="auto">
          <a:xfrm>
            <a:off x="6301942" y="5073148"/>
            <a:ext cx="1143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R</a:t>
            </a:r>
            <a:r>
              <a:rPr lang="en-US" altLang="en-US" sz="1800" baseline="-25000" dirty="0" err="1">
                <a:solidFill>
                  <a:srgbClr val="FFFF00"/>
                </a:solidFill>
                <a:latin typeface="Arial Black" panose="020B0A04020102020204" pitchFamily="34" charset="0"/>
              </a:rPr>
              <a:t>airways</a:t>
            </a:r>
            <a:endParaRPr lang="en-US" altLang="en-US" sz="1800" baseline="-25000" dirty="0">
              <a:solidFill>
                <a:srgbClr val="FFFF00"/>
              </a:solidFill>
              <a:latin typeface="Arial Black" panose="020B0A04020102020204" pitchFamily="34" charset="0"/>
            </a:endParaRPr>
          </a:p>
        </p:txBody>
      </p:sp>
      <p:sp>
        <p:nvSpPr>
          <p:cNvPr id="122906" name="AutoShape 26">
            <a:extLst>
              <a:ext uri="{FF2B5EF4-FFF2-40B4-BE49-F238E27FC236}">
                <a16:creationId xmlns:a16="http://schemas.microsoft.com/office/drawing/2014/main" id="{9E263028-B1C3-4B64-A230-72630956F82E}"/>
              </a:ext>
            </a:extLst>
          </p:cNvPr>
          <p:cNvSpPr>
            <a:spLocks/>
          </p:cNvSpPr>
          <p:nvPr/>
        </p:nvSpPr>
        <p:spPr bwMode="auto">
          <a:xfrm flipH="1">
            <a:off x="5890074" y="4262076"/>
            <a:ext cx="368195" cy="1113986"/>
          </a:xfrm>
          <a:prstGeom prst="righ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endParaRPr lang="en-US" altLang="en-US" sz="2400">
              <a:solidFill>
                <a:schemeClr val="tx2"/>
              </a:solidFill>
              <a:latin typeface="Arial Black" panose="020B0A04020102020204" pitchFamily="34" charset="0"/>
            </a:endParaRPr>
          </a:p>
        </p:txBody>
      </p:sp>
      <p:sp>
        <p:nvSpPr>
          <p:cNvPr id="122907" name="AutoShape 27">
            <a:extLst>
              <a:ext uri="{FF2B5EF4-FFF2-40B4-BE49-F238E27FC236}">
                <a16:creationId xmlns:a16="http://schemas.microsoft.com/office/drawing/2014/main" id="{FEEE26AD-05EA-4155-9484-CE52DA5225E9}"/>
              </a:ext>
            </a:extLst>
          </p:cNvPr>
          <p:cNvSpPr>
            <a:spLocks/>
          </p:cNvSpPr>
          <p:nvPr/>
        </p:nvSpPr>
        <p:spPr bwMode="auto">
          <a:xfrm flipH="1">
            <a:off x="9183783" y="3555849"/>
            <a:ext cx="230719" cy="457200"/>
          </a:xfrm>
          <a:prstGeom prst="rightBrace">
            <a:avLst>
              <a:gd name="adj1" fmla="val 16667"/>
              <a:gd name="adj2" fmla="val 50000"/>
            </a:avLst>
          </a:prstGeom>
          <a:noFill/>
          <a:ln w="19050">
            <a:solidFill>
              <a:schemeClr val="tx1"/>
            </a:solidFill>
            <a:round/>
            <a:headEnd/>
            <a:tailEnd/>
          </a:ln>
          <a:effectLst/>
        </p:spPr>
        <p:txBody>
          <a:bodyPr wrap="none" anchor="ct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a:endParaRPr lang="en-US" altLang="en-US" sz="2400">
              <a:solidFill>
                <a:schemeClr val="tx2"/>
              </a:solidFill>
              <a:latin typeface="Arial Black" panose="020B0A04020102020204" pitchFamily="34" charset="0"/>
            </a:endParaRPr>
          </a:p>
        </p:txBody>
      </p:sp>
      <p:sp>
        <p:nvSpPr>
          <p:cNvPr id="122908" name="AutoShape 28">
            <a:extLst>
              <a:ext uri="{FF2B5EF4-FFF2-40B4-BE49-F238E27FC236}">
                <a16:creationId xmlns:a16="http://schemas.microsoft.com/office/drawing/2014/main" id="{94308224-E1BF-45FC-84AE-D83EFF8E273A}"/>
              </a:ext>
            </a:extLst>
          </p:cNvPr>
          <p:cNvSpPr>
            <a:spLocks/>
          </p:cNvSpPr>
          <p:nvPr/>
        </p:nvSpPr>
        <p:spPr bwMode="auto">
          <a:xfrm flipH="1">
            <a:off x="9237825" y="4141177"/>
            <a:ext cx="172262" cy="349638"/>
          </a:xfrm>
          <a:prstGeom prst="rightBrace">
            <a:avLst>
              <a:gd name="adj1" fmla="val 33333"/>
              <a:gd name="adj2" fmla="val 45315"/>
            </a:avLst>
          </a:prstGeom>
          <a:noFill/>
          <a:ln w="19050">
            <a:solidFill>
              <a:schemeClr val="tx1"/>
            </a:solidFill>
            <a:round/>
            <a:headEnd/>
            <a:tailEnd/>
          </a:ln>
          <a:effectLst/>
        </p:spPr>
        <p:txBody>
          <a:bodyPr wrap="none" anchor="ct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a:endParaRPr lang="en-US" altLang="en-US" sz="2400">
              <a:solidFill>
                <a:schemeClr val="tx2"/>
              </a:solidFill>
              <a:latin typeface="Arial Black" panose="020B0A04020102020204" pitchFamily="34" charset="0"/>
            </a:endParaRPr>
          </a:p>
        </p:txBody>
      </p:sp>
      <p:sp>
        <p:nvSpPr>
          <p:cNvPr id="122909" name="Oval 29">
            <a:extLst>
              <a:ext uri="{FF2B5EF4-FFF2-40B4-BE49-F238E27FC236}">
                <a16:creationId xmlns:a16="http://schemas.microsoft.com/office/drawing/2014/main" id="{83F17511-8B92-4B7A-827F-3A20CF2DB5B4}"/>
              </a:ext>
            </a:extLst>
          </p:cNvPr>
          <p:cNvSpPr>
            <a:spLocks noChangeArrowheads="1"/>
          </p:cNvSpPr>
          <p:nvPr/>
        </p:nvSpPr>
        <p:spPr bwMode="auto">
          <a:xfrm>
            <a:off x="5065234" y="4539748"/>
            <a:ext cx="762000" cy="533400"/>
          </a:xfrm>
          <a:prstGeom prst="ellipse">
            <a:avLst/>
          </a:prstGeom>
          <a:solidFill>
            <a:srgbClr val="38507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122910" name="Line 30">
            <a:extLst>
              <a:ext uri="{FF2B5EF4-FFF2-40B4-BE49-F238E27FC236}">
                <a16:creationId xmlns:a16="http://schemas.microsoft.com/office/drawing/2014/main" id="{86476BF1-A9D9-4B65-A60B-55733D7CAB5E}"/>
              </a:ext>
            </a:extLst>
          </p:cNvPr>
          <p:cNvSpPr>
            <a:spLocks noChangeShapeType="1"/>
          </p:cNvSpPr>
          <p:nvPr/>
        </p:nvSpPr>
        <p:spPr bwMode="auto">
          <a:xfrm flipV="1">
            <a:off x="3424565" y="2685836"/>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12" name="Line 32">
            <a:extLst>
              <a:ext uri="{FF2B5EF4-FFF2-40B4-BE49-F238E27FC236}">
                <a16:creationId xmlns:a16="http://schemas.microsoft.com/office/drawing/2014/main" id="{EEA622EA-743D-4ECB-AE12-7F623935DF25}"/>
              </a:ext>
            </a:extLst>
          </p:cNvPr>
          <p:cNvSpPr>
            <a:spLocks noChangeShapeType="1"/>
          </p:cNvSpPr>
          <p:nvPr/>
        </p:nvSpPr>
        <p:spPr bwMode="auto">
          <a:xfrm flipH="1" flipV="1">
            <a:off x="3707993" y="3305650"/>
            <a:ext cx="457200" cy="1524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22913" name="Oval 33">
            <a:extLst>
              <a:ext uri="{FF2B5EF4-FFF2-40B4-BE49-F238E27FC236}">
                <a16:creationId xmlns:a16="http://schemas.microsoft.com/office/drawing/2014/main" id="{245A56DB-BC20-49AC-A68D-61E916655C82}"/>
              </a:ext>
            </a:extLst>
          </p:cNvPr>
          <p:cNvSpPr>
            <a:spLocks noChangeArrowheads="1"/>
          </p:cNvSpPr>
          <p:nvPr/>
        </p:nvSpPr>
        <p:spPr bwMode="auto">
          <a:xfrm>
            <a:off x="4151613" y="3365486"/>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plat</a:t>
            </a:r>
            <a:endParaRPr lang="en-US" altLang="en-US" sz="1800" baseline="-25000" dirty="0">
              <a:solidFill>
                <a:srgbClr val="FFFF00"/>
              </a:solidFill>
              <a:latin typeface="Arial Black" panose="020B0A04020102020204" pitchFamily="34" charset="0"/>
            </a:endParaRPr>
          </a:p>
        </p:txBody>
      </p:sp>
      <p:sp>
        <p:nvSpPr>
          <p:cNvPr id="122914" name="Line 34">
            <a:extLst>
              <a:ext uri="{FF2B5EF4-FFF2-40B4-BE49-F238E27FC236}">
                <a16:creationId xmlns:a16="http://schemas.microsoft.com/office/drawing/2014/main" id="{D7E75263-23B3-4A1D-B3A2-6D0F9EC0C4E0}"/>
              </a:ext>
            </a:extLst>
          </p:cNvPr>
          <p:cNvSpPr>
            <a:spLocks noChangeShapeType="1"/>
          </p:cNvSpPr>
          <p:nvPr/>
        </p:nvSpPr>
        <p:spPr bwMode="auto">
          <a:xfrm flipV="1">
            <a:off x="1422092" y="4816254"/>
            <a:ext cx="3619203" cy="3175"/>
          </a:xfrm>
          <a:prstGeom prst="line">
            <a:avLst/>
          </a:prstGeom>
          <a:noFill/>
          <a:ln w="38100" cap="rnd">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15" name="Line 35">
            <a:extLst>
              <a:ext uri="{FF2B5EF4-FFF2-40B4-BE49-F238E27FC236}">
                <a16:creationId xmlns:a16="http://schemas.microsoft.com/office/drawing/2014/main" id="{AB13CD22-ABCE-495E-81F3-FA05014FF653}"/>
              </a:ext>
            </a:extLst>
          </p:cNvPr>
          <p:cNvSpPr>
            <a:spLocks noChangeShapeType="1"/>
          </p:cNvSpPr>
          <p:nvPr/>
        </p:nvSpPr>
        <p:spPr bwMode="auto">
          <a:xfrm flipV="1">
            <a:off x="1411870" y="4124221"/>
            <a:ext cx="0" cy="688196"/>
          </a:xfrm>
          <a:prstGeom prst="line">
            <a:avLst/>
          </a:prstGeom>
          <a:noFill/>
          <a:ln w="38100" cap="rnd">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66" name="Text Box 39">
            <a:extLst>
              <a:ext uri="{FF2B5EF4-FFF2-40B4-BE49-F238E27FC236}">
                <a16:creationId xmlns:a16="http://schemas.microsoft.com/office/drawing/2014/main" id="{A9358753-0264-43CB-97BB-139571617136}"/>
              </a:ext>
            </a:extLst>
          </p:cNvPr>
          <p:cNvSpPr txBox="1">
            <a:spLocks noChangeArrowheads="1"/>
          </p:cNvSpPr>
          <p:nvPr/>
        </p:nvSpPr>
        <p:spPr bwMode="auto">
          <a:xfrm rot="16200000">
            <a:off x="869634" y="2800930"/>
            <a:ext cx="46166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1800">
              <a:latin typeface="Calibri" panose="020F0502020204030204" pitchFamily="34" charset="0"/>
            </a:endParaRPr>
          </a:p>
        </p:txBody>
      </p:sp>
      <p:sp>
        <p:nvSpPr>
          <p:cNvPr id="122931" name="AutoShape 51">
            <a:extLst>
              <a:ext uri="{FF2B5EF4-FFF2-40B4-BE49-F238E27FC236}">
                <a16:creationId xmlns:a16="http://schemas.microsoft.com/office/drawing/2014/main" id="{B608037B-6CC3-416B-9DE8-67B6E7B1B6C2}"/>
              </a:ext>
            </a:extLst>
          </p:cNvPr>
          <p:cNvSpPr>
            <a:spLocks/>
          </p:cNvSpPr>
          <p:nvPr/>
        </p:nvSpPr>
        <p:spPr bwMode="auto">
          <a:xfrm>
            <a:off x="3560612" y="2708040"/>
            <a:ext cx="304800" cy="533400"/>
          </a:xfrm>
          <a:prstGeom prst="rightBrace">
            <a:avLst>
              <a:gd name="adj1" fmla="val 14583"/>
              <a:gd name="adj2" fmla="val 4910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122932" name="Oval 52">
            <a:extLst>
              <a:ext uri="{FF2B5EF4-FFF2-40B4-BE49-F238E27FC236}">
                <a16:creationId xmlns:a16="http://schemas.microsoft.com/office/drawing/2014/main" id="{EB67BD50-4817-4211-82D7-433274516267}"/>
              </a:ext>
            </a:extLst>
          </p:cNvPr>
          <p:cNvSpPr>
            <a:spLocks noChangeArrowheads="1"/>
          </p:cNvSpPr>
          <p:nvPr/>
        </p:nvSpPr>
        <p:spPr bwMode="auto">
          <a:xfrm>
            <a:off x="4796846" y="2670546"/>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122933" name="Line 53">
            <a:extLst>
              <a:ext uri="{FF2B5EF4-FFF2-40B4-BE49-F238E27FC236}">
                <a16:creationId xmlns:a16="http://schemas.microsoft.com/office/drawing/2014/main" id="{2D838AD6-395B-4F06-BD3D-41360606A290}"/>
              </a:ext>
            </a:extLst>
          </p:cNvPr>
          <p:cNvSpPr>
            <a:spLocks noChangeShapeType="1"/>
          </p:cNvSpPr>
          <p:nvPr/>
        </p:nvSpPr>
        <p:spPr bwMode="auto">
          <a:xfrm flipH="1">
            <a:off x="3899638" y="2938982"/>
            <a:ext cx="872118" cy="949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22934" name="Line 54">
            <a:extLst>
              <a:ext uri="{FF2B5EF4-FFF2-40B4-BE49-F238E27FC236}">
                <a16:creationId xmlns:a16="http://schemas.microsoft.com/office/drawing/2014/main" id="{07DD2C4B-AC71-4F68-8E67-77FC4A9AAA3E}"/>
              </a:ext>
            </a:extLst>
          </p:cNvPr>
          <p:cNvSpPr>
            <a:spLocks noChangeShapeType="1"/>
          </p:cNvSpPr>
          <p:nvPr/>
        </p:nvSpPr>
        <p:spPr bwMode="auto">
          <a:xfrm flipV="1">
            <a:off x="2281565" y="3295436"/>
            <a:ext cx="1143000" cy="838200"/>
          </a:xfrm>
          <a:prstGeom prst="line">
            <a:avLst/>
          </a:prstGeom>
          <a:noFill/>
          <a:ln w="19050" cap="rnd">
            <a:solidFill>
              <a:srgbClr val="FF33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 name="Group 8">
            <a:extLst>
              <a:ext uri="{FF2B5EF4-FFF2-40B4-BE49-F238E27FC236}">
                <a16:creationId xmlns:a16="http://schemas.microsoft.com/office/drawing/2014/main" id="{74956323-D3E7-4BB5-97AD-9723E1122BA3}"/>
              </a:ext>
            </a:extLst>
          </p:cNvPr>
          <p:cNvGrpSpPr/>
          <p:nvPr/>
        </p:nvGrpSpPr>
        <p:grpSpPr>
          <a:xfrm>
            <a:off x="8763000" y="2057400"/>
            <a:ext cx="1865970" cy="4057435"/>
            <a:chOff x="8287215" y="1476014"/>
            <a:chExt cx="1865970" cy="4057435"/>
          </a:xfrm>
        </p:grpSpPr>
        <p:grpSp>
          <p:nvGrpSpPr>
            <p:cNvPr id="6" name="Group 5">
              <a:extLst>
                <a:ext uri="{FF2B5EF4-FFF2-40B4-BE49-F238E27FC236}">
                  <a16:creationId xmlns:a16="http://schemas.microsoft.com/office/drawing/2014/main" id="{69121FAB-080A-47A6-A577-1EF8F58EBC65}"/>
                </a:ext>
              </a:extLst>
            </p:cNvPr>
            <p:cNvGrpSpPr/>
            <p:nvPr/>
          </p:nvGrpSpPr>
          <p:grpSpPr>
            <a:xfrm>
              <a:off x="8539957" y="3407706"/>
              <a:ext cx="1360487" cy="1180170"/>
              <a:chOff x="8534401" y="3407706"/>
              <a:chExt cx="1360487" cy="1180170"/>
            </a:xfrm>
          </p:grpSpPr>
          <p:sp>
            <p:nvSpPr>
              <p:cNvPr id="122888" name="Oval 8">
                <a:extLst>
                  <a:ext uri="{FF2B5EF4-FFF2-40B4-BE49-F238E27FC236}">
                    <a16:creationId xmlns:a16="http://schemas.microsoft.com/office/drawing/2014/main" id="{16C33E71-BE97-4383-AC31-6372517E2525}"/>
                  </a:ext>
                </a:extLst>
              </p:cNvPr>
              <p:cNvSpPr>
                <a:spLocks noChangeArrowheads="1"/>
              </p:cNvSpPr>
              <p:nvPr/>
            </p:nvSpPr>
            <p:spPr bwMode="auto">
              <a:xfrm rot="2306971">
                <a:off x="8534401" y="3886201"/>
                <a:ext cx="454025" cy="701675"/>
              </a:xfrm>
              <a:prstGeom prst="ellipse">
                <a:avLst/>
              </a:prstGeom>
              <a:solidFill>
                <a:srgbClr val="9999FF"/>
              </a:solidFill>
              <a:ln w="28575">
                <a:solidFill>
                  <a:srgbClr val="6666FF"/>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122893" name="Oval 13">
                <a:extLst>
                  <a:ext uri="{FF2B5EF4-FFF2-40B4-BE49-F238E27FC236}">
                    <a16:creationId xmlns:a16="http://schemas.microsoft.com/office/drawing/2014/main" id="{519583FB-58BD-4E01-8307-F98BAF75BC97}"/>
                  </a:ext>
                </a:extLst>
              </p:cNvPr>
              <p:cNvSpPr>
                <a:spLocks noChangeArrowheads="1"/>
              </p:cNvSpPr>
              <p:nvPr/>
            </p:nvSpPr>
            <p:spPr bwMode="auto">
              <a:xfrm rot="19197063">
                <a:off x="9448800" y="3886200"/>
                <a:ext cx="446088" cy="687388"/>
              </a:xfrm>
              <a:prstGeom prst="ellipse">
                <a:avLst/>
              </a:prstGeom>
              <a:solidFill>
                <a:srgbClr val="9999FF"/>
              </a:solidFill>
              <a:ln w="28575">
                <a:solidFill>
                  <a:srgbClr val="6666FF"/>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grpSp>
            <p:nvGrpSpPr>
              <p:cNvPr id="5" name="Group 4">
                <a:extLst>
                  <a:ext uri="{FF2B5EF4-FFF2-40B4-BE49-F238E27FC236}">
                    <a16:creationId xmlns:a16="http://schemas.microsoft.com/office/drawing/2014/main" id="{6F8BAD04-8E27-41A5-8AB4-A45374F0D322}"/>
                  </a:ext>
                </a:extLst>
              </p:cNvPr>
              <p:cNvGrpSpPr/>
              <p:nvPr/>
            </p:nvGrpSpPr>
            <p:grpSpPr>
              <a:xfrm>
                <a:off x="8976189" y="3407706"/>
                <a:ext cx="472611" cy="609600"/>
                <a:chOff x="8976189" y="3407706"/>
                <a:chExt cx="472611" cy="609600"/>
              </a:xfrm>
            </p:grpSpPr>
            <p:cxnSp>
              <p:nvCxnSpPr>
                <p:cNvPr id="48168" name="AutoShape 41">
                  <a:extLst>
                    <a:ext uri="{FF2B5EF4-FFF2-40B4-BE49-F238E27FC236}">
                      <a16:creationId xmlns:a16="http://schemas.microsoft.com/office/drawing/2014/main" id="{1299373E-446D-4AE9-81AD-E5E8579FB3D5}"/>
                    </a:ext>
                  </a:extLst>
                </p:cNvPr>
                <p:cNvCxnSpPr>
                  <a:cxnSpLocks noChangeShapeType="1"/>
                </p:cNvCxnSpPr>
                <p:nvPr/>
              </p:nvCxnSpPr>
              <p:spPr bwMode="auto">
                <a:xfrm rot="5400000" flipH="1">
                  <a:off x="9029700" y="3598206"/>
                  <a:ext cx="609600" cy="228600"/>
                </a:xfrm>
                <a:prstGeom prst="bentConnector3">
                  <a:avLst>
                    <a:gd name="adj1" fmla="val 50000"/>
                  </a:avLst>
                </a:prstGeom>
                <a:noFill/>
                <a:ln w="57150" cap="rnd">
                  <a:solidFill>
                    <a:srgbClr val="FF99FF"/>
                  </a:solidFill>
                  <a:round/>
                  <a:headEnd/>
                  <a:tailEnd/>
                </a:ln>
                <a:extLst>
                  <a:ext uri="{909E8E84-426E-40DD-AFC4-6F175D3DCCD1}">
                    <a14:hiddenFill xmlns:a14="http://schemas.microsoft.com/office/drawing/2010/main">
                      <a:noFill/>
                    </a14:hiddenFill>
                  </a:ext>
                </a:extLst>
              </p:spPr>
            </p:cxnSp>
            <p:cxnSp>
              <p:nvCxnSpPr>
                <p:cNvPr id="48169" name="AutoShape 42">
                  <a:extLst>
                    <a:ext uri="{FF2B5EF4-FFF2-40B4-BE49-F238E27FC236}">
                      <a16:creationId xmlns:a16="http://schemas.microsoft.com/office/drawing/2014/main" id="{F5F68E37-23B9-4B60-92E7-4DE3878A51FD}"/>
                    </a:ext>
                  </a:extLst>
                </p:cNvPr>
                <p:cNvCxnSpPr>
                  <a:cxnSpLocks noChangeShapeType="1"/>
                </p:cNvCxnSpPr>
                <p:nvPr/>
              </p:nvCxnSpPr>
              <p:spPr bwMode="auto">
                <a:xfrm rot="16200000">
                  <a:off x="8785689" y="3598206"/>
                  <a:ext cx="609600" cy="228600"/>
                </a:xfrm>
                <a:prstGeom prst="bentConnector3">
                  <a:avLst>
                    <a:gd name="adj1" fmla="val 50000"/>
                  </a:avLst>
                </a:prstGeom>
                <a:noFill/>
                <a:ln w="57150" cap="rnd">
                  <a:solidFill>
                    <a:srgbClr val="FF99FF"/>
                  </a:solidFill>
                  <a:round/>
                  <a:headEnd/>
                  <a:tailEnd/>
                </a:ln>
                <a:extLst>
                  <a:ext uri="{909E8E84-426E-40DD-AFC4-6F175D3DCCD1}">
                    <a14:hiddenFill xmlns:a14="http://schemas.microsoft.com/office/drawing/2010/main">
                      <a:noFill/>
                    </a14:hiddenFill>
                  </a:ext>
                </a:extLst>
              </p:spPr>
            </p:cxnSp>
          </p:grpSp>
        </p:grpSp>
        <p:sp>
          <p:nvSpPr>
            <p:cNvPr id="63" name="Rectangle 6">
              <a:extLst>
                <a:ext uri="{FF2B5EF4-FFF2-40B4-BE49-F238E27FC236}">
                  <a16:creationId xmlns:a16="http://schemas.microsoft.com/office/drawing/2014/main" id="{9358102D-286F-4CE0-89F6-CDB4837F8E68}"/>
                </a:ext>
              </a:extLst>
            </p:cNvPr>
            <p:cNvSpPr>
              <a:spLocks noChangeArrowheads="1"/>
            </p:cNvSpPr>
            <p:nvPr/>
          </p:nvSpPr>
          <p:spPr bwMode="auto">
            <a:xfrm>
              <a:off x="8314163" y="4673955"/>
              <a:ext cx="1828800" cy="304800"/>
            </a:xfrm>
            <a:prstGeom prst="rect">
              <a:avLst/>
            </a:prstGeom>
            <a:solidFill>
              <a:srgbClr val="C00000"/>
            </a:soli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000" dirty="0">
                  <a:solidFill>
                    <a:schemeClr val="bg1"/>
                  </a:solidFill>
                  <a:latin typeface="+mn-lt"/>
                </a:rPr>
                <a:t>Diaphragm</a:t>
              </a:r>
            </a:p>
          </p:txBody>
        </p:sp>
        <p:sp>
          <p:nvSpPr>
            <p:cNvPr id="122886" name="Rectangle 6">
              <a:extLst>
                <a:ext uri="{FF2B5EF4-FFF2-40B4-BE49-F238E27FC236}">
                  <a16:creationId xmlns:a16="http://schemas.microsoft.com/office/drawing/2014/main" id="{9B58E667-6B23-4C28-B5BD-7205283BDE62}"/>
                </a:ext>
              </a:extLst>
            </p:cNvPr>
            <p:cNvSpPr>
              <a:spLocks noChangeArrowheads="1"/>
            </p:cNvSpPr>
            <p:nvPr/>
          </p:nvSpPr>
          <p:spPr bwMode="auto">
            <a:xfrm>
              <a:off x="8314163" y="2109426"/>
              <a:ext cx="1828800" cy="304800"/>
            </a:xfrm>
            <a:prstGeom prst="rect">
              <a:avLst/>
            </a:prstGeom>
            <a:solidFill>
              <a:schemeClr val="tx2">
                <a:lumMod val="75000"/>
              </a:schemeClr>
            </a:soli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000" dirty="0">
                  <a:solidFill>
                    <a:schemeClr val="bg1"/>
                  </a:solidFill>
                  <a:latin typeface="+mn-lt"/>
                </a:rPr>
                <a:t>Ventilator</a:t>
              </a:r>
            </a:p>
          </p:txBody>
        </p:sp>
        <p:sp>
          <p:nvSpPr>
            <p:cNvPr id="122887" name="Rectangle 7">
              <a:extLst>
                <a:ext uri="{FF2B5EF4-FFF2-40B4-BE49-F238E27FC236}">
                  <a16:creationId xmlns:a16="http://schemas.microsoft.com/office/drawing/2014/main" id="{70AC876D-358B-4276-994F-0B498AA29EB5}"/>
                </a:ext>
              </a:extLst>
            </p:cNvPr>
            <p:cNvSpPr>
              <a:spLocks noChangeArrowheads="1"/>
            </p:cNvSpPr>
            <p:nvPr/>
          </p:nvSpPr>
          <p:spPr bwMode="auto">
            <a:xfrm>
              <a:off x="9152363" y="1476014"/>
              <a:ext cx="144026" cy="685800"/>
            </a:xfrm>
            <a:prstGeom prst="rect">
              <a:avLst/>
            </a:prstGeom>
            <a:gradFill flip="none" rotWithShape="1">
              <a:gsLst>
                <a:gs pos="0">
                  <a:schemeClr val="tx2">
                    <a:lumMod val="75000"/>
                  </a:schemeClr>
                </a:gs>
                <a:gs pos="100000">
                  <a:schemeClr val="tx2">
                    <a:lumMod val="75000"/>
                    <a:alpha val="0"/>
                  </a:schemeClr>
                </a:gs>
              </a:gsLst>
              <a:lin ang="16200000" scaled="1"/>
              <a:tileRect/>
            </a:gra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grpSp>
          <p:nvGrpSpPr>
            <p:cNvPr id="8" name="Group 7">
              <a:extLst>
                <a:ext uri="{FF2B5EF4-FFF2-40B4-BE49-F238E27FC236}">
                  <a16:creationId xmlns:a16="http://schemas.microsoft.com/office/drawing/2014/main" id="{88AB0F88-1600-4680-88A8-E5203DE23DF5}"/>
                </a:ext>
              </a:extLst>
            </p:cNvPr>
            <p:cNvGrpSpPr/>
            <p:nvPr/>
          </p:nvGrpSpPr>
          <p:grpSpPr>
            <a:xfrm>
              <a:off x="8287215" y="1524000"/>
              <a:ext cx="1865970" cy="3657578"/>
              <a:chOff x="8287215" y="1524000"/>
              <a:chExt cx="1865970" cy="3657578"/>
            </a:xfrm>
          </p:grpSpPr>
          <p:grpSp>
            <p:nvGrpSpPr>
              <p:cNvPr id="7" name="Group 6">
                <a:extLst>
                  <a:ext uri="{FF2B5EF4-FFF2-40B4-BE49-F238E27FC236}">
                    <a16:creationId xmlns:a16="http://schemas.microsoft.com/office/drawing/2014/main" id="{1051DEC7-1F64-433D-9B5C-E4D6782535B6}"/>
                  </a:ext>
                </a:extLst>
              </p:cNvPr>
              <p:cNvGrpSpPr/>
              <p:nvPr/>
            </p:nvGrpSpPr>
            <p:grpSpPr>
              <a:xfrm>
                <a:off x="8289072" y="1524000"/>
                <a:ext cx="1862255" cy="1981200"/>
                <a:chOff x="8289072" y="1524000"/>
                <a:chExt cx="1862255" cy="1981200"/>
              </a:xfrm>
            </p:grpSpPr>
            <p:sp>
              <p:nvSpPr>
                <p:cNvPr id="48131" name="Line 4">
                  <a:extLst>
                    <a:ext uri="{FF2B5EF4-FFF2-40B4-BE49-F238E27FC236}">
                      <a16:creationId xmlns:a16="http://schemas.microsoft.com/office/drawing/2014/main" id="{99A946FF-BA3F-46D7-8FC2-BA6CACBDFF21}"/>
                    </a:ext>
                  </a:extLst>
                </p:cNvPr>
                <p:cNvSpPr>
                  <a:spLocks noChangeShapeType="1"/>
                </p:cNvSpPr>
                <p:nvPr/>
              </p:nvSpPr>
              <p:spPr bwMode="auto">
                <a:xfrm>
                  <a:off x="9127272" y="2895600"/>
                  <a:ext cx="0" cy="609600"/>
                </a:xfrm>
                <a:prstGeom prst="line">
                  <a:avLst/>
                </a:prstGeom>
                <a:noFill/>
                <a:ln w="57150" cap="rnd">
                  <a:solidFill>
                    <a:srgbClr val="FF7C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32" name="Line 5">
                  <a:extLst>
                    <a:ext uri="{FF2B5EF4-FFF2-40B4-BE49-F238E27FC236}">
                      <a16:creationId xmlns:a16="http://schemas.microsoft.com/office/drawing/2014/main" id="{2B4866BB-9E60-42D2-9263-B00128DC188D}"/>
                    </a:ext>
                  </a:extLst>
                </p:cNvPr>
                <p:cNvSpPr>
                  <a:spLocks noChangeShapeType="1"/>
                </p:cNvSpPr>
                <p:nvPr/>
              </p:nvSpPr>
              <p:spPr bwMode="auto">
                <a:xfrm>
                  <a:off x="9296400" y="2895600"/>
                  <a:ext cx="0" cy="609600"/>
                </a:xfrm>
                <a:prstGeom prst="line">
                  <a:avLst/>
                </a:prstGeom>
                <a:noFill/>
                <a:ln w="57150" cap="rnd">
                  <a:solidFill>
                    <a:srgbClr val="FF7C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 name="Group 2">
                  <a:extLst>
                    <a:ext uri="{FF2B5EF4-FFF2-40B4-BE49-F238E27FC236}">
                      <a16:creationId xmlns:a16="http://schemas.microsoft.com/office/drawing/2014/main" id="{4CD67CDA-B69D-4C07-A595-C6AC32C3B113}"/>
                    </a:ext>
                  </a:extLst>
                </p:cNvPr>
                <p:cNvGrpSpPr/>
                <p:nvPr/>
              </p:nvGrpSpPr>
              <p:grpSpPr>
                <a:xfrm>
                  <a:off x="8289072" y="1524000"/>
                  <a:ext cx="838200" cy="1371600"/>
                  <a:chOff x="8305800" y="1524000"/>
                  <a:chExt cx="838200" cy="1371600"/>
                </a:xfrm>
              </p:grpSpPr>
              <p:sp>
                <p:nvSpPr>
                  <p:cNvPr id="48129" name="Line 2">
                    <a:extLst>
                      <a:ext uri="{FF2B5EF4-FFF2-40B4-BE49-F238E27FC236}">
                        <a16:creationId xmlns:a16="http://schemas.microsoft.com/office/drawing/2014/main" id="{1DF2AA0E-C4FD-443D-A6C4-64B6530CFCE4}"/>
                      </a:ext>
                    </a:extLst>
                  </p:cNvPr>
                  <p:cNvSpPr>
                    <a:spLocks noChangeShapeType="1"/>
                  </p:cNvSpPr>
                  <p:nvPr/>
                </p:nvSpPr>
                <p:spPr bwMode="auto">
                  <a:xfrm>
                    <a:off x="8305800" y="1524000"/>
                    <a:ext cx="0" cy="1371600"/>
                  </a:xfrm>
                  <a:prstGeom prst="line">
                    <a:avLst/>
                  </a:prstGeom>
                  <a:noFill/>
                  <a:ln w="57150" cap="rnd">
                    <a:solidFill>
                      <a:schemeClr val="tx2">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8170" name="Line 43">
                    <a:extLst>
                      <a:ext uri="{FF2B5EF4-FFF2-40B4-BE49-F238E27FC236}">
                        <a16:creationId xmlns:a16="http://schemas.microsoft.com/office/drawing/2014/main" id="{767CB07C-22D6-4DEB-A472-9750EA271BCA}"/>
                      </a:ext>
                    </a:extLst>
                  </p:cNvPr>
                  <p:cNvSpPr>
                    <a:spLocks noChangeShapeType="1"/>
                  </p:cNvSpPr>
                  <p:nvPr/>
                </p:nvSpPr>
                <p:spPr bwMode="auto">
                  <a:xfrm>
                    <a:off x="8305800" y="2895600"/>
                    <a:ext cx="838200" cy="0"/>
                  </a:xfrm>
                  <a:prstGeom prst="line">
                    <a:avLst/>
                  </a:prstGeom>
                  <a:noFill/>
                  <a:ln w="57150" cap="rnd">
                    <a:solidFill>
                      <a:schemeClr val="tx2">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4" name="Group 53">
                  <a:extLst>
                    <a:ext uri="{FF2B5EF4-FFF2-40B4-BE49-F238E27FC236}">
                      <a16:creationId xmlns:a16="http://schemas.microsoft.com/office/drawing/2014/main" id="{E1D31A2B-F8C7-4151-9AEC-6C0F93622BB1}"/>
                    </a:ext>
                  </a:extLst>
                </p:cNvPr>
                <p:cNvGrpSpPr/>
                <p:nvPr/>
              </p:nvGrpSpPr>
              <p:grpSpPr>
                <a:xfrm flipH="1">
                  <a:off x="9313127" y="1524000"/>
                  <a:ext cx="838200" cy="1371600"/>
                  <a:chOff x="8305800" y="1524000"/>
                  <a:chExt cx="838200" cy="1371600"/>
                </a:xfrm>
              </p:grpSpPr>
              <p:sp>
                <p:nvSpPr>
                  <p:cNvPr id="55" name="Line 2">
                    <a:extLst>
                      <a:ext uri="{FF2B5EF4-FFF2-40B4-BE49-F238E27FC236}">
                        <a16:creationId xmlns:a16="http://schemas.microsoft.com/office/drawing/2014/main" id="{DA6E23D8-FF49-44DF-BC30-D05F4D154C82}"/>
                      </a:ext>
                    </a:extLst>
                  </p:cNvPr>
                  <p:cNvSpPr>
                    <a:spLocks noChangeShapeType="1"/>
                  </p:cNvSpPr>
                  <p:nvPr/>
                </p:nvSpPr>
                <p:spPr bwMode="auto">
                  <a:xfrm>
                    <a:off x="8305800" y="1524000"/>
                    <a:ext cx="0" cy="1371600"/>
                  </a:xfrm>
                  <a:prstGeom prst="line">
                    <a:avLst/>
                  </a:prstGeom>
                  <a:noFill/>
                  <a:ln w="57150" cap="rnd">
                    <a:solidFill>
                      <a:schemeClr val="tx2">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 name="Line 43">
                    <a:extLst>
                      <a:ext uri="{FF2B5EF4-FFF2-40B4-BE49-F238E27FC236}">
                        <a16:creationId xmlns:a16="http://schemas.microsoft.com/office/drawing/2014/main" id="{85956E73-F8BB-41D3-885C-61CCC6EC49E4}"/>
                      </a:ext>
                    </a:extLst>
                  </p:cNvPr>
                  <p:cNvSpPr>
                    <a:spLocks noChangeShapeType="1"/>
                  </p:cNvSpPr>
                  <p:nvPr/>
                </p:nvSpPr>
                <p:spPr bwMode="auto">
                  <a:xfrm>
                    <a:off x="8305800" y="2895600"/>
                    <a:ext cx="838200" cy="0"/>
                  </a:xfrm>
                  <a:prstGeom prst="line">
                    <a:avLst/>
                  </a:prstGeom>
                  <a:noFill/>
                  <a:ln w="57150" cap="rnd">
                    <a:solidFill>
                      <a:schemeClr val="tx2">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57" name="Group 56">
                <a:extLst>
                  <a:ext uri="{FF2B5EF4-FFF2-40B4-BE49-F238E27FC236}">
                    <a16:creationId xmlns:a16="http://schemas.microsoft.com/office/drawing/2014/main" id="{9DD82214-06E4-49A1-86FC-3B83206D7CB3}"/>
                  </a:ext>
                </a:extLst>
              </p:cNvPr>
              <p:cNvGrpSpPr/>
              <p:nvPr/>
            </p:nvGrpSpPr>
            <p:grpSpPr>
              <a:xfrm flipH="1" flipV="1">
                <a:off x="9314985" y="3505199"/>
                <a:ext cx="838200" cy="1676379"/>
                <a:chOff x="8305800" y="1295400"/>
                <a:chExt cx="838200" cy="1600200"/>
              </a:xfrm>
            </p:grpSpPr>
            <p:sp>
              <p:nvSpPr>
                <p:cNvPr id="58" name="Line 2">
                  <a:extLst>
                    <a:ext uri="{FF2B5EF4-FFF2-40B4-BE49-F238E27FC236}">
                      <a16:creationId xmlns:a16="http://schemas.microsoft.com/office/drawing/2014/main" id="{999FF744-700A-45AA-8F34-2C164D8790F4}"/>
                    </a:ext>
                  </a:extLst>
                </p:cNvPr>
                <p:cNvSpPr>
                  <a:spLocks noChangeShapeType="1"/>
                </p:cNvSpPr>
                <p:nvPr/>
              </p:nvSpPr>
              <p:spPr bwMode="auto">
                <a:xfrm>
                  <a:off x="8305800" y="1295400"/>
                  <a:ext cx="0" cy="1600200"/>
                </a:xfrm>
                <a:prstGeom prst="line">
                  <a:avLst/>
                </a:prstGeom>
                <a:noFill/>
                <a:ln w="57150" cap="rnd">
                  <a:solidFill>
                    <a:schemeClr val="accent6">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 name="Line 43">
                  <a:extLst>
                    <a:ext uri="{FF2B5EF4-FFF2-40B4-BE49-F238E27FC236}">
                      <a16:creationId xmlns:a16="http://schemas.microsoft.com/office/drawing/2014/main" id="{4B514EC2-0B6B-485E-853D-F90008E880D7}"/>
                    </a:ext>
                  </a:extLst>
                </p:cNvPr>
                <p:cNvSpPr>
                  <a:spLocks noChangeShapeType="1"/>
                </p:cNvSpPr>
                <p:nvPr/>
              </p:nvSpPr>
              <p:spPr bwMode="auto">
                <a:xfrm>
                  <a:off x="8305800" y="2895600"/>
                  <a:ext cx="838200" cy="0"/>
                </a:xfrm>
                <a:prstGeom prst="line">
                  <a:avLst/>
                </a:prstGeom>
                <a:noFill/>
                <a:ln w="57150" cap="rnd">
                  <a:solidFill>
                    <a:schemeClr val="accent6">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0" name="Group 59">
                <a:extLst>
                  <a:ext uri="{FF2B5EF4-FFF2-40B4-BE49-F238E27FC236}">
                    <a16:creationId xmlns:a16="http://schemas.microsoft.com/office/drawing/2014/main" id="{AACC17F6-E335-4A9F-858B-611795CE82EE}"/>
                  </a:ext>
                </a:extLst>
              </p:cNvPr>
              <p:cNvGrpSpPr/>
              <p:nvPr/>
            </p:nvGrpSpPr>
            <p:grpSpPr>
              <a:xfrm flipV="1">
                <a:off x="8287215" y="3505187"/>
                <a:ext cx="838200" cy="1676391"/>
                <a:chOff x="8305800" y="1295400"/>
                <a:chExt cx="838200" cy="1600200"/>
              </a:xfrm>
            </p:grpSpPr>
            <p:sp>
              <p:nvSpPr>
                <p:cNvPr id="61" name="Line 2">
                  <a:extLst>
                    <a:ext uri="{FF2B5EF4-FFF2-40B4-BE49-F238E27FC236}">
                      <a16:creationId xmlns:a16="http://schemas.microsoft.com/office/drawing/2014/main" id="{78E3963B-C72E-4C04-A50B-04EE0FFAC11D}"/>
                    </a:ext>
                  </a:extLst>
                </p:cNvPr>
                <p:cNvSpPr>
                  <a:spLocks noChangeShapeType="1"/>
                </p:cNvSpPr>
                <p:nvPr/>
              </p:nvSpPr>
              <p:spPr bwMode="auto">
                <a:xfrm>
                  <a:off x="8305800" y="1295400"/>
                  <a:ext cx="0" cy="1600200"/>
                </a:xfrm>
                <a:prstGeom prst="line">
                  <a:avLst/>
                </a:prstGeom>
                <a:noFill/>
                <a:ln w="57150" cap="rnd">
                  <a:solidFill>
                    <a:schemeClr val="accent6">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 name="Line 43">
                  <a:extLst>
                    <a:ext uri="{FF2B5EF4-FFF2-40B4-BE49-F238E27FC236}">
                      <a16:creationId xmlns:a16="http://schemas.microsoft.com/office/drawing/2014/main" id="{847B385F-DD58-4B66-960F-B1C127A05647}"/>
                    </a:ext>
                  </a:extLst>
                </p:cNvPr>
                <p:cNvSpPr>
                  <a:spLocks noChangeShapeType="1"/>
                </p:cNvSpPr>
                <p:nvPr/>
              </p:nvSpPr>
              <p:spPr bwMode="auto">
                <a:xfrm>
                  <a:off x="8305800" y="2895600"/>
                  <a:ext cx="838200" cy="0"/>
                </a:xfrm>
                <a:prstGeom prst="line">
                  <a:avLst/>
                </a:prstGeom>
                <a:noFill/>
                <a:ln w="57150" cap="rnd">
                  <a:solidFill>
                    <a:schemeClr val="accent6">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64" name="Rectangle 7">
              <a:extLst>
                <a:ext uri="{FF2B5EF4-FFF2-40B4-BE49-F238E27FC236}">
                  <a16:creationId xmlns:a16="http://schemas.microsoft.com/office/drawing/2014/main" id="{42878425-0C9B-46B1-92E9-4E551F5E620B}"/>
                </a:ext>
              </a:extLst>
            </p:cNvPr>
            <p:cNvSpPr>
              <a:spLocks noChangeArrowheads="1"/>
            </p:cNvSpPr>
            <p:nvPr/>
          </p:nvSpPr>
          <p:spPr bwMode="auto">
            <a:xfrm rot="10800000">
              <a:off x="9152363" y="4962223"/>
              <a:ext cx="144037" cy="571226"/>
            </a:xfrm>
            <a:prstGeom prst="rect">
              <a:avLst/>
            </a:prstGeom>
            <a:gradFill flip="none" rotWithShape="1">
              <a:gsLst>
                <a:gs pos="0">
                  <a:srgbClr val="C00000"/>
                </a:gs>
                <a:gs pos="100000">
                  <a:srgbClr val="C00000">
                    <a:alpha val="0"/>
                  </a:srgbClr>
                </a:gs>
              </a:gsLst>
              <a:lin ang="16200000" scaled="1"/>
              <a:tileRect/>
            </a:gra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grpSp>
      <p:sp>
        <p:nvSpPr>
          <p:cNvPr id="10" name="Title 9">
            <a:extLst>
              <a:ext uri="{FF2B5EF4-FFF2-40B4-BE49-F238E27FC236}">
                <a16:creationId xmlns:a16="http://schemas.microsoft.com/office/drawing/2014/main" id="{CCA88587-087A-47ED-A3E3-833D1A433807}"/>
              </a:ext>
            </a:extLst>
          </p:cNvPr>
          <p:cNvSpPr>
            <a:spLocks noGrp="1"/>
          </p:cNvSpPr>
          <p:nvPr>
            <p:ph type="title"/>
          </p:nvPr>
        </p:nvSpPr>
        <p:spPr>
          <a:xfrm>
            <a:off x="2596487" y="534555"/>
            <a:ext cx="6999026" cy="857534"/>
          </a:xfrm>
        </p:spPr>
        <p:txBody>
          <a:bodyPr>
            <a:noAutofit/>
          </a:bodyPr>
          <a:lstStyle/>
          <a:p>
            <a:pPr algn="ctr"/>
            <a:r>
              <a:rPr lang="en-US" sz="2800" dirty="0"/>
              <a:t>Understanding the pressure-time waveform using a ‘square wave’ flow pattern</a:t>
            </a:r>
          </a:p>
        </p:txBody>
      </p:sp>
      <p:sp>
        <p:nvSpPr>
          <p:cNvPr id="72" name="Line 5">
            <a:extLst>
              <a:ext uri="{FF2B5EF4-FFF2-40B4-BE49-F238E27FC236}">
                <a16:creationId xmlns:a16="http://schemas.microsoft.com/office/drawing/2014/main" id="{F91D7D44-59B1-401A-B953-86B3FD3FDE90}"/>
              </a:ext>
            </a:extLst>
          </p:cNvPr>
          <p:cNvSpPr>
            <a:spLocks noChangeShapeType="1"/>
          </p:cNvSpPr>
          <p:nvPr/>
        </p:nvSpPr>
        <p:spPr bwMode="auto">
          <a:xfrm flipV="1">
            <a:off x="1833328" y="4133636"/>
            <a:ext cx="3725517" cy="0"/>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 name="Line 6">
            <a:extLst>
              <a:ext uri="{FF2B5EF4-FFF2-40B4-BE49-F238E27FC236}">
                <a16:creationId xmlns:a16="http://schemas.microsoft.com/office/drawing/2014/main" id="{D3AA6AD2-F3D0-4CEC-BABF-08827BEC624B}"/>
              </a:ext>
            </a:extLst>
          </p:cNvPr>
          <p:cNvSpPr>
            <a:spLocks noChangeShapeType="1"/>
          </p:cNvSpPr>
          <p:nvPr/>
        </p:nvSpPr>
        <p:spPr bwMode="auto">
          <a:xfrm flipH="1" flipV="1">
            <a:off x="1823106" y="1847635"/>
            <a:ext cx="0" cy="2285998"/>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4" name="Rectangle 7">
            <a:extLst>
              <a:ext uri="{FF2B5EF4-FFF2-40B4-BE49-F238E27FC236}">
                <a16:creationId xmlns:a16="http://schemas.microsoft.com/office/drawing/2014/main" id="{F2FB1539-C71D-4B85-A335-54C28351F8F1}"/>
              </a:ext>
            </a:extLst>
          </p:cNvPr>
          <p:cNvSpPr>
            <a:spLocks noChangeArrowheads="1"/>
          </p:cNvSpPr>
          <p:nvPr/>
        </p:nvSpPr>
        <p:spPr bwMode="auto">
          <a:xfrm>
            <a:off x="3064801" y="4157439"/>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75" name="Rectangle 8">
            <a:extLst>
              <a:ext uri="{FF2B5EF4-FFF2-40B4-BE49-F238E27FC236}">
                <a16:creationId xmlns:a16="http://schemas.microsoft.com/office/drawing/2014/main" id="{30C1E331-DA51-4CA3-92E3-70AE4D332F54}"/>
              </a:ext>
            </a:extLst>
          </p:cNvPr>
          <p:cNvSpPr>
            <a:spLocks noChangeArrowheads="1"/>
          </p:cNvSpPr>
          <p:nvPr/>
        </p:nvSpPr>
        <p:spPr bwMode="auto">
          <a:xfrm rot="16200000">
            <a:off x="1003773" y="2659314"/>
            <a:ext cx="1201766"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Pressure</a:t>
            </a:r>
          </a:p>
        </p:txBody>
      </p:sp>
      <p:sp>
        <p:nvSpPr>
          <p:cNvPr id="11" name="TextBox 10">
            <a:extLst>
              <a:ext uri="{FF2B5EF4-FFF2-40B4-BE49-F238E27FC236}">
                <a16:creationId xmlns:a16="http://schemas.microsoft.com/office/drawing/2014/main" id="{B9922028-60F2-49CE-9A46-C3D2C0E0CF05}"/>
              </a:ext>
            </a:extLst>
          </p:cNvPr>
          <p:cNvSpPr txBox="1"/>
          <p:nvPr/>
        </p:nvSpPr>
        <p:spPr>
          <a:xfrm>
            <a:off x="6640846" y="4392529"/>
            <a:ext cx="465192" cy="769441"/>
          </a:xfrm>
          <a:prstGeom prst="rect">
            <a:avLst/>
          </a:prstGeom>
          <a:noFill/>
        </p:spPr>
        <p:txBody>
          <a:bodyPr wrap="none" rtlCol="0">
            <a:spAutoFit/>
          </a:bodyPr>
          <a:lstStyle/>
          <a:p>
            <a:r>
              <a:rPr lang="en-US" sz="4400" dirty="0"/>
              <a:t>+</a:t>
            </a:r>
          </a:p>
        </p:txBody>
      </p:sp>
      <p:sp>
        <p:nvSpPr>
          <p:cNvPr id="122902" name="Line 22">
            <a:extLst>
              <a:ext uri="{FF2B5EF4-FFF2-40B4-BE49-F238E27FC236}">
                <a16:creationId xmlns:a16="http://schemas.microsoft.com/office/drawing/2014/main" id="{26492E93-B27E-4DDA-AC16-52BD5A3D251F}"/>
              </a:ext>
            </a:extLst>
          </p:cNvPr>
          <p:cNvSpPr>
            <a:spLocks noChangeShapeType="1"/>
          </p:cNvSpPr>
          <p:nvPr/>
        </p:nvSpPr>
        <p:spPr bwMode="auto">
          <a:xfrm flipV="1">
            <a:off x="7455165" y="3794268"/>
            <a:ext cx="1673156" cy="431421"/>
          </a:xfrm>
          <a:prstGeom prst="line">
            <a:avLst/>
          </a:prstGeom>
          <a:noFill/>
          <a:ln w="28575">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22904" name="Line 24">
            <a:extLst>
              <a:ext uri="{FF2B5EF4-FFF2-40B4-BE49-F238E27FC236}">
                <a16:creationId xmlns:a16="http://schemas.microsoft.com/office/drawing/2014/main" id="{CF0AB4A7-4D73-4F58-B334-290C30B85342}"/>
              </a:ext>
            </a:extLst>
          </p:cNvPr>
          <p:cNvSpPr>
            <a:spLocks noChangeShapeType="1"/>
          </p:cNvSpPr>
          <p:nvPr/>
        </p:nvSpPr>
        <p:spPr bwMode="auto">
          <a:xfrm flipV="1">
            <a:off x="7435247" y="4299212"/>
            <a:ext cx="1755147" cy="993257"/>
          </a:xfrm>
          <a:prstGeom prst="line">
            <a:avLst/>
          </a:prstGeom>
          <a:noFill/>
          <a:ln w="28575">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1600"/>
                                  </p:stCondLst>
                                  <p:childTnLst>
                                    <p:set>
                                      <p:cBhvr>
                                        <p:cTn id="6" dur="1" fill="hold">
                                          <p:stCondLst>
                                            <p:cond delay="0"/>
                                          </p:stCondLst>
                                        </p:cTn>
                                        <p:tgtEl>
                                          <p:spTgt spid="122903"/>
                                        </p:tgtEl>
                                        <p:attrNameLst>
                                          <p:attrName>style.visibility</p:attrName>
                                        </p:attrNameLst>
                                      </p:cBhvr>
                                      <p:to>
                                        <p:strVal val="visible"/>
                                      </p:to>
                                    </p:set>
                                    <p:animEffect transition="in" filter="blinds(horizontal)">
                                      <p:cBhvr>
                                        <p:cTn id="7" dur="500"/>
                                        <p:tgtEl>
                                          <p:spTgt spid="122903"/>
                                        </p:tgtEl>
                                      </p:cBhvr>
                                    </p:animEffect>
                                  </p:childTnLst>
                                </p:cTn>
                              </p:par>
                              <p:par>
                                <p:cTn id="8" presetID="3" presetClass="entr" presetSubtype="10" fill="hold" nodeType="withEffect">
                                  <p:stCondLst>
                                    <p:cond delay="1600"/>
                                  </p:stCondLst>
                                  <p:childTnLst>
                                    <p:set>
                                      <p:cBhvr>
                                        <p:cTn id="9" dur="1" fill="hold">
                                          <p:stCondLst>
                                            <p:cond delay="0"/>
                                          </p:stCondLst>
                                        </p:cTn>
                                        <p:tgtEl>
                                          <p:spTgt spid="122902"/>
                                        </p:tgtEl>
                                        <p:attrNameLst>
                                          <p:attrName>style.visibility</p:attrName>
                                        </p:attrNameLst>
                                      </p:cBhvr>
                                      <p:to>
                                        <p:strVal val="visible"/>
                                      </p:to>
                                    </p:set>
                                    <p:animEffect transition="in" filter="blinds(horizontal)">
                                      <p:cBhvr>
                                        <p:cTn id="10" dur="500"/>
                                        <p:tgtEl>
                                          <p:spTgt spid="122902"/>
                                        </p:tgtEl>
                                      </p:cBhvr>
                                    </p:animEffect>
                                  </p:childTnLst>
                                </p:cTn>
                              </p:par>
                              <p:par>
                                <p:cTn id="11" presetID="3" presetClass="entr" presetSubtype="10" fill="hold" grpId="0" nodeType="withEffect">
                                  <p:stCondLst>
                                    <p:cond delay="1600"/>
                                  </p:stCondLst>
                                  <p:childTnLst>
                                    <p:set>
                                      <p:cBhvr>
                                        <p:cTn id="12" dur="1" fill="hold">
                                          <p:stCondLst>
                                            <p:cond delay="0"/>
                                          </p:stCondLst>
                                        </p:cTn>
                                        <p:tgtEl>
                                          <p:spTgt spid="122907"/>
                                        </p:tgtEl>
                                        <p:attrNameLst>
                                          <p:attrName>style.visibility</p:attrName>
                                        </p:attrNameLst>
                                      </p:cBhvr>
                                      <p:to>
                                        <p:strVal val="visible"/>
                                      </p:to>
                                    </p:set>
                                    <p:animEffect transition="in" filter="blinds(horizontal)">
                                      <p:cBhvr>
                                        <p:cTn id="13" dur="500"/>
                                        <p:tgtEl>
                                          <p:spTgt spid="122907"/>
                                        </p:tgtEl>
                                      </p:cBhvr>
                                    </p:animEffect>
                                  </p:childTnLst>
                                </p:cTn>
                              </p:par>
                              <p:par>
                                <p:cTn id="14" presetID="3" presetClass="entr" presetSubtype="10" fill="hold" grpId="0" nodeType="withEffect">
                                  <p:stCondLst>
                                    <p:cond delay="2700"/>
                                  </p:stCondLst>
                                  <p:childTnLst>
                                    <p:set>
                                      <p:cBhvr>
                                        <p:cTn id="15" dur="1" fill="hold">
                                          <p:stCondLst>
                                            <p:cond delay="0"/>
                                          </p:stCondLst>
                                        </p:cTn>
                                        <p:tgtEl>
                                          <p:spTgt spid="122905"/>
                                        </p:tgtEl>
                                        <p:attrNameLst>
                                          <p:attrName>style.visibility</p:attrName>
                                        </p:attrNameLst>
                                      </p:cBhvr>
                                      <p:to>
                                        <p:strVal val="visible"/>
                                      </p:to>
                                    </p:set>
                                    <p:animEffect transition="in" filter="blinds(horizontal)">
                                      <p:cBhvr>
                                        <p:cTn id="16" dur="500"/>
                                        <p:tgtEl>
                                          <p:spTgt spid="122905"/>
                                        </p:tgtEl>
                                      </p:cBhvr>
                                    </p:animEffect>
                                  </p:childTnLst>
                                </p:cTn>
                              </p:par>
                              <p:par>
                                <p:cTn id="17" presetID="3" presetClass="entr" presetSubtype="10" fill="hold" nodeType="withEffect">
                                  <p:stCondLst>
                                    <p:cond delay="2700"/>
                                  </p:stCondLst>
                                  <p:childTnLst>
                                    <p:set>
                                      <p:cBhvr>
                                        <p:cTn id="18" dur="1" fill="hold">
                                          <p:stCondLst>
                                            <p:cond delay="0"/>
                                          </p:stCondLst>
                                        </p:cTn>
                                        <p:tgtEl>
                                          <p:spTgt spid="122904"/>
                                        </p:tgtEl>
                                        <p:attrNameLst>
                                          <p:attrName>style.visibility</p:attrName>
                                        </p:attrNameLst>
                                      </p:cBhvr>
                                      <p:to>
                                        <p:strVal val="visible"/>
                                      </p:to>
                                    </p:set>
                                    <p:animEffect transition="in" filter="blinds(horizontal)">
                                      <p:cBhvr>
                                        <p:cTn id="19" dur="500"/>
                                        <p:tgtEl>
                                          <p:spTgt spid="122904"/>
                                        </p:tgtEl>
                                      </p:cBhvr>
                                    </p:animEffect>
                                  </p:childTnLst>
                                </p:cTn>
                              </p:par>
                              <p:par>
                                <p:cTn id="20" presetID="3" presetClass="entr" presetSubtype="10" fill="hold" grpId="0" nodeType="withEffect">
                                  <p:stCondLst>
                                    <p:cond delay="2700"/>
                                  </p:stCondLst>
                                  <p:childTnLst>
                                    <p:set>
                                      <p:cBhvr>
                                        <p:cTn id="21" dur="1" fill="hold">
                                          <p:stCondLst>
                                            <p:cond delay="0"/>
                                          </p:stCondLst>
                                        </p:cTn>
                                        <p:tgtEl>
                                          <p:spTgt spid="122908"/>
                                        </p:tgtEl>
                                        <p:attrNameLst>
                                          <p:attrName>style.visibility</p:attrName>
                                        </p:attrNameLst>
                                      </p:cBhvr>
                                      <p:to>
                                        <p:strVal val="visible"/>
                                      </p:to>
                                    </p:set>
                                    <p:animEffect transition="in" filter="blinds(horizontal)">
                                      <p:cBhvr>
                                        <p:cTn id="22" dur="500"/>
                                        <p:tgtEl>
                                          <p:spTgt spid="122908"/>
                                        </p:tgtEl>
                                      </p:cBhvr>
                                    </p:animEffect>
                                  </p:childTnLst>
                                </p:cTn>
                              </p:par>
                              <p:par>
                                <p:cTn id="23" presetID="3" presetClass="entr" presetSubtype="10" fill="hold" grpId="0" nodeType="withEffect">
                                  <p:stCondLst>
                                    <p:cond delay="3100"/>
                                  </p:stCondLst>
                                  <p:childTnLst>
                                    <p:set>
                                      <p:cBhvr>
                                        <p:cTn id="24" dur="1" fill="hold">
                                          <p:stCondLst>
                                            <p:cond delay="0"/>
                                          </p:stCondLst>
                                        </p:cTn>
                                        <p:tgtEl>
                                          <p:spTgt spid="122906"/>
                                        </p:tgtEl>
                                        <p:attrNameLst>
                                          <p:attrName>style.visibility</p:attrName>
                                        </p:attrNameLst>
                                      </p:cBhvr>
                                      <p:to>
                                        <p:strVal val="visible"/>
                                      </p:to>
                                    </p:set>
                                    <p:animEffect transition="in" filter="blinds(horizontal)">
                                      <p:cBhvr>
                                        <p:cTn id="25" dur="500"/>
                                        <p:tgtEl>
                                          <p:spTgt spid="122906"/>
                                        </p:tgtEl>
                                      </p:cBhvr>
                                    </p:animEffect>
                                  </p:childTnLst>
                                </p:cTn>
                              </p:par>
                              <p:par>
                                <p:cTn id="26" presetID="3" presetClass="entr" presetSubtype="10" fill="hold" grpId="0" nodeType="withEffect">
                                  <p:stCondLst>
                                    <p:cond delay="3100"/>
                                  </p:stCondLst>
                                  <p:childTnLst>
                                    <p:set>
                                      <p:cBhvr>
                                        <p:cTn id="27" dur="1" fill="hold">
                                          <p:stCondLst>
                                            <p:cond delay="0"/>
                                          </p:stCondLst>
                                        </p:cTn>
                                        <p:tgtEl>
                                          <p:spTgt spid="122909"/>
                                        </p:tgtEl>
                                        <p:attrNameLst>
                                          <p:attrName>style.visibility</p:attrName>
                                        </p:attrNameLst>
                                      </p:cBhvr>
                                      <p:to>
                                        <p:strVal val="visible"/>
                                      </p:to>
                                    </p:set>
                                    <p:animEffect transition="in" filter="blinds(horizontal)">
                                      <p:cBhvr>
                                        <p:cTn id="28" dur="500"/>
                                        <p:tgtEl>
                                          <p:spTgt spid="122909"/>
                                        </p:tgtEl>
                                      </p:cBhvr>
                                    </p:animEffect>
                                  </p:childTnLst>
                                </p:cTn>
                              </p:par>
                              <p:par>
                                <p:cTn id="29" presetID="9" presetClass="entr" presetSubtype="0" fill="hold" nodeType="withEffect">
                                  <p:stCondLst>
                                    <p:cond delay="4700"/>
                                  </p:stCondLst>
                                  <p:childTnLst>
                                    <p:set>
                                      <p:cBhvr>
                                        <p:cTn id="30" dur="1" fill="hold">
                                          <p:stCondLst>
                                            <p:cond delay="0"/>
                                          </p:stCondLst>
                                        </p:cTn>
                                        <p:tgtEl>
                                          <p:spTgt spid="122894"/>
                                        </p:tgtEl>
                                        <p:attrNameLst>
                                          <p:attrName>style.visibility</p:attrName>
                                        </p:attrNameLst>
                                      </p:cBhvr>
                                      <p:to>
                                        <p:strVal val="visible"/>
                                      </p:to>
                                    </p:set>
                                    <p:animEffect transition="in" filter="dissolve">
                                      <p:cBhvr>
                                        <p:cTn id="31" dur="1300"/>
                                        <p:tgtEl>
                                          <p:spTgt spid="122894"/>
                                        </p:tgtEl>
                                      </p:cBhvr>
                                    </p:animEffect>
                                  </p:childTnLst>
                                </p:cTn>
                              </p:par>
                              <p:par>
                                <p:cTn id="32" presetID="3" presetClass="entr" presetSubtype="10" fill="hold" grpId="0" nodeType="withEffect">
                                  <p:stCondLst>
                                    <p:cond delay="6000"/>
                                  </p:stCondLst>
                                  <p:childTnLst>
                                    <p:set>
                                      <p:cBhvr>
                                        <p:cTn id="33" dur="1" fill="hold">
                                          <p:stCondLst>
                                            <p:cond delay="0"/>
                                          </p:stCondLst>
                                        </p:cTn>
                                        <p:tgtEl>
                                          <p:spTgt spid="122900"/>
                                        </p:tgtEl>
                                        <p:attrNameLst>
                                          <p:attrName>style.visibility</p:attrName>
                                        </p:attrNameLst>
                                      </p:cBhvr>
                                      <p:to>
                                        <p:strVal val="visible"/>
                                      </p:to>
                                    </p:set>
                                    <p:animEffect transition="in" filter="blinds(horizontal)">
                                      <p:cBhvr>
                                        <p:cTn id="34" dur="700"/>
                                        <p:tgtEl>
                                          <p:spTgt spid="122900"/>
                                        </p:tgtEl>
                                      </p:cBhvr>
                                    </p:animEffect>
                                  </p:childTnLst>
                                </p:cTn>
                              </p:par>
                              <p:par>
                                <p:cTn id="35" presetID="3" presetClass="entr" presetSubtype="10" fill="hold" grpId="0" nodeType="withEffect">
                                  <p:stCondLst>
                                    <p:cond delay="6000"/>
                                  </p:stCondLst>
                                  <p:childTnLst>
                                    <p:set>
                                      <p:cBhvr>
                                        <p:cTn id="36" dur="1" fill="hold">
                                          <p:stCondLst>
                                            <p:cond delay="0"/>
                                          </p:stCondLst>
                                        </p:cTn>
                                        <p:tgtEl>
                                          <p:spTgt spid="122901"/>
                                        </p:tgtEl>
                                        <p:attrNameLst>
                                          <p:attrName>style.visibility</p:attrName>
                                        </p:attrNameLst>
                                      </p:cBhvr>
                                      <p:to>
                                        <p:strVal val="visible"/>
                                      </p:to>
                                    </p:set>
                                    <p:animEffect transition="in" filter="blinds(horizontal)">
                                      <p:cBhvr>
                                        <p:cTn id="37" dur="700"/>
                                        <p:tgtEl>
                                          <p:spTgt spid="122901"/>
                                        </p:tgtEl>
                                      </p:cBhvr>
                                    </p:animEffect>
                                  </p:childTnLst>
                                </p:cTn>
                              </p:par>
                              <p:par>
                                <p:cTn id="38" presetID="3" presetClass="entr" presetSubtype="10" fill="hold" nodeType="withEffect">
                                  <p:stCondLst>
                                    <p:cond delay="6400"/>
                                  </p:stCondLst>
                                  <p:childTnLst>
                                    <p:set>
                                      <p:cBhvr>
                                        <p:cTn id="39" dur="1" fill="hold">
                                          <p:stCondLst>
                                            <p:cond delay="0"/>
                                          </p:stCondLst>
                                        </p:cTn>
                                        <p:tgtEl>
                                          <p:spTgt spid="122915"/>
                                        </p:tgtEl>
                                        <p:attrNameLst>
                                          <p:attrName>style.visibility</p:attrName>
                                        </p:attrNameLst>
                                      </p:cBhvr>
                                      <p:to>
                                        <p:strVal val="visible"/>
                                      </p:to>
                                    </p:set>
                                    <p:animEffect transition="in" filter="blinds(horizontal)">
                                      <p:cBhvr>
                                        <p:cTn id="40" dur="700"/>
                                        <p:tgtEl>
                                          <p:spTgt spid="122915"/>
                                        </p:tgtEl>
                                      </p:cBhvr>
                                    </p:animEffect>
                                  </p:childTnLst>
                                </p:cTn>
                              </p:par>
                              <p:par>
                                <p:cTn id="41" presetID="3" presetClass="entr" presetSubtype="10" fill="hold" nodeType="withEffect">
                                  <p:stCondLst>
                                    <p:cond delay="6400"/>
                                  </p:stCondLst>
                                  <p:childTnLst>
                                    <p:set>
                                      <p:cBhvr>
                                        <p:cTn id="42" dur="1" fill="hold">
                                          <p:stCondLst>
                                            <p:cond delay="0"/>
                                          </p:stCondLst>
                                        </p:cTn>
                                        <p:tgtEl>
                                          <p:spTgt spid="122914"/>
                                        </p:tgtEl>
                                        <p:attrNameLst>
                                          <p:attrName>style.visibility</p:attrName>
                                        </p:attrNameLst>
                                      </p:cBhvr>
                                      <p:to>
                                        <p:strVal val="visible"/>
                                      </p:to>
                                    </p:set>
                                    <p:animEffect transition="in" filter="blinds(horizontal)">
                                      <p:cBhvr>
                                        <p:cTn id="43" dur="700"/>
                                        <p:tgtEl>
                                          <p:spTgt spid="122914"/>
                                        </p:tgtEl>
                                      </p:cBhvr>
                                    </p:animEffect>
                                  </p:childTnLst>
                                </p:cTn>
                              </p:par>
                              <p:par>
                                <p:cTn id="44" presetID="9" presetClass="entr" presetSubtype="0" fill="hold" nodeType="withEffect">
                                  <p:stCondLst>
                                    <p:cond delay="1700"/>
                                  </p:stCondLst>
                                  <p:childTnLst>
                                    <p:set>
                                      <p:cBhvr>
                                        <p:cTn id="45" dur="1" fill="hold">
                                          <p:stCondLst>
                                            <p:cond delay="0"/>
                                          </p:stCondLst>
                                        </p:cTn>
                                        <p:tgtEl>
                                          <p:spTgt spid="122895"/>
                                        </p:tgtEl>
                                        <p:attrNameLst>
                                          <p:attrName>style.visibility</p:attrName>
                                        </p:attrNameLst>
                                      </p:cBhvr>
                                      <p:to>
                                        <p:strVal val="visible"/>
                                      </p:to>
                                    </p:set>
                                    <p:animEffect transition="in" filter="dissolve">
                                      <p:cBhvr>
                                        <p:cTn id="46" dur="2100"/>
                                        <p:tgtEl>
                                          <p:spTgt spid="122895"/>
                                        </p:tgtEl>
                                      </p:cBhvr>
                                    </p:animEffect>
                                  </p:childTnLst>
                                </p:cTn>
                              </p:par>
                              <p:par>
                                <p:cTn id="47" presetID="3" presetClass="entr" presetSubtype="10" fill="hold" grpId="0" nodeType="withEffect">
                                  <p:stCondLst>
                                    <p:cond delay="3800"/>
                                  </p:stCondLst>
                                  <p:childTnLst>
                                    <p:set>
                                      <p:cBhvr>
                                        <p:cTn id="48" dur="1" fill="hold">
                                          <p:stCondLst>
                                            <p:cond delay="0"/>
                                          </p:stCondLst>
                                        </p:cTn>
                                        <p:tgtEl>
                                          <p:spTgt spid="122899"/>
                                        </p:tgtEl>
                                        <p:attrNameLst>
                                          <p:attrName>style.visibility</p:attrName>
                                        </p:attrNameLst>
                                      </p:cBhvr>
                                      <p:to>
                                        <p:strVal val="visible"/>
                                      </p:to>
                                    </p:set>
                                    <p:animEffect transition="in" filter="blinds(horizontal)">
                                      <p:cBhvr>
                                        <p:cTn id="49" dur="500"/>
                                        <p:tgtEl>
                                          <p:spTgt spid="122899"/>
                                        </p:tgtEl>
                                      </p:cBhvr>
                                    </p:animEffect>
                                  </p:childTnLst>
                                </p:cTn>
                              </p:par>
                              <p:par>
                                <p:cTn id="50" presetID="3" presetClass="entr" presetSubtype="10" fill="hold" nodeType="withEffect">
                                  <p:stCondLst>
                                    <p:cond delay="3800"/>
                                  </p:stCondLst>
                                  <p:childTnLst>
                                    <p:set>
                                      <p:cBhvr>
                                        <p:cTn id="51" dur="1" fill="hold">
                                          <p:stCondLst>
                                            <p:cond delay="0"/>
                                          </p:stCondLst>
                                        </p:cTn>
                                        <p:tgtEl>
                                          <p:spTgt spid="122898"/>
                                        </p:tgtEl>
                                        <p:attrNameLst>
                                          <p:attrName>style.visibility</p:attrName>
                                        </p:attrNameLst>
                                      </p:cBhvr>
                                      <p:to>
                                        <p:strVal val="visible"/>
                                      </p:to>
                                    </p:set>
                                    <p:animEffect transition="in" filter="blinds(horizontal)">
                                      <p:cBhvr>
                                        <p:cTn id="52" dur="500"/>
                                        <p:tgtEl>
                                          <p:spTgt spid="122898"/>
                                        </p:tgtEl>
                                      </p:cBhvr>
                                    </p:animEffect>
                                  </p:childTnLst>
                                </p:cTn>
                              </p:par>
                              <p:par>
                                <p:cTn id="53" presetID="9" presetClass="entr" presetSubtype="0" fill="hold" nodeType="withEffect">
                                  <p:stCondLst>
                                    <p:cond delay="4300"/>
                                  </p:stCondLst>
                                  <p:childTnLst>
                                    <p:set>
                                      <p:cBhvr>
                                        <p:cTn id="54" dur="1" fill="hold">
                                          <p:stCondLst>
                                            <p:cond delay="0"/>
                                          </p:stCondLst>
                                        </p:cTn>
                                        <p:tgtEl>
                                          <p:spTgt spid="122910"/>
                                        </p:tgtEl>
                                        <p:attrNameLst>
                                          <p:attrName>style.visibility</p:attrName>
                                        </p:attrNameLst>
                                      </p:cBhvr>
                                      <p:to>
                                        <p:strVal val="visible"/>
                                      </p:to>
                                    </p:set>
                                    <p:animEffect transition="in" filter="dissolve">
                                      <p:cBhvr>
                                        <p:cTn id="55" dur="600"/>
                                        <p:tgtEl>
                                          <p:spTgt spid="122910"/>
                                        </p:tgtEl>
                                      </p:cBhvr>
                                    </p:animEffect>
                                  </p:childTnLst>
                                </p:cTn>
                              </p:par>
                              <p:par>
                                <p:cTn id="56" presetID="9" presetClass="entr" presetSubtype="0" fill="hold" nodeType="withEffect">
                                  <p:stCondLst>
                                    <p:cond delay="4700"/>
                                  </p:stCondLst>
                                  <p:childTnLst>
                                    <p:set>
                                      <p:cBhvr>
                                        <p:cTn id="57" dur="1" fill="hold">
                                          <p:stCondLst>
                                            <p:cond delay="0"/>
                                          </p:stCondLst>
                                        </p:cTn>
                                        <p:tgtEl>
                                          <p:spTgt spid="122896"/>
                                        </p:tgtEl>
                                        <p:attrNameLst>
                                          <p:attrName>style.visibility</p:attrName>
                                        </p:attrNameLst>
                                      </p:cBhvr>
                                      <p:to>
                                        <p:strVal val="visible"/>
                                      </p:to>
                                    </p:set>
                                    <p:animEffect transition="in" filter="dissolve">
                                      <p:cBhvr>
                                        <p:cTn id="58" dur="600"/>
                                        <p:tgtEl>
                                          <p:spTgt spid="122896"/>
                                        </p:tgtEl>
                                      </p:cBhvr>
                                    </p:animEffect>
                                  </p:childTnLst>
                                </p:cTn>
                              </p:par>
                              <p:par>
                                <p:cTn id="59" presetID="3" presetClass="entr" presetSubtype="10" fill="hold" grpId="0" nodeType="withEffect">
                                  <p:stCondLst>
                                    <p:cond delay="4700"/>
                                  </p:stCondLst>
                                  <p:childTnLst>
                                    <p:set>
                                      <p:cBhvr>
                                        <p:cTn id="60" dur="1" fill="hold">
                                          <p:stCondLst>
                                            <p:cond delay="0"/>
                                          </p:stCondLst>
                                        </p:cTn>
                                        <p:tgtEl>
                                          <p:spTgt spid="122913"/>
                                        </p:tgtEl>
                                        <p:attrNameLst>
                                          <p:attrName>style.visibility</p:attrName>
                                        </p:attrNameLst>
                                      </p:cBhvr>
                                      <p:to>
                                        <p:strVal val="visible"/>
                                      </p:to>
                                    </p:set>
                                    <p:animEffect transition="in" filter="blinds(horizontal)">
                                      <p:cBhvr>
                                        <p:cTn id="61" dur="600"/>
                                        <p:tgtEl>
                                          <p:spTgt spid="122913"/>
                                        </p:tgtEl>
                                      </p:cBhvr>
                                    </p:animEffect>
                                  </p:childTnLst>
                                </p:cTn>
                              </p:par>
                              <p:par>
                                <p:cTn id="62" presetID="3" presetClass="entr" presetSubtype="10" fill="hold" nodeType="withEffect">
                                  <p:stCondLst>
                                    <p:cond delay="4700"/>
                                  </p:stCondLst>
                                  <p:childTnLst>
                                    <p:set>
                                      <p:cBhvr>
                                        <p:cTn id="63" dur="1" fill="hold">
                                          <p:stCondLst>
                                            <p:cond delay="0"/>
                                          </p:stCondLst>
                                        </p:cTn>
                                        <p:tgtEl>
                                          <p:spTgt spid="122912"/>
                                        </p:tgtEl>
                                        <p:attrNameLst>
                                          <p:attrName>style.visibility</p:attrName>
                                        </p:attrNameLst>
                                      </p:cBhvr>
                                      <p:to>
                                        <p:strVal val="visible"/>
                                      </p:to>
                                    </p:set>
                                    <p:animEffect transition="in" filter="blinds(horizontal)">
                                      <p:cBhvr>
                                        <p:cTn id="64" dur="600"/>
                                        <p:tgtEl>
                                          <p:spTgt spid="122912"/>
                                        </p:tgtEl>
                                      </p:cBhvr>
                                    </p:animEffect>
                                  </p:childTnLst>
                                </p:cTn>
                              </p:par>
                              <p:par>
                                <p:cTn id="65" presetID="9" presetClass="entr" presetSubtype="0" fill="hold" nodeType="withEffect">
                                  <p:stCondLst>
                                    <p:cond delay="5500"/>
                                  </p:stCondLst>
                                  <p:childTnLst>
                                    <p:set>
                                      <p:cBhvr>
                                        <p:cTn id="66" dur="1" fill="hold">
                                          <p:stCondLst>
                                            <p:cond delay="0"/>
                                          </p:stCondLst>
                                        </p:cTn>
                                        <p:tgtEl>
                                          <p:spTgt spid="122897"/>
                                        </p:tgtEl>
                                        <p:attrNameLst>
                                          <p:attrName>style.visibility</p:attrName>
                                        </p:attrNameLst>
                                      </p:cBhvr>
                                      <p:to>
                                        <p:strVal val="visible"/>
                                      </p:to>
                                    </p:set>
                                    <p:animEffect transition="in" filter="dissolve">
                                      <p:cBhvr>
                                        <p:cTn id="67" dur="2500"/>
                                        <p:tgtEl>
                                          <p:spTgt spid="122897"/>
                                        </p:tgtEl>
                                      </p:cBhvr>
                                    </p:animEffect>
                                  </p:childTnLst>
                                </p:cTn>
                              </p:par>
                              <p:par>
                                <p:cTn id="68" presetID="3" presetClass="entr" presetSubtype="10" fill="hold" grpId="0" nodeType="withEffect">
                                  <p:stCondLst>
                                    <p:cond delay="8600"/>
                                  </p:stCondLst>
                                  <p:childTnLst>
                                    <p:set>
                                      <p:cBhvr>
                                        <p:cTn id="69" dur="1" fill="hold">
                                          <p:stCondLst>
                                            <p:cond delay="0"/>
                                          </p:stCondLst>
                                        </p:cTn>
                                        <p:tgtEl>
                                          <p:spTgt spid="122931"/>
                                        </p:tgtEl>
                                        <p:attrNameLst>
                                          <p:attrName>style.visibility</p:attrName>
                                        </p:attrNameLst>
                                      </p:cBhvr>
                                      <p:to>
                                        <p:strVal val="visible"/>
                                      </p:to>
                                    </p:set>
                                    <p:animEffect transition="in" filter="blinds(horizontal)">
                                      <p:cBhvr>
                                        <p:cTn id="70" dur="500"/>
                                        <p:tgtEl>
                                          <p:spTgt spid="122931"/>
                                        </p:tgtEl>
                                      </p:cBhvr>
                                    </p:animEffect>
                                  </p:childTnLst>
                                </p:cTn>
                              </p:par>
                              <p:par>
                                <p:cTn id="71" presetID="3" presetClass="entr" presetSubtype="10" fill="hold" nodeType="withEffect">
                                  <p:stCondLst>
                                    <p:cond delay="8700"/>
                                  </p:stCondLst>
                                  <p:childTnLst>
                                    <p:set>
                                      <p:cBhvr>
                                        <p:cTn id="72" dur="1" fill="hold">
                                          <p:stCondLst>
                                            <p:cond delay="0"/>
                                          </p:stCondLst>
                                        </p:cTn>
                                        <p:tgtEl>
                                          <p:spTgt spid="122933"/>
                                        </p:tgtEl>
                                        <p:attrNameLst>
                                          <p:attrName>style.visibility</p:attrName>
                                        </p:attrNameLst>
                                      </p:cBhvr>
                                      <p:to>
                                        <p:strVal val="visible"/>
                                      </p:to>
                                    </p:set>
                                    <p:animEffect transition="in" filter="blinds(horizontal)">
                                      <p:cBhvr>
                                        <p:cTn id="73" dur="500"/>
                                        <p:tgtEl>
                                          <p:spTgt spid="122933"/>
                                        </p:tgtEl>
                                      </p:cBhvr>
                                    </p:animEffect>
                                  </p:childTnLst>
                                </p:cTn>
                              </p:par>
                              <p:par>
                                <p:cTn id="74" presetID="3" presetClass="entr" presetSubtype="10" fill="hold" grpId="0" nodeType="withEffect">
                                  <p:stCondLst>
                                    <p:cond delay="8700"/>
                                  </p:stCondLst>
                                  <p:childTnLst>
                                    <p:set>
                                      <p:cBhvr>
                                        <p:cTn id="75" dur="1" fill="hold">
                                          <p:stCondLst>
                                            <p:cond delay="0"/>
                                          </p:stCondLst>
                                        </p:cTn>
                                        <p:tgtEl>
                                          <p:spTgt spid="122932"/>
                                        </p:tgtEl>
                                        <p:attrNameLst>
                                          <p:attrName>style.visibility</p:attrName>
                                        </p:attrNameLst>
                                      </p:cBhvr>
                                      <p:to>
                                        <p:strVal val="visible"/>
                                      </p:to>
                                    </p:set>
                                    <p:animEffect transition="in" filter="blinds(horizontal)">
                                      <p:cBhvr>
                                        <p:cTn id="76" dur="500"/>
                                        <p:tgtEl>
                                          <p:spTgt spid="122932"/>
                                        </p:tgtEl>
                                      </p:cBhvr>
                                    </p:animEffect>
                                  </p:childTnLst>
                                </p:cTn>
                              </p:par>
                              <p:par>
                                <p:cTn id="77" presetID="9" presetClass="entr" presetSubtype="0" fill="hold" nodeType="withEffect">
                                  <p:stCondLst>
                                    <p:cond delay="9100"/>
                                  </p:stCondLst>
                                  <p:childTnLst>
                                    <p:set>
                                      <p:cBhvr>
                                        <p:cTn id="78" dur="1" fill="hold">
                                          <p:stCondLst>
                                            <p:cond delay="0"/>
                                          </p:stCondLst>
                                        </p:cTn>
                                        <p:tgtEl>
                                          <p:spTgt spid="122934"/>
                                        </p:tgtEl>
                                        <p:attrNameLst>
                                          <p:attrName>style.visibility</p:attrName>
                                        </p:attrNameLst>
                                      </p:cBhvr>
                                      <p:to>
                                        <p:strVal val="visible"/>
                                      </p:to>
                                    </p:set>
                                    <p:animEffect transition="in" filter="dissolve">
                                      <p:cBhvr>
                                        <p:cTn id="79" dur="500"/>
                                        <p:tgtEl>
                                          <p:spTgt spid="122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9" grpId="0" animBg="1"/>
      <p:bldP spid="122900" grpId="0" animBg="1"/>
      <p:bldP spid="122901" grpId="0" animBg="1"/>
      <p:bldP spid="122903" grpId="0" animBg="1"/>
      <p:bldP spid="122905" grpId="0" animBg="1"/>
      <p:bldP spid="122906" grpId="0" animBg="1"/>
      <p:bldP spid="122907" grpId="0" animBg="1"/>
      <p:bldP spid="122908" grpId="0" animBg="1"/>
      <p:bldP spid="122909" grpId="0" animBg="1"/>
      <p:bldP spid="122913" grpId="0" animBg="1"/>
      <p:bldP spid="122931" grpId="0" animBg="1"/>
      <p:bldP spid="12293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F5B97D-9AF7-4B2D-B203-C66AA9724CC5}"/>
              </a:ext>
            </a:extLst>
          </p:cNvPr>
          <p:cNvSpPr>
            <a:spLocks noGrp="1" noChangeArrowheads="1"/>
          </p:cNvSpPr>
          <p:nvPr>
            <p:ph type="title"/>
          </p:nvPr>
        </p:nvSpPr>
        <p:spPr>
          <a:xfrm>
            <a:off x="838200" y="142387"/>
            <a:ext cx="10515600" cy="1208192"/>
          </a:xfrm>
        </p:spPr>
        <p:txBody>
          <a:bodyPr>
            <a:noAutofit/>
          </a:bodyPr>
          <a:lstStyle/>
          <a:p>
            <a:pPr algn="ctr" eaLnBrk="1" hangingPunct="1"/>
            <a:r>
              <a:rPr lang="en-US" altLang="en-US" sz="2800" dirty="0"/>
              <a:t>Now let’</a:t>
            </a:r>
            <a:r>
              <a:rPr lang="en-US" altLang="ja-JP" sz="2800" dirty="0"/>
              <a:t>s look at some different pressure-time waveforms using a ‘square wave’ flow pattern</a:t>
            </a:r>
            <a:endParaRPr lang="en-US" altLang="en-US" sz="2800" dirty="0"/>
          </a:p>
        </p:txBody>
      </p:sp>
      <p:sp>
        <p:nvSpPr>
          <p:cNvPr id="7217" name="Oval 49">
            <a:extLst>
              <a:ext uri="{FF2B5EF4-FFF2-40B4-BE49-F238E27FC236}">
                <a16:creationId xmlns:a16="http://schemas.microsoft.com/office/drawing/2014/main" id="{3F46FCE9-C551-42E1-B093-18E0895D6D69}"/>
              </a:ext>
            </a:extLst>
          </p:cNvPr>
          <p:cNvSpPr>
            <a:spLocks noChangeArrowheads="1"/>
          </p:cNvSpPr>
          <p:nvPr/>
        </p:nvSpPr>
        <p:spPr bwMode="auto">
          <a:xfrm>
            <a:off x="7832229" y="1781338"/>
            <a:ext cx="1981200" cy="759644"/>
          </a:xfrm>
          <a:prstGeom prst="ellipse">
            <a:avLst/>
          </a:prstGeom>
          <a:solidFill>
            <a:schemeClr val="tx2">
              <a:lumMod val="40000"/>
              <a:lumOff val="60000"/>
            </a:schemeClr>
          </a:solidFill>
          <a:ln w="9525">
            <a:solidFill>
              <a:schemeClr val="bg2"/>
            </a:solidFill>
            <a:round/>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dirty="0">
                <a:latin typeface="Calibri" panose="020F0502020204030204" pitchFamily="34" charset="0"/>
              </a:rPr>
              <a:t>Scenario # 1</a:t>
            </a:r>
          </a:p>
        </p:txBody>
      </p:sp>
      <p:grpSp>
        <p:nvGrpSpPr>
          <p:cNvPr id="2" name="Group 94">
            <a:extLst>
              <a:ext uri="{FF2B5EF4-FFF2-40B4-BE49-F238E27FC236}">
                <a16:creationId xmlns:a16="http://schemas.microsoft.com/office/drawing/2014/main" id="{C148176E-6083-4543-A848-F2B486CBF370}"/>
              </a:ext>
            </a:extLst>
          </p:cNvPr>
          <p:cNvGrpSpPr>
            <a:grpSpLocks/>
          </p:cNvGrpSpPr>
          <p:nvPr/>
        </p:nvGrpSpPr>
        <p:grpSpPr bwMode="auto">
          <a:xfrm>
            <a:off x="1752600" y="1524000"/>
            <a:ext cx="5410200" cy="838200"/>
            <a:chOff x="480" y="1296"/>
            <a:chExt cx="2976" cy="528"/>
          </a:xfrm>
        </p:grpSpPr>
        <p:sp>
          <p:nvSpPr>
            <p:cNvPr id="49193" name="Rectangle 95">
              <a:extLst>
                <a:ext uri="{FF2B5EF4-FFF2-40B4-BE49-F238E27FC236}">
                  <a16:creationId xmlns:a16="http://schemas.microsoft.com/office/drawing/2014/main" id="{1A2167EA-44C9-4E65-9650-E06022BC4FFA}"/>
                </a:ext>
              </a:extLst>
            </p:cNvPr>
            <p:cNvSpPr>
              <a:spLocks noChangeArrowheads="1"/>
            </p:cNvSpPr>
            <p:nvPr/>
          </p:nvSpPr>
          <p:spPr bwMode="auto">
            <a:xfrm>
              <a:off x="480" y="1296"/>
              <a:ext cx="2976" cy="52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err="1">
                  <a:latin typeface="Calibri" panose="020F0502020204030204" pitchFamily="34" charset="0"/>
                </a:rPr>
                <a:t>Ppeak</a:t>
              </a:r>
              <a:r>
                <a:rPr lang="en-US" altLang="en-US" sz="1600" dirty="0">
                  <a:latin typeface="Calibri" panose="020F0502020204030204" pitchFamily="34" charset="0"/>
                </a:rPr>
                <a:t> = </a:t>
              </a:r>
              <a:r>
                <a:rPr lang="en-US" altLang="en-US" sz="1800" dirty="0">
                  <a:latin typeface="Calibri" panose="020F0502020204030204" pitchFamily="34" charset="0"/>
                </a:rPr>
                <a:t>Flow  x  Resistance </a:t>
              </a:r>
              <a:r>
                <a:rPr lang="en-US" altLang="en-US" sz="2400" dirty="0">
                  <a:latin typeface="Calibri" panose="020F0502020204030204" pitchFamily="34" charset="0"/>
                </a:rPr>
                <a:t>+</a:t>
              </a:r>
              <a:r>
                <a:rPr lang="en-US" altLang="en-US" sz="1800" dirty="0">
                  <a:latin typeface="Calibri" panose="020F0502020204030204" pitchFamily="34" charset="0"/>
                </a:rPr>
                <a:t>   Volume   </a:t>
              </a:r>
            </a:p>
            <a:p>
              <a:pPr algn="ctr" eaLnBrk="1" hangingPunct="1">
                <a:spcBef>
                  <a:spcPct val="0"/>
                </a:spcBef>
                <a:buFontTx/>
                <a:buNone/>
              </a:pPr>
              <a:r>
                <a:rPr lang="en-US" altLang="en-US" sz="1800" dirty="0">
                  <a:latin typeface="Calibri" panose="020F0502020204030204" pitchFamily="34" charset="0"/>
                </a:rPr>
                <a:t>                                                       Compliance</a:t>
              </a:r>
              <a:endParaRPr lang="en-US" altLang="en-US" sz="1800" baseline="-25000" dirty="0">
                <a:latin typeface="Calibri" panose="020F0502020204030204" pitchFamily="34" charset="0"/>
              </a:endParaRPr>
            </a:p>
          </p:txBody>
        </p:sp>
        <p:sp>
          <p:nvSpPr>
            <p:cNvPr id="49194" name="Line 98">
              <a:extLst>
                <a:ext uri="{FF2B5EF4-FFF2-40B4-BE49-F238E27FC236}">
                  <a16:creationId xmlns:a16="http://schemas.microsoft.com/office/drawing/2014/main" id="{0ADE7C2C-7EAE-4432-9C3D-83C1800824C9}"/>
                </a:ext>
              </a:extLst>
            </p:cNvPr>
            <p:cNvSpPr>
              <a:spLocks noChangeShapeType="1"/>
            </p:cNvSpPr>
            <p:nvPr/>
          </p:nvSpPr>
          <p:spPr bwMode="auto">
            <a:xfrm>
              <a:off x="2492" y="1584"/>
              <a:ext cx="587"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9180" name="Group 100">
            <a:extLst>
              <a:ext uri="{FF2B5EF4-FFF2-40B4-BE49-F238E27FC236}">
                <a16:creationId xmlns:a16="http://schemas.microsoft.com/office/drawing/2014/main" id="{8169A7A7-7E27-40B9-8D28-BB1E5885B50C}"/>
              </a:ext>
            </a:extLst>
          </p:cNvPr>
          <p:cNvGrpSpPr>
            <a:grpSpLocks/>
          </p:cNvGrpSpPr>
          <p:nvPr/>
        </p:nvGrpSpPr>
        <p:grpSpPr bwMode="auto">
          <a:xfrm>
            <a:off x="8960134" y="4971173"/>
            <a:ext cx="1365069" cy="925720"/>
            <a:chOff x="4176" y="2403"/>
            <a:chExt cx="1584" cy="958"/>
          </a:xfrm>
        </p:grpSpPr>
        <p:sp>
          <p:nvSpPr>
            <p:cNvPr id="49184" name="Line 107">
              <a:extLst>
                <a:ext uri="{FF2B5EF4-FFF2-40B4-BE49-F238E27FC236}">
                  <a16:creationId xmlns:a16="http://schemas.microsoft.com/office/drawing/2014/main" id="{31BD430D-A7AC-4D9D-998F-907D15E957E6}"/>
                </a:ext>
              </a:extLst>
            </p:cNvPr>
            <p:cNvSpPr>
              <a:spLocks noChangeShapeType="1"/>
            </p:cNvSpPr>
            <p:nvPr/>
          </p:nvSpPr>
          <p:spPr bwMode="auto">
            <a:xfrm>
              <a:off x="4464" y="3072"/>
              <a:ext cx="1296"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5" name="Line 108">
              <a:extLst>
                <a:ext uri="{FF2B5EF4-FFF2-40B4-BE49-F238E27FC236}">
                  <a16:creationId xmlns:a16="http://schemas.microsoft.com/office/drawing/2014/main" id="{AF093D66-6ABC-4238-8E7C-0807CB897259}"/>
                </a:ext>
              </a:extLst>
            </p:cNvPr>
            <p:cNvSpPr>
              <a:spLocks noChangeShapeType="1"/>
            </p:cNvSpPr>
            <p:nvPr/>
          </p:nvSpPr>
          <p:spPr bwMode="auto">
            <a:xfrm flipV="1">
              <a:off x="4464" y="2403"/>
              <a:ext cx="0" cy="669"/>
            </a:xfrm>
            <a:prstGeom prst="line">
              <a:avLst/>
            </a:prstGeom>
            <a:noFill/>
            <a:ln w="1905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83" name="Group 101">
              <a:extLst>
                <a:ext uri="{FF2B5EF4-FFF2-40B4-BE49-F238E27FC236}">
                  <a16:creationId xmlns:a16="http://schemas.microsoft.com/office/drawing/2014/main" id="{3C95FD8F-EF99-41BF-9DCD-5FBC25D6924F}"/>
                </a:ext>
              </a:extLst>
            </p:cNvPr>
            <p:cNvGrpSpPr>
              <a:grpSpLocks/>
            </p:cNvGrpSpPr>
            <p:nvPr/>
          </p:nvGrpSpPr>
          <p:grpSpPr bwMode="auto">
            <a:xfrm>
              <a:off x="4680" y="2655"/>
              <a:ext cx="864" cy="383"/>
              <a:chOff x="4384" y="2348"/>
              <a:chExt cx="1152" cy="672"/>
            </a:xfrm>
          </p:grpSpPr>
          <p:sp>
            <p:nvSpPr>
              <p:cNvPr id="49188" name="Line 102">
                <a:extLst>
                  <a:ext uri="{FF2B5EF4-FFF2-40B4-BE49-F238E27FC236}">
                    <a16:creationId xmlns:a16="http://schemas.microsoft.com/office/drawing/2014/main" id="{5D13C653-5F29-4870-92AF-6C9E0C887A8D}"/>
                  </a:ext>
                </a:extLst>
              </p:cNvPr>
              <p:cNvSpPr>
                <a:spLocks noChangeShapeType="1"/>
              </p:cNvSpPr>
              <p:nvPr/>
            </p:nvSpPr>
            <p:spPr bwMode="auto">
              <a:xfrm>
                <a:off x="4384" y="3017"/>
                <a:ext cx="240"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89" name="Line 103">
                <a:extLst>
                  <a:ext uri="{FF2B5EF4-FFF2-40B4-BE49-F238E27FC236}">
                    <a16:creationId xmlns:a16="http://schemas.microsoft.com/office/drawing/2014/main" id="{6152E1A8-7447-4868-A9F5-721984BBB307}"/>
                  </a:ext>
                </a:extLst>
              </p:cNvPr>
              <p:cNvSpPr>
                <a:spLocks noChangeShapeType="1"/>
              </p:cNvSpPr>
              <p:nvPr/>
            </p:nvSpPr>
            <p:spPr bwMode="auto">
              <a:xfrm flipV="1">
                <a:off x="4624" y="2348"/>
                <a:ext cx="0" cy="669"/>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0" name="Line 104">
                <a:extLst>
                  <a:ext uri="{FF2B5EF4-FFF2-40B4-BE49-F238E27FC236}">
                    <a16:creationId xmlns:a16="http://schemas.microsoft.com/office/drawing/2014/main" id="{0D0EEF49-97C6-4DAD-84EB-1028ACA1900B}"/>
                  </a:ext>
                </a:extLst>
              </p:cNvPr>
              <p:cNvSpPr>
                <a:spLocks noChangeShapeType="1"/>
              </p:cNvSpPr>
              <p:nvPr/>
            </p:nvSpPr>
            <p:spPr bwMode="auto">
              <a:xfrm>
                <a:off x="4624" y="2348"/>
                <a:ext cx="624"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1" name="Line 105">
                <a:extLst>
                  <a:ext uri="{FF2B5EF4-FFF2-40B4-BE49-F238E27FC236}">
                    <a16:creationId xmlns:a16="http://schemas.microsoft.com/office/drawing/2014/main" id="{14F9FBAA-A420-4CE0-835E-E73BD5A05894}"/>
                  </a:ext>
                </a:extLst>
              </p:cNvPr>
              <p:cNvSpPr>
                <a:spLocks noChangeShapeType="1"/>
              </p:cNvSpPr>
              <p:nvPr/>
            </p:nvSpPr>
            <p:spPr bwMode="auto">
              <a:xfrm>
                <a:off x="5248" y="2348"/>
                <a:ext cx="0" cy="672"/>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2" name="Line 106">
                <a:extLst>
                  <a:ext uri="{FF2B5EF4-FFF2-40B4-BE49-F238E27FC236}">
                    <a16:creationId xmlns:a16="http://schemas.microsoft.com/office/drawing/2014/main" id="{BE47B485-2BE4-48A1-98F9-314AB4F6AA32}"/>
                  </a:ext>
                </a:extLst>
              </p:cNvPr>
              <p:cNvSpPr>
                <a:spLocks noChangeShapeType="1"/>
              </p:cNvSpPr>
              <p:nvPr/>
            </p:nvSpPr>
            <p:spPr bwMode="auto">
              <a:xfrm>
                <a:off x="5248" y="3020"/>
                <a:ext cx="288"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9186" name="Rectangle 109">
              <a:extLst>
                <a:ext uri="{FF2B5EF4-FFF2-40B4-BE49-F238E27FC236}">
                  <a16:creationId xmlns:a16="http://schemas.microsoft.com/office/drawing/2014/main" id="{0AC8179C-B821-4A4E-8B2D-E89D1886A309}"/>
                </a:ext>
              </a:extLst>
            </p:cNvPr>
            <p:cNvSpPr>
              <a:spLocks noChangeArrowheads="1"/>
            </p:cNvSpPr>
            <p:nvPr/>
          </p:nvSpPr>
          <p:spPr bwMode="auto">
            <a:xfrm>
              <a:off x="4835" y="3169"/>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Time</a:t>
              </a:r>
            </a:p>
          </p:txBody>
        </p:sp>
        <p:sp>
          <p:nvSpPr>
            <p:cNvPr id="49187" name="Rectangle 110">
              <a:extLst>
                <a:ext uri="{FF2B5EF4-FFF2-40B4-BE49-F238E27FC236}">
                  <a16:creationId xmlns:a16="http://schemas.microsoft.com/office/drawing/2014/main" id="{D7699670-6533-4E87-9FB1-279D18C1AD67}"/>
                </a:ext>
              </a:extLst>
            </p:cNvPr>
            <p:cNvSpPr>
              <a:spLocks noChangeArrowheads="1"/>
            </p:cNvSpPr>
            <p:nvPr/>
          </p:nvSpPr>
          <p:spPr bwMode="auto">
            <a:xfrm rot="-5400000">
              <a:off x="4032" y="2640"/>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Flow</a:t>
              </a:r>
            </a:p>
          </p:txBody>
        </p:sp>
      </p:grpSp>
      <p:sp>
        <p:nvSpPr>
          <p:cNvPr id="45" name="Rectangle 25">
            <a:extLst>
              <a:ext uri="{FF2B5EF4-FFF2-40B4-BE49-F238E27FC236}">
                <a16:creationId xmlns:a16="http://schemas.microsoft.com/office/drawing/2014/main" id="{BA5118DA-427D-46BA-9109-EA36E277A967}"/>
              </a:ext>
            </a:extLst>
          </p:cNvPr>
          <p:cNvSpPr>
            <a:spLocks noChangeArrowheads="1"/>
          </p:cNvSpPr>
          <p:nvPr/>
        </p:nvSpPr>
        <p:spPr bwMode="auto">
          <a:xfrm>
            <a:off x="8731534" y="2392130"/>
            <a:ext cx="2286000" cy="1524000"/>
          </a:xfrm>
          <a:prstGeom prst="rect">
            <a:avLst/>
          </a:prstGeom>
          <a:solidFill>
            <a:schemeClr val="bg1"/>
          </a:solidFill>
          <a:ln w="19050">
            <a:solidFill>
              <a:schemeClr val="tx2">
                <a:lumMod val="60000"/>
                <a:lumOff val="40000"/>
              </a:schemeClr>
            </a:solidFill>
            <a:miter lim="800000"/>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a:latin typeface="Calibri" panose="020F0502020204030204" pitchFamily="34" charset="0"/>
              </a:rPr>
              <a:t>Normal values:</a:t>
            </a:r>
          </a:p>
          <a:p>
            <a:pPr algn="ctr" eaLnBrk="1" hangingPunct="1">
              <a:spcBef>
                <a:spcPct val="0"/>
              </a:spcBef>
              <a:buFontTx/>
              <a:buNone/>
            </a:pPr>
            <a:r>
              <a:rPr lang="en-US" altLang="en-US" sz="1800" b="1">
                <a:latin typeface="Calibri" panose="020F0502020204030204" pitchFamily="34" charset="0"/>
              </a:rPr>
              <a:t>P</a:t>
            </a:r>
            <a:r>
              <a:rPr lang="en-US" altLang="en-US" sz="1800" b="1" baseline="-25000">
                <a:latin typeface="Calibri" panose="020F0502020204030204" pitchFamily="34" charset="0"/>
              </a:rPr>
              <a:t>peak </a:t>
            </a:r>
            <a:r>
              <a:rPr lang="en-US" altLang="en-US" sz="1800">
                <a:latin typeface="Calibri" panose="020F0502020204030204" pitchFamily="34" charset="0"/>
              </a:rPr>
              <a:t> &lt; 40 cm H</a:t>
            </a:r>
            <a:r>
              <a:rPr lang="en-US" altLang="en-US" sz="1800" baseline="-25000">
                <a:latin typeface="Calibri" panose="020F0502020204030204" pitchFamily="34" charset="0"/>
              </a:rPr>
              <a:t>2</a:t>
            </a:r>
            <a:r>
              <a:rPr lang="en-US" altLang="en-US" sz="1800">
                <a:latin typeface="Calibri" panose="020F0502020204030204" pitchFamily="34" charset="0"/>
              </a:rPr>
              <a:t>O</a:t>
            </a:r>
          </a:p>
          <a:p>
            <a:pPr algn="ctr" eaLnBrk="1" hangingPunct="1">
              <a:spcBef>
                <a:spcPct val="0"/>
              </a:spcBef>
              <a:buFontTx/>
              <a:buNone/>
            </a:pPr>
            <a:r>
              <a:rPr lang="en-US" altLang="en-US" sz="1800">
                <a:latin typeface="Calibri" panose="020F0502020204030204" pitchFamily="34" charset="0"/>
              </a:rPr>
              <a:t>P</a:t>
            </a:r>
            <a:r>
              <a:rPr lang="en-US" altLang="en-US" sz="1800" baseline="-25000">
                <a:latin typeface="Calibri" panose="020F0502020204030204" pitchFamily="34" charset="0"/>
              </a:rPr>
              <a:t>plat </a:t>
            </a:r>
            <a:r>
              <a:rPr lang="en-US" altLang="en-US" sz="1800">
                <a:latin typeface="Calibri" panose="020F0502020204030204" pitchFamily="34" charset="0"/>
              </a:rPr>
              <a:t>&lt; 30 cm H</a:t>
            </a:r>
            <a:r>
              <a:rPr lang="en-US" altLang="en-US" sz="1800" baseline="-25000">
                <a:latin typeface="Calibri" panose="020F0502020204030204" pitchFamily="34" charset="0"/>
              </a:rPr>
              <a:t>2</a:t>
            </a:r>
            <a:r>
              <a:rPr lang="en-US" altLang="en-US" sz="1800">
                <a:latin typeface="Calibri" panose="020F0502020204030204" pitchFamily="34" charset="0"/>
              </a:rPr>
              <a:t>O </a:t>
            </a:r>
          </a:p>
          <a:p>
            <a:pPr algn="ctr" eaLnBrk="1" hangingPunct="1">
              <a:spcBef>
                <a:spcPct val="0"/>
              </a:spcBef>
              <a:buFontTx/>
              <a:buNone/>
            </a:pPr>
            <a:r>
              <a:rPr lang="en-US" altLang="en-US" sz="1800" b="1">
                <a:latin typeface="Calibri" panose="020F0502020204030204" pitchFamily="34" charset="0"/>
              </a:rPr>
              <a:t>P</a:t>
            </a:r>
            <a:r>
              <a:rPr lang="en-US" altLang="en-US" sz="1800" b="1" baseline="-25000">
                <a:latin typeface="Calibri" panose="020F0502020204030204" pitchFamily="34" charset="0"/>
              </a:rPr>
              <a:t>res</a:t>
            </a:r>
            <a:r>
              <a:rPr lang="en-US" altLang="en-US" sz="1800" b="1">
                <a:latin typeface="Calibri" panose="020F0502020204030204" pitchFamily="34" charset="0"/>
              </a:rPr>
              <a:t> </a:t>
            </a:r>
            <a:r>
              <a:rPr lang="en-US" altLang="en-US" sz="1800">
                <a:latin typeface="Calibri" panose="020F0502020204030204" pitchFamily="34" charset="0"/>
              </a:rPr>
              <a:t>&lt; 10 cm H</a:t>
            </a:r>
            <a:r>
              <a:rPr lang="en-US" altLang="en-US" sz="1800" baseline="-25000">
                <a:latin typeface="Calibri" panose="020F0502020204030204" pitchFamily="34" charset="0"/>
              </a:rPr>
              <a:t>2</a:t>
            </a:r>
            <a:r>
              <a:rPr lang="en-US" altLang="en-US" sz="1800">
                <a:latin typeface="Calibri" panose="020F0502020204030204" pitchFamily="34" charset="0"/>
              </a:rPr>
              <a:t>O</a:t>
            </a:r>
            <a:endParaRPr lang="en-US" altLang="en-US" sz="1800" b="1">
              <a:latin typeface="Calibri" panose="020F0502020204030204" pitchFamily="34" charset="0"/>
            </a:endParaRPr>
          </a:p>
        </p:txBody>
      </p:sp>
      <p:grpSp>
        <p:nvGrpSpPr>
          <p:cNvPr id="3" name="Group 2">
            <a:extLst>
              <a:ext uri="{FF2B5EF4-FFF2-40B4-BE49-F238E27FC236}">
                <a16:creationId xmlns:a16="http://schemas.microsoft.com/office/drawing/2014/main" id="{D4975735-D3B0-4DA3-8398-EE21EC8F73EE}"/>
              </a:ext>
            </a:extLst>
          </p:cNvPr>
          <p:cNvGrpSpPr/>
          <p:nvPr/>
        </p:nvGrpSpPr>
        <p:grpSpPr>
          <a:xfrm>
            <a:off x="1736129" y="2564084"/>
            <a:ext cx="4572679" cy="2286001"/>
            <a:chOff x="1065870" y="1676399"/>
            <a:chExt cx="4572679" cy="2286001"/>
          </a:xfrm>
        </p:grpSpPr>
        <p:sp>
          <p:nvSpPr>
            <p:cNvPr id="44" name="Line 14">
              <a:extLst>
                <a:ext uri="{FF2B5EF4-FFF2-40B4-BE49-F238E27FC236}">
                  <a16:creationId xmlns:a16="http://schemas.microsoft.com/office/drawing/2014/main" id="{17280977-A881-49A3-AC1E-A020076B70A1}"/>
                </a:ext>
              </a:extLst>
            </p:cNvPr>
            <p:cNvSpPr>
              <a:spLocks noChangeShapeType="1"/>
            </p:cNvSpPr>
            <p:nvPr/>
          </p:nvSpPr>
          <p:spPr bwMode="auto">
            <a:xfrm flipH="1" flipV="1">
              <a:off x="2361268" y="3352800"/>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15">
              <a:extLst>
                <a:ext uri="{FF2B5EF4-FFF2-40B4-BE49-F238E27FC236}">
                  <a16:creationId xmlns:a16="http://schemas.microsoft.com/office/drawing/2014/main" id="{E7B2483A-649A-4673-948C-3592CFC18C9E}"/>
                </a:ext>
              </a:extLst>
            </p:cNvPr>
            <p:cNvSpPr>
              <a:spLocks noChangeShapeType="1"/>
            </p:cNvSpPr>
            <p:nvPr/>
          </p:nvSpPr>
          <p:spPr bwMode="auto">
            <a:xfrm flipV="1">
              <a:off x="2361268" y="2514600"/>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16">
              <a:extLst>
                <a:ext uri="{FF2B5EF4-FFF2-40B4-BE49-F238E27FC236}">
                  <a16:creationId xmlns:a16="http://schemas.microsoft.com/office/drawing/2014/main" id="{BFA11329-6B03-4CF0-9E68-B0AE8407FA5E}"/>
                </a:ext>
              </a:extLst>
            </p:cNvPr>
            <p:cNvSpPr>
              <a:spLocks noChangeShapeType="1"/>
            </p:cNvSpPr>
            <p:nvPr/>
          </p:nvSpPr>
          <p:spPr bwMode="auto">
            <a:xfrm>
              <a:off x="3504268" y="3124200"/>
              <a:ext cx="228600" cy="0"/>
            </a:xfrm>
            <a:prstGeom prst="line">
              <a:avLst/>
            </a:prstGeom>
            <a:noFill/>
            <a:ln w="38100" cap="rnd">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17">
              <a:extLst>
                <a:ext uri="{FF2B5EF4-FFF2-40B4-BE49-F238E27FC236}">
                  <a16:creationId xmlns:a16="http://schemas.microsoft.com/office/drawing/2014/main" id="{F1DE6820-D47B-4F8B-8E6A-4D61640A8870}"/>
                </a:ext>
              </a:extLst>
            </p:cNvPr>
            <p:cNvSpPr>
              <a:spLocks noChangeShapeType="1"/>
            </p:cNvSpPr>
            <p:nvPr/>
          </p:nvSpPr>
          <p:spPr bwMode="auto">
            <a:xfrm>
              <a:off x="3732868" y="3124200"/>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 name="Line 18">
              <a:extLst>
                <a:ext uri="{FF2B5EF4-FFF2-40B4-BE49-F238E27FC236}">
                  <a16:creationId xmlns:a16="http://schemas.microsoft.com/office/drawing/2014/main" id="{D0028B87-977C-4DBA-A7DF-9E992C91FE12}"/>
                </a:ext>
              </a:extLst>
            </p:cNvPr>
            <p:cNvSpPr>
              <a:spLocks noChangeShapeType="1"/>
            </p:cNvSpPr>
            <p:nvPr/>
          </p:nvSpPr>
          <p:spPr bwMode="auto">
            <a:xfrm flipH="1">
              <a:off x="3536239" y="2188221"/>
              <a:ext cx="457200" cy="3048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0" name="Oval 19">
              <a:extLst>
                <a:ext uri="{FF2B5EF4-FFF2-40B4-BE49-F238E27FC236}">
                  <a16:creationId xmlns:a16="http://schemas.microsoft.com/office/drawing/2014/main" id="{985DC132-C5AE-487B-8EC9-F53FC5504E3D}"/>
                </a:ext>
              </a:extLst>
            </p:cNvPr>
            <p:cNvSpPr>
              <a:spLocks noChangeArrowheads="1"/>
            </p:cNvSpPr>
            <p:nvPr/>
          </p:nvSpPr>
          <p:spPr bwMode="auto">
            <a:xfrm>
              <a:off x="3935573" y="1749203"/>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peak</a:t>
              </a:r>
              <a:endParaRPr lang="en-US" altLang="en-US" sz="1800" baseline="-25000" dirty="0">
                <a:solidFill>
                  <a:srgbClr val="FFFF00"/>
                </a:solidFill>
                <a:latin typeface="Arial Black" panose="020B0A04020102020204" pitchFamily="34" charset="0"/>
              </a:endParaRPr>
            </a:p>
          </p:txBody>
        </p:sp>
        <p:sp>
          <p:nvSpPr>
            <p:cNvPr id="51" name="AutoShape 20">
              <a:extLst>
                <a:ext uri="{FF2B5EF4-FFF2-40B4-BE49-F238E27FC236}">
                  <a16:creationId xmlns:a16="http://schemas.microsoft.com/office/drawing/2014/main" id="{B2626DE3-E1A8-480F-9742-F4CE3A97A009}"/>
                </a:ext>
              </a:extLst>
            </p:cNvPr>
            <p:cNvSpPr>
              <a:spLocks/>
            </p:cNvSpPr>
            <p:nvPr/>
          </p:nvSpPr>
          <p:spPr bwMode="auto">
            <a:xfrm flipH="1">
              <a:off x="1990103" y="3376818"/>
              <a:ext cx="304800" cy="533400"/>
            </a:xfrm>
            <a:prstGeom prst="rightBrace">
              <a:avLst>
                <a:gd name="adj1" fmla="val 14583"/>
                <a:gd name="adj2" fmla="val 46875"/>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2" name="Oval 21">
              <a:extLst>
                <a:ext uri="{FF2B5EF4-FFF2-40B4-BE49-F238E27FC236}">
                  <a16:creationId xmlns:a16="http://schemas.microsoft.com/office/drawing/2014/main" id="{488152AA-2F0C-40C0-B89B-6F4662B3A42D}"/>
                </a:ext>
              </a:extLst>
            </p:cNvPr>
            <p:cNvSpPr>
              <a:spLocks noChangeArrowheads="1"/>
            </p:cNvSpPr>
            <p:nvPr/>
          </p:nvSpPr>
          <p:spPr bwMode="auto">
            <a:xfrm>
              <a:off x="1097203" y="3376818"/>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3" name="Line 30">
              <a:extLst>
                <a:ext uri="{FF2B5EF4-FFF2-40B4-BE49-F238E27FC236}">
                  <a16:creationId xmlns:a16="http://schemas.microsoft.com/office/drawing/2014/main" id="{315E4F79-C346-4D06-81D5-4FAF852B9030}"/>
                </a:ext>
              </a:extLst>
            </p:cNvPr>
            <p:cNvSpPr>
              <a:spLocks noChangeShapeType="1"/>
            </p:cNvSpPr>
            <p:nvPr/>
          </p:nvSpPr>
          <p:spPr bwMode="auto">
            <a:xfrm flipV="1">
              <a:off x="3504268" y="2514600"/>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Line 32">
              <a:extLst>
                <a:ext uri="{FF2B5EF4-FFF2-40B4-BE49-F238E27FC236}">
                  <a16:creationId xmlns:a16="http://schemas.microsoft.com/office/drawing/2014/main" id="{6DFE11A2-6C29-4712-926D-DB47746CA2D8}"/>
                </a:ext>
              </a:extLst>
            </p:cNvPr>
            <p:cNvSpPr>
              <a:spLocks noChangeShapeType="1"/>
            </p:cNvSpPr>
            <p:nvPr/>
          </p:nvSpPr>
          <p:spPr bwMode="auto">
            <a:xfrm flipH="1" flipV="1">
              <a:off x="3787696" y="3134414"/>
              <a:ext cx="457200" cy="1524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5" name="Oval 33">
              <a:extLst>
                <a:ext uri="{FF2B5EF4-FFF2-40B4-BE49-F238E27FC236}">
                  <a16:creationId xmlns:a16="http://schemas.microsoft.com/office/drawing/2014/main" id="{EAEAA589-3CDF-4FD1-82F3-7F101846D165}"/>
                </a:ext>
              </a:extLst>
            </p:cNvPr>
            <p:cNvSpPr>
              <a:spLocks noChangeArrowheads="1"/>
            </p:cNvSpPr>
            <p:nvPr/>
          </p:nvSpPr>
          <p:spPr bwMode="auto">
            <a:xfrm>
              <a:off x="4231316" y="3194250"/>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plat</a:t>
              </a:r>
              <a:endParaRPr lang="en-US" altLang="en-US" sz="1800" baseline="-25000" dirty="0">
                <a:solidFill>
                  <a:srgbClr val="FFFF00"/>
                </a:solidFill>
                <a:latin typeface="Arial Black" panose="020B0A04020102020204" pitchFamily="34" charset="0"/>
              </a:endParaRPr>
            </a:p>
          </p:txBody>
        </p:sp>
        <p:sp>
          <p:nvSpPr>
            <p:cNvPr id="56" name="Text Box 39">
              <a:extLst>
                <a:ext uri="{FF2B5EF4-FFF2-40B4-BE49-F238E27FC236}">
                  <a16:creationId xmlns:a16="http://schemas.microsoft.com/office/drawing/2014/main" id="{CC11EF55-FE3A-4031-A210-C8DC1AF165C9}"/>
                </a:ext>
              </a:extLst>
            </p:cNvPr>
            <p:cNvSpPr txBox="1">
              <a:spLocks noChangeArrowheads="1"/>
            </p:cNvSpPr>
            <p:nvPr/>
          </p:nvSpPr>
          <p:spPr bwMode="auto">
            <a:xfrm rot="16200000">
              <a:off x="949337" y="2629694"/>
              <a:ext cx="46166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1800">
                <a:latin typeface="Calibri" panose="020F0502020204030204" pitchFamily="34" charset="0"/>
              </a:endParaRPr>
            </a:p>
          </p:txBody>
        </p:sp>
        <p:sp>
          <p:nvSpPr>
            <p:cNvPr id="57" name="AutoShape 51">
              <a:extLst>
                <a:ext uri="{FF2B5EF4-FFF2-40B4-BE49-F238E27FC236}">
                  <a16:creationId xmlns:a16="http://schemas.microsoft.com/office/drawing/2014/main" id="{088704B8-A2FF-4C05-9C39-35D3CD9BF603}"/>
                </a:ext>
              </a:extLst>
            </p:cNvPr>
            <p:cNvSpPr>
              <a:spLocks/>
            </p:cNvSpPr>
            <p:nvPr/>
          </p:nvSpPr>
          <p:spPr bwMode="auto">
            <a:xfrm>
              <a:off x="3640315" y="2536804"/>
              <a:ext cx="304800" cy="533400"/>
            </a:xfrm>
            <a:prstGeom prst="rightBrace">
              <a:avLst>
                <a:gd name="adj1" fmla="val 14583"/>
                <a:gd name="adj2" fmla="val 4910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8" name="Oval 52">
              <a:extLst>
                <a:ext uri="{FF2B5EF4-FFF2-40B4-BE49-F238E27FC236}">
                  <a16:creationId xmlns:a16="http://schemas.microsoft.com/office/drawing/2014/main" id="{23EE13AE-498A-4BE4-8356-188C1C8D6A6C}"/>
                </a:ext>
              </a:extLst>
            </p:cNvPr>
            <p:cNvSpPr>
              <a:spLocks noChangeArrowheads="1"/>
            </p:cNvSpPr>
            <p:nvPr/>
          </p:nvSpPr>
          <p:spPr bwMode="auto">
            <a:xfrm>
              <a:off x="4876549" y="2499310"/>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9" name="Line 53">
              <a:extLst>
                <a:ext uri="{FF2B5EF4-FFF2-40B4-BE49-F238E27FC236}">
                  <a16:creationId xmlns:a16="http://schemas.microsoft.com/office/drawing/2014/main" id="{25D23878-0F3B-48B9-9BC5-C67604D43A44}"/>
                </a:ext>
              </a:extLst>
            </p:cNvPr>
            <p:cNvSpPr>
              <a:spLocks noChangeShapeType="1"/>
            </p:cNvSpPr>
            <p:nvPr/>
          </p:nvSpPr>
          <p:spPr bwMode="auto">
            <a:xfrm flipH="1">
              <a:off x="3979341" y="2767746"/>
              <a:ext cx="872118" cy="949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0" name="Line 54">
              <a:extLst>
                <a:ext uri="{FF2B5EF4-FFF2-40B4-BE49-F238E27FC236}">
                  <a16:creationId xmlns:a16="http://schemas.microsoft.com/office/drawing/2014/main" id="{3A6A2B04-E7A1-448C-8A32-5B5F15FA0044}"/>
                </a:ext>
              </a:extLst>
            </p:cNvPr>
            <p:cNvSpPr>
              <a:spLocks noChangeShapeType="1"/>
            </p:cNvSpPr>
            <p:nvPr/>
          </p:nvSpPr>
          <p:spPr bwMode="auto">
            <a:xfrm flipV="1">
              <a:off x="2361268" y="3124200"/>
              <a:ext cx="1143000" cy="838200"/>
            </a:xfrm>
            <a:prstGeom prst="line">
              <a:avLst/>
            </a:prstGeom>
            <a:noFill/>
            <a:ln w="19050" cap="rnd">
              <a:solidFill>
                <a:srgbClr val="FF33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1" name="Line 5">
              <a:extLst>
                <a:ext uri="{FF2B5EF4-FFF2-40B4-BE49-F238E27FC236}">
                  <a16:creationId xmlns:a16="http://schemas.microsoft.com/office/drawing/2014/main" id="{D82C572D-023D-47C4-BE1F-8E24A94826E2}"/>
                </a:ext>
              </a:extLst>
            </p:cNvPr>
            <p:cNvSpPr>
              <a:spLocks noChangeShapeType="1"/>
            </p:cNvSpPr>
            <p:nvPr/>
          </p:nvSpPr>
          <p:spPr bwMode="auto">
            <a:xfrm flipV="1">
              <a:off x="1913031" y="3962400"/>
              <a:ext cx="3725517" cy="0"/>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 name="Line 6">
              <a:extLst>
                <a:ext uri="{FF2B5EF4-FFF2-40B4-BE49-F238E27FC236}">
                  <a16:creationId xmlns:a16="http://schemas.microsoft.com/office/drawing/2014/main" id="{25EC7E1D-B442-40BB-BEFC-919B5E550F3F}"/>
                </a:ext>
              </a:extLst>
            </p:cNvPr>
            <p:cNvSpPr>
              <a:spLocks noChangeShapeType="1"/>
            </p:cNvSpPr>
            <p:nvPr/>
          </p:nvSpPr>
          <p:spPr bwMode="auto">
            <a:xfrm flipH="1" flipV="1">
              <a:off x="1902809" y="1676399"/>
              <a:ext cx="0" cy="2285998"/>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 name="Rectangle 8">
              <a:extLst>
                <a:ext uri="{FF2B5EF4-FFF2-40B4-BE49-F238E27FC236}">
                  <a16:creationId xmlns:a16="http://schemas.microsoft.com/office/drawing/2014/main" id="{C8901294-B6A0-4FCE-94CC-BB7B784EE0E0}"/>
                </a:ext>
              </a:extLst>
            </p:cNvPr>
            <p:cNvSpPr>
              <a:spLocks noChangeArrowheads="1"/>
            </p:cNvSpPr>
            <p:nvPr/>
          </p:nvSpPr>
          <p:spPr bwMode="auto">
            <a:xfrm rot="16200000">
              <a:off x="1083476" y="2488078"/>
              <a:ext cx="1201766"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Pressure</a:t>
              </a:r>
            </a:p>
          </p:txBody>
        </p:sp>
      </p:grpSp>
      <p:sp>
        <p:nvSpPr>
          <p:cNvPr id="5" name="TextBox 4">
            <a:extLst>
              <a:ext uri="{FF2B5EF4-FFF2-40B4-BE49-F238E27FC236}">
                <a16:creationId xmlns:a16="http://schemas.microsoft.com/office/drawing/2014/main" id="{396FB400-3A29-49E8-AA96-EC507A4CB0CE}"/>
              </a:ext>
            </a:extLst>
          </p:cNvPr>
          <p:cNvSpPr txBox="1"/>
          <p:nvPr/>
        </p:nvSpPr>
        <p:spPr>
          <a:xfrm>
            <a:off x="1098497" y="5335007"/>
            <a:ext cx="7532165" cy="646331"/>
          </a:xfrm>
          <a:prstGeom prst="rect">
            <a:avLst/>
          </a:prstGeom>
          <a:noFill/>
        </p:spPr>
        <p:txBody>
          <a:bodyPr wrap="square" rtlCol="0">
            <a:spAutoFit/>
          </a:bodyPr>
          <a:lstStyle/>
          <a:p>
            <a:r>
              <a:rPr lang="en-US" altLang="en-US" dirty="0">
                <a:latin typeface="Calibri" panose="020F0502020204030204" pitchFamily="34" charset="0"/>
              </a:rPr>
              <a:t>This is a </a:t>
            </a:r>
            <a:r>
              <a:rPr lang="en-US" altLang="en-US" b="1" dirty="0">
                <a:latin typeface="Calibri" panose="020F0502020204030204" pitchFamily="34" charset="0"/>
              </a:rPr>
              <a:t>normal </a:t>
            </a:r>
            <a:r>
              <a:rPr lang="en-US" altLang="en-US" dirty="0">
                <a:latin typeface="Calibri" panose="020F0502020204030204" pitchFamily="34" charset="0"/>
              </a:rPr>
              <a:t>pressure-time waveform with normal peak pressures </a:t>
            </a:r>
            <a:r>
              <a:rPr lang="en-US" altLang="en-US" b="1" dirty="0">
                <a:latin typeface="Calibri" panose="020F0502020204030204" pitchFamily="34" charset="0"/>
              </a:rPr>
              <a:t>(</a:t>
            </a:r>
            <a:r>
              <a:rPr lang="en-US" altLang="en-US" dirty="0">
                <a:latin typeface="Calibri" panose="020F0502020204030204" pitchFamily="34" charset="0"/>
              </a:rPr>
              <a:t> </a:t>
            </a:r>
            <a:r>
              <a:rPr lang="en-US" altLang="en-US" b="1" dirty="0" err="1">
                <a:latin typeface="Calibri" panose="020F0502020204030204" pitchFamily="34" charset="0"/>
              </a:rPr>
              <a:t>P</a:t>
            </a:r>
            <a:r>
              <a:rPr lang="en-US" altLang="en-US" b="1" baseline="-25000" dirty="0" err="1">
                <a:latin typeface="Calibri" panose="020F0502020204030204" pitchFamily="34" charset="0"/>
              </a:rPr>
              <a:t>peak</a:t>
            </a:r>
            <a:r>
              <a:rPr lang="en-US" altLang="en-US" b="1" dirty="0">
                <a:latin typeface="Calibri" panose="020F0502020204030204" pitchFamily="34" charset="0"/>
              </a:rPr>
              <a:t>)</a:t>
            </a:r>
            <a:r>
              <a:rPr lang="en-US" altLang="en-US" b="1" baseline="-25000" dirty="0">
                <a:latin typeface="Calibri" panose="020F0502020204030204" pitchFamily="34" charset="0"/>
              </a:rPr>
              <a:t>, </a:t>
            </a:r>
            <a:r>
              <a:rPr lang="en-US" altLang="en-US" dirty="0">
                <a:latin typeface="Calibri" panose="020F0502020204030204" pitchFamily="34" charset="0"/>
              </a:rPr>
              <a:t>plateau pressures </a:t>
            </a:r>
            <a:r>
              <a:rPr lang="en-US" altLang="en-US" b="1" dirty="0">
                <a:latin typeface="Calibri" panose="020F0502020204030204" pitchFamily="34" charset="0"/>
              </a:rPr>
              <a:t>(</a:t>
            </a:r>
            <a:r>
              <a:rPr lang="en-US" altLang="en-US" b="1" dirty="0" err="1">
                <a:latin typeface="Calibri" panose="020F0502020204030204" pitchFamily="34" charset="0"/>
              </a:rPr>
              <a:t>P</a:t>
            </a:r>
            <a:r>
              <a:rPr lang="en-US" altLang="en-US" b="1" baseline="-25000" dirty="0" err="1">
                <a:latin typeface="Calibri" panose="020F0502020204030204" pitchFamily="34" charset="0"/>
              </a:rPr>
              <a:t>plat</a:t>
            </a:r>
            <a:r>
              <a:rPr lang="en-US" altLang="en-US" b="1" baseline="-25000" dirty="0">
                <a:latin typeface="Calibri" panose="020F0502020204030204" pitchFamily="34" charset="0"/>
              </a:rPr>
              <a:t> </a:t>
            </a:r>
            <a:r>
              <a:rPr lang="en-US" altLang="en-US" b="1" dirty="0">
                <a:latin typeface="Calibri" panose="020F0502020204030204" pitchFamily="34" charset="0"/>
              </a:rPr>
              <a:t>) </a:t>
            </a:r>
            <a:r>
              <a:rPr lang="en-US" altLang="en-US" dirty="0">
                <a:latin typeface="Calibri" panose="020F0502020204030204" pitchFamily="34" charset="0"/>
              </a:rPr>
              <a:t>and airway resistance pressures </a:t>
            </a:r>
            <a:r>
              <a:rPr lang="en-US" altLang="en-US" b="1" dirty="0">
                <a:latin typeface="Calibri" panose="020F0502020204030204" pitchFamily="34" charset="0"/>
              </a:rPr>
              <a:t>(P</a:t>
            </a:r>
            <a:r>
              <a:rPr lang="en-US" altLang="en-US" b="1" baseline="-25000" dirty="0">
                <a:latin typeface="Calibri" panose="020F0502020204030204" pitchFamily="34" charset="0"/>
              </a:rPr>
              <a:t>res</a:t>
            </a:r>
            <a:r>
              <a:rPr lang="en-US" altLang="en-US" b="1" dirty="0">
                <a:latin typeface="Calibri" panose="020F0502020204030204" pitchFamily="34" charset="0"/>
              </a:rPr>
              <a:t>)</a:t>
            </a:r>
          </a:p>
        </p:txBody>
      </p:sp>
      <p:sp>
        <p:nvSpPr>
          <p:cNvPr id="68" name="Rectangle 7">
            <a:extLst>
              <a:ext uri="{FF2B5EF4-FFF2-40B4-BE49-F238E27FC236}">
                <a16:creationId xmlns:a16="http://schemas.microsoft.com/office/drawing/2014/main" id="{B13305FB-8D55-438A-B450-977B56839BEF}"/>
              </a:ext>
            </a:extLst>
          </p:cNvPr>
          <p:cNvSpPr>
            <a:spLocks noChangeArrowheads="1"/>
          </p:cNvSpPr>
          <p:nvPr/>
        </p:nvSpPr>
        <p:spPr bwMode="auto">
          <a:xfrm>
            <a:off x="3831627" y="4909921"/>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69" name="Oval 112">
            <a:extLst>
              <a:ext uri="{FF2B5EF4-FFF2-40B4-BE49-F238E27FC236}">
                <a16:creationId xmlns:a16="http://schemas.microsoft.com/office/drawing/2014/main" id="{602B44DC-8A3C-486B-BBC3-1ACF4AC0083D}"/>
              </a:ext>
            </a:extLst>
          </p:cNvPr>
          <p:cNvSpPr>
            <a:spLocks noChangeArrowheads="1"/>
          </p:cNvSpPr>
          <p:nvPr/>
        </p:nvSpPr>
        <p:spPr bwMode="auto">
          <a:xfrm>
            <a:off x="9952777" y="4648729"/>
            <a:ext cx="1170286" cy="572052"/>
          </a:xfrm>
          <a:prstGeom prst="ellipse">
            <a:avLst/>
          </a:prstGeom>
          <a:noFill/>
          <a:ln w="25400">
            <a:solidFill>
              <a:srgbClr val="ED13BE"/>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ja-JP" sz="1200" dirty="0">
                <a:latin typeface="Calibri" panose="020F0502020204030204" pitchFamily="34" charset="0"/>
              </a:rPr>
              <a:t>‘Square wave’</a:t>
            </a:r>
          </a:p>
          <a:p>
            <a:pPr algn="ctr" eaLnBrk="1" hangingPunct="1">
              <a:spcBef>
                <a:spcPct val="0"/>
              </a:spcBef>
              <a:buFontTx/>
              <a:buNone/>
            </a:pPr>
            <a:r>
              <a:rPr lang="en-US" altLang="en-US" sz="1200" dirty="0">
                <a:latin typeface="Calibri" panose="020F0502020204030204" pitchFamily="34" charset="0"/>
              </a:rPr>
              <a:t>flow pattern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17"/>
                                        </p:tgtEl>
                                        <p:attrNameLst>
                                          <p:attrName>style.visibility</p:attrName>
                                        </p:attrNameLst>
                                      </p:cBhvr>
                                      <p:to>
                                        <p:strVal val="visible"/>
                                      </p:to>
                                    </p:set>
                                    <p:animEffect transition="in" filter="blinds(horizontal)">
                                      <p:cBhvr>
                                        <p:cTn id="12" dur="500"/>
                                        <p:tgtEl>
                                          <p:spTgt spid="7217"/>
                                        </p:tgtEl>
                                      </p:cBhvr>
                                    </p:animEffect>
                                  </p:childTnLst>
                                </p:cTn>
                              </p:par>
                              <p:par>
                                <p:cTn id="13" presetID="3" presetClass="entr" presetSubtype="1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linds(horizontal)">
                                      <p:cBhvr>
                                        <p:cTn id="15" dur="500"/>
                                        <p:tgtEl>
                                          <p:spTgt spid="2"/>
                                        </p:tgtEl>
                                      </p:cBhvr>
                                    </p:animEffect>
                                  </p:childTnLst>
                                </p:cTn>
                              </p:par>
                            </p:childTnLst>
                          </p:cTn>
                        </p:par>
                        <p:par>
                          <p:cTn id="16" fill="hold" nodeType="afterGroup">
                            <p:stCondLst>
                              <p:cond delay="500"/>
                            </p:stCondLst>
                            <p:childTnLst>
                              <p:par>
                                <p:cTn id="17" presetID="3" presetClass="entr" presetSubtype="10" fill="hold" grpId="0" nodeType="afterEffect">
                                  <p:stCondLst>
                                    <p:cond delay="1000"/>
                                  </p:stCondLst>
                                  <p:childTnLst>
                                    <p:set>
                                      <p:cBhvr>
                                        <p:cTn id="18" dur="1" fill="hold">
                                          <p:stCondLst>
                                            <p:cond delay="0"/>
                                          </p:stCondLst>
                                        </p:cTn>
                                        <p:tgtEl>
                                          <p:spTgt spid="45"/>
                                        </p:tgtEl>
                                        <p:attrNameLst>
                                          <p:attrName>style.visibility</p:attrName>
                                        </p:attrNameLst>
                                      </p:cBhvr>
                                      <p:to>
                                        <p:strVal val="visible"/>
                                      </p:to>
                                    </p:set>
                                    <p:animEffect transition="in" filter="blinds(horizontal)">
                                      <p:cBhvr>
                                        <p:cTn id="19"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217" grpId="0" animBg="1"/>
      <p:bldP spid="4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F5B97D-9AF7-4B2D-B203-C66AA9724CC5}"/>
              </a:ext>
            </a:extLst>
          </p:cNvPr>
          <p:cNvSpPr>
            <a:spLocks noGrp="1" noChangeArrowheads="1"/>
          </p:cNvSpPr>
          <p:nvPr>
            <p:ph type="title"/>
          </p:nvPr>
        </p:nvSpPr>
        <p:spPr>
          <a:xfrm>
            <a:off x="838200" y="61372"/>
            <a:ext cx="10515600" cy="944880"/>
          </a:xfrm>
        </p:spPr>
        <p:txBody>
          <a:bodyPr>
            <a:noAutofit/>
          </a:bodyPr>
          <a:lstStyle/>
          <a:p>
            <a:pPr algn="ctr"/>
            <a:r>
              <a:rPr lang="en-US" altLang="en-US" sz="2800" dirty="0"/>
              <a:t>Waveform showing increased airways resistance</a:t>
            </a:r>
          </a:p>
        </p:txBody>
      </p:sp>
      <p:sp>
        <p:nvSpPr>
          <p:cNvPr id="7217" name="Oval 49">
            <a:extLst>
              <a:ext uri="{FF2B5EF4-FFF2-40B4-BE49-F238E27FC236}">
                <a16:creationId xmlns:a16="http://schemas.microsoft.com/office/drawing/2014/main" id="{3F46FCE9-C551-42E1-B093-18E0895D6D69}"/>
              </a:ext>
            </a:extLst>
          </p:cNvPr>
          <p:cNvSpPr>
            <a:spLocks noChangeArrowheads="1"/>
          </p:cNvSpPr>
          <p:nvPr/>
        </p:nvSpPr>
        <p:spPr bwMode="auto">
          <a:xfrm>
            <a:off x="8170804" y="1819364"/>
            <a:ext cx="1981200" cy="759644"/>
          </a:xfrm>
          <a:prstGeom prst="ellipse">
            <a:avLst/>
          </a:prstGeom>
          <a:solidFill>
            <a:schemeClr val="tx2">
              <a:lumMod val="40000"/>
              <a:lumOff val="60000"/>
            </a:schemeClr>
          </a:solidFill>
          <a:ln w="9525">
            <a:solidFill>
              <a:schemeClr val="bg2"/>
            </a:solidFill>
            <a:round/>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dirty="0">
                <a:latin typeface="Calibri" panose="020F0502020204030204" pitchFamily="34" charset="0"/>
              </a:rPr>
              <a:t>Scenario # 2</a:t>
            </a:r>
          </a:p>
        </p:txBody>
      </p:sp>
      <p:sp>
        <p:nvSpPr>
          <p:cNvPr id="49193" name="Rectangle 95">
            <a:extLst>
              <a:ext uri="{FF2B5EF4-FFF2-40B4-BE49-F238E27FC236}">
                <a16:creationId xmlns:a16="http://schemas.microsoft.com/office/drawing/2014/main" id="{1A2167EA-44C9-4E65-9650-E06022BC4FFA}"/>
              </a:ext>
            </a:extLst>
          </p:cNvPr>
          <p:cNvSpPr>
            <a:spLocks noChangeArrowheads="1"/>
          </p:cNvSpPr>
          <p:nvPr/>
        </p:nvSpPr>
        <p:spPr bwMode="auto">
          <a:xfrm>
            <a:off x="1777909" y="1447800"/>
            <a:ext cx="5410200" cy="8382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2400" b="1" dirty="0" err="1">
                <a:latin typeface="Calibri" panose="020F0502020204030204" pitchFamily="34" charset="0"/>
              </a:rPr>
              <a:t>Ppeak</a:t>
            </a:r>
            <a:r>
              <a:rPr lang="en-US" altLang="en-US" sz="1600" dirty="0">
                <a:latin typeface="Calibri" panose="020F0502020204030204" pitchFamily="34" charset="0"/>
              </a:rPr>
              <a:t> = </a:t>
            </a:r>
            <a:r>
              <a:rPr lang="en-US" altLang="en-US" sz="1800" dirty="0">
                <a:latin typeface="Calibri" panose="020F0502020204030204" pitchFamily="34" charset="0"/>
              </a:rPr>
              <a:t>Flow  x  </a:t>
            </a:r>
            <a:r>
              <a:rPr lang="en-US" altLang="en-US" sz="1800" b="1" dirty="0">
                <a:latin typeface="Calibri" panose="020F0502020204030204" pitchFamily="34" charset="0"/>
              </a:rPr>
              <a:t>Resistance</a:t>
            </a:r>
            <a:r>
              <a:rPr lang="en-US" altLang="en-US" sz="1800" dirty="0">
                <a:latin typeface="Calibri" panose="020F0502020204030204" pitchFamily="34" charset="0"/>
              </a:rPr>
              <a:t> </a:t>
            </a:r>
            <a:r>
              <a:rPr lang="en-US" altLang="en-US" sz="2400" dirty="0">
                <a:latin typeface="Calibri" panose="020F0502020204030204" pitchFamily="34" charset="0"/>
              </a:rPr>
              <a:t>+</a:t>
            </a:r>
            <a:r>
              <a:rPr lang="en-US" altLang="en-US" sz="1800" dirty="0">
                <a:latin typeface="Calibri" panose="020F0502020204030204" pitchFamily="34" charset="0"/>
              </a:rPr>
              <a:t> Volume </a:t>
            </a:r>
            <a:r>
              <a:rPr lang="en-US" altLang="en-US" sz="2400" dirty="0">
                <a:latin typeface="Calibri" panose="020F0502020204030204" pitchFamily="34" charset="0"/>
              </a:rPr>
              <a:t>+</a:t>
            </a:r>
            <a:r>
              <a:rPr lang="en-US" altLang="en-US" sz="1800" dirty="0">
                <a:latin typeface="Calibri" panose="020F0502020204030204" pitchFamily="34" charset="0"/>
              </a:rPr>
              <a:t> PEEP</a:t>
            </a:r>
          </a:p>
          <a:p>
            <a:pPr algn="ctr" eaLnBrk="1" hangingPunct="1">
              <a:spcBef>
                <a:spcPct val="0"/>
              </a:spcBef>
              <a:buFontTx/>
              <a:buNone/>
            </a:pPr>
            <a:r>
              <a:rPr lang="en-US" altLang="en-US" sz="1800" dirty="0">
                <a:latin typeface="Calibri" panose="020F0502020204030204" pitchFamily="34" charset="0"/>
              </a:rPr>
              <a:t>                                             Compliance</a:t>
            </a:r>
            <a:endParaRPr lang="en-US" altLang="en-US" sz="1800" baseline="-25000" dirty="0">
              <a:latin typeface="Calibri" panose="020F0502020204030204" pitchFamily="34" charset="0"/>
            </a:endParaRPr>
          </a:p>
        </p:txBody>
      </p:sp>
      <p:sp>
        <p:nvSpPr>
          <p:cNvPr id="49194" name="Line 98">
            <a:extLst>
              <a:ext uri="{FF2B5EF4-FFF2-40B4-BE49-F238E27FC236}">
                <a16:creationId xmlns:a16="http://schemas.microsoft.com/office/drawing/2014/main" id="{0ADE7C2C-7EAE-4432-9C3D-83C1800824C9}"/>
              </a:ext>
            </a:extLst>
          </p:cNvPr>
          <p:cNvSpPr>
            <a:spLocks noChangeShapeType="1"/>
          </p:cNvSpPr>
          <p:nvPr/>
        </p:nvSpPr>
        <p:spPr bwMode="auto">
          <a:xfrm>
            <a:off x="5141415" y="1929534"/>
            <a:ext cx="1067133"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9180" name="Group 100">
            <a:extLst>
              <a:ext uri="{FF2B5EF4-FFF2-40B4-BE49-F238E27FC236}">
                <a16:creationId xmlns:a16="http://schemas.microsoft.com/office/drawing/2014/main" id="{8169A7A7-7E27-40B9-8D28-BB1E5885B50C}"/>
              </a:ext>
            </a:extLst>
          </p:cNvPr>
          <p:cNvGrpSpPr>
            <a:grpSpLocks/>
          </p:cNvGrpSpPr>
          <p:nvPr/>
        </p:nvGrpSpPr>
        <p:grpSpPr bwMode="auto">
          <a:xfrm>
            <a:off x="9298709" y="5009199"/>
            <a:ext cx="1365069" cy="925720"/>
            <a:chOff x="4176" y="2403"/>
            <a:chExt cx="1584" cy="958"/>
          </a:xfrm>
        </p:grpSpPr>
        <p:sp>
          <p:nvSpPr>
            <p:cNvPr id="49184" name="Line 107">
              <a:extLst>
                <a:ext uri="{FF2B5EF4-FFF2-40B4-BE49-F238E27FC236}">
                  <a16:creationId xmlns:a16="http://schemas.microsoft.com/office/drawing/2014/main" id="{31BD430D-A7AC-4D9D-998F-907D15E957E6}"/>
                </a:ext>
              </a:extLst>
            </p:cNvPr>
            <p:cNvSpPr>
              <a:spLocks noChangeShapeType="1"/>
            </p:cNvSpPr>
            <p:nvPr/>
          </p:nvSpPr>
          <p:spPr bwMode="auto">
            <a:xfrm>
              <a:off x="4464" y="3072"/>
              <a:ext cx="1296"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5" name="Line 108">
              <a:extLst>
                <a:ext uri="{FF2B5EF4-FFF2-40B4-BE49-F238E27FC236}">
                  <a16:creationId xmlns:a16="http://schemas.microsoft.com/office/drawing/2014/main" id="{AF093D66-6ABC-4238-8E7C-0807CB897259}"/>
                </a:ext>
              </a:extLst>
            </p:cNvPr>
            <p:cNvSpPr>
              <a:spLocks noChangeShapeType="1"/>
            </p:cNvSpPr>
            <p:nvPr/>
          </p:nvSpPr>
          <p:spPr bwMode="auto">
            <a:xfrm flipV="1">
              <a:off x="4464" y="2403"/>
              <a:ext cx="0" cy="669"/>
            </a:xfrm>
            <a:prstGeom prst="line">
              <a:avLst/>
            </a:prstGeom>
            <a:noFill/>
            <a:ln w="1905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83" name="Group 101">
              <a:extLst>
                <a:ext uri="{FF2B5EF4-FFF2-40B4-BE49-F238E27FC236}">
                  <a16:creationId xmlns:a16="http://schemas.microsoft.com/office/drawing/2014/main" id="{3C95FD8F-EF99-41BF-9DCD-5FBC25D6924F}"/>
                </a:ext>
              </a:extLst>
            </p:cNvPr>
            <p:cNvGrpSpPr>
              <a:grpSpLocks/>
            </p:cNvGrpSpPr>
            <p:nvPr/>
          </p:nvGrpSpPr>
          <p:grpSpPr bwMode="auto">
            <a:xfrm>
              <a:off x="4680" y="2655"/>
              <a:ext cx="864" cy="383"/>
              <a:chOff x="4384" y="2348"/>
              <a:chExt cx="1152" cy="672"/>
            </a:xfrm>
          </p:grpSpPr>
          <p:sp>
            <p:nvSpPr>
              <p:cNvPr id="49188" name="Line 102">
                <a:extLst>
                  <a:ext uri="{FF2B5EF4-FFF2-40B4-BE49-F238E27FC236}">
                    <a16:creationId xmlns:a16="http://schemas.microsoft.com/office/drawing/2014/main" id="{5D13C653-5F29-4870-92AF-6C9E0C887A8D}"/>
                  </a:ext>
                </a:extLst>
              </p:cNvPr>
              <p:cNvSpPr>
                <a:spLocks noChangeShapeType="1"/>
              </p:cNvSpPr>
              <p:nvPr/>
            </p:nvSpPr>
            <p:spPr bwMode="auto">
              <a:xfrm>
                <a:off x="4384" y="3017"/>
                <a:ext cx="240"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89" name="Line 103">
                <a:extLst>
                  <a:ext uri="{FF2B5EF4-FFF2-40B4-BE49-F238E27FC236}">
                    <a16:creationId xmlns:a16="http://schemas.microsoft.com/office/drawing/2014/main" id="{6152E1A8-7447-4868-A9F5-721984BBB307}"/>
                  </a:ext>
                </a:extLst>
              </p:cNvPr>
              <p:cNvSpPr>
                <a:spLocks noChangeShapeType="1"/>
              </p:cNvSpPr>
              <p:nvPr/>
            </p:nvSpPr>
            <p:spPr bwMode="auto">
              <a:xfrm flipV="1">
                <a:off x="4624" y="2348"/>
                <a:ext cx="0" cy="669"/>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0" name="Line 104">
                <a:extLst>
                  <a:ext uri="{FF2B5EF4-FFF2-40B4-BE49-F238E27FC236}">
                    <a16:creationId xmlns:a16="http://schemas.microsoft.com/office/drawing/2014/main" id="{0D0EEF49-97C6-4DAD-84EB-1028ACA1900B}"/>
                  </a:ext>
                </a:extLst>
              </p:cNvPr>
              <p:cNvSpPr>
                <a:spLocks noChangeShapeType="1"/>
              </p:cNvSpPr>
              <p:nvPr/>
            </p:nvSpPr>
            <p:spPr bwMode="auto">
              <a:xfrm>
                <a:off x="4624" y="2348"/>
                <a:ext cx="624"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1" name="Line 105">
                <a:extLst>
                  <a:ext uri="{FF2B5EF4-FFF2-40B4-BE49-F238E27FC236}">
                    <a16:creationId xmlns:a16="http://schemas.microsoft.com/office/drawing/2014/main" id="{14F9FBAA-A420-4CE0-835E-E73BD5A05894}"/>
                  </a:ext>
                </a:extLst>
              </p:cNvPr>
              <p:cNvSpPr>
                <a:spLocks noChangeShapeType="1"/>
              </p:cNvSpPr>
              <p:nvPr/>
            </p:nvSpPr>
            <p:spPr bwMode="auto">
              <a:xfrm>
                <a:off x="5248" y="2348"/>
                <a:ext cx="0" cy="672"/>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2" name="Line 106">
                <a:extLst>
                  <a:ext uri="{FF2B5EF4-FFF2-40B4-BE49-F238E27FC236}">
                    <a16:creationId xmlns:a16="http://schemas.microsoft.com/office/drawing/2014/main" id="{BE47B485-2BE4-48A1-98F9-314AB4F6AA32}"/>
                  </a:ext>
                </a:extLst>
              </p:cNvPr>
              <p:cNvSpPr>
                <a:spLocks noChangeShapeType="1"/>
              </p:cNvSpPr>
              <p:nvPr/>
            </p:nvSpPr>
            <p:spPr bwMode="auto">
              <a:xfrm>
                <a:off x="5248" y="3020"/>
                <a:ext cx="288"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9186" name="Rectangle 109">
              <a:extLst>
                <a:ext uri="{FF2B5EF4-FFF2-40B4-BE49-F238E27FC236}">
                  <a16:creationId xmlns:a16="http://schemas.microsoft.com/office/drawing/2014/main" id="{0AC8179C-B821-4A4E-8B2D-E89D1886A309}"/>
                </a:ext>
              </a:extLst>
            </p:cNvPr>
            <p:cNvSpPr>
              <a:spLocks noChangeArrowheads="1"/>
            </p:cNvSpPr>
            <p:nvPr/>
          </p:nvSpPr>
          <p:spPr bwMode="auto">
            <a:xfrm>
              <a:off x="4835" y="3169"/>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Time</a:t>
              </a:r>
            </a:p>
          </p:txBody>
        </p:sp>
        <p:sp>
          <p:nvSpPr>
            <p:cNvPr id="49187" name="Rectangle 110">
              <a:extLst>
                <a:ext uri="{FF2B5EF4-FFF2-40B4-BE49-F238E27FC236}">
                  <a16:creationId xmlns:a16="http://schemas.microsoft.com/office/drawing/2014/main" id="{D7699670-6533-4E87-9FB1-279D18C1AD67}"/>
                </a:ext>
              </a:extLst>
            </p:cNvPr>
            <p:cNvSpPr>
              <a:spLocks noChangeArrowheads="1"/>
            </p:cNvSpPr>
            <p:nvPr/>
          </p:nvSpPr>
          <p:spPr bwMode="auto">
            <a:xfrm rot="-5400000">
              <a:off x="4032" y="2640"/>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Flow</a:t>
              </a:r>
            </a:p>
          </p:txBody>
        </p:sp>
      </p:grpSp>
      <p:sp>
        <p:nvSpPr>
          <p:cNvPr id="45" name="Rectangle 25">
            <a:extLst>
              <a:ext uri="{FF2B5EF4-FFF2-40B4-BE49-F238E27FC236}">
                <a16:creationId xmlns:a16="http://schemas.microsoft.com/office/drawing/2014/main" id="{BA5118DA-427D-46BA-9109-EA36E277A967}"/>
              </a:ext>
            </a:extLst>
          </p:cNvPr>
          <p:cNvSpPr>
            <a:spLocks noChangeArrowheads="1"/>
          </p:cNvSpPr>
          <p:nvPr/>
        </p:nvSpPr>
        <p:spPr bwMode="auto">
          <a:xfrm>
            <a:off x="9070109" y="2430156"/>
            <a:ext cx="1596483" cy="1073558"/>
          </a:xfrm>
          <a:prstGeom prst="rect">
            <a:avLst/>
          </a:prstGeom>
          <a:solidFill>
            <a:schemeClr val="bg1"/>
          </a:solidFill>
          <a:ln w="19050">
            <a:solidFill>
              <a:schemeClr val="tx2">
                <a:lumMod val="60000"/>
                <a:lumOff val="40000"/>
              </a:schemeClr>
            </a:solidFill>
            <a:miter lim="800000"/>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1800" dirty="0">
                <a:latin typeface="Calibri" panose="020F0502020204030204" pitchFamily="34" charset="0"/>
              </a:rPr>
              <a:t>e.g. ET tube</a:t>
            </a:r>
          </a:p>
          <a:p>
            <a:pPr algn="ctr">
              <a:spcBef>
                <a:spcPct val="0"/>
              </a:spcBef>
              <a:buNone/>
            </a:pPr>
            <a:r>
              <a:rPr lang="en-US" altLang="en-US" sz="1800" dirty="0">
                <a:latin typeface="Calibri" panose="020F0502020204030204" pitchFamily="34" charset="0"/>
              </a:rPr>
              <a:t>blockage</a:t>
            </a:r>
            <a:endParaRPr lang="en-US" altLang="en-US" sz="2400" dirty="0">
              <a:latin typeface="Calibri" panose="020F0502020204030204" pitchFamily="34" charset="0"/>
            </a:endParaRPr>
          </a:p>
        </p:txBody>
      </p:sp>
      <p:grpSp>
        <p:nvGrpSpPr>
          <p:cNvPr id="3" name="Group 2">
            <a:extLst>
              <a:ext uri="{FF2B5EF4-FFF2-40B4-BE49-F238E27FC236}">
                <a16:creationId xmlns:a16="http://schemas.microsoft.com/office/drawing/2014/main" id="{D4975735-D3B0-4DA3-8398-EE21EC8F73EE}"/>
              </a:ext>
            </a:extLst>
          </p:cNvPr>
          <p:cNvGrpSpPr/>
          <p:nvPr/>
        </p:nvGrpSpPr>
        <p:grpSpPr>
          <a:xfrm>
            <a:off x="834483" y="2170365"/>
            <a:ext cx="7288228" cy="2634493"/>
            <a:chOff x="1065870" y="1327907"/>
            <a:chExt cx="7288228" cy="2634493"/>
          </a:xfrm>
        </p:grpSpPr>
        <p:sp>
          <p:nvSpPr>
            <p:cNvPr id="44" name="Line 14">
              <a:extLst>
                <a:ext uri="{FF2B5EF4-FFF2-40B4-BE49-F238E27FC236}">
                  <a16:creationId xmlns:a16="http://schemas.microsoft.com/office/drawing/2014/main" id="{17280977-A881-49A3-AC1E-A020076B70A1}"/>
                </a:ext>
              </a:extLst>
            </p:cNvPr>
            <p:cNvSpPr>
              <a:spLocks noChangeShapeType="1"/>
            </p:cNvSpPr>
            <p:nvPr/>
          </p:nvSpPr>
          <p:spPr bwMode="auto">
            <a:xfrm flipH="1" flipV="1">
              <a:off x="2361268" y="2932261"/>
              <a:ext cx="0" cy="1030139"/>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15">
              <a:extLst>
                <a:ext uri="{FF2B5EF4-FFF2-40B4-BE49-F238E27FC236}">
                  <a16:creationId xmlns:a16="http://schemas.microsoft.com/office/drawing/2014/main" id="{E7B2483A-649A-4673-948C-3592CFC18C9E}"/>
                </a:ext>
              </a:extLst>
            </p:cNvPr>
            <p:cNvSpPr>
              <a:spLocks noChangeShapeType="1"/>
            </p:cNvSpPr>
            <p:nvPr/>
          </p:nvSpPr>
          <p:spPr bwMode="auto">
            <a:xfrm flipV="1">
              <a:off x="2361268" y="2094061"/>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16">
              <a:extLst>
                <a:ext uri="{FF2B5EF4-FFF2-40B4-BE49-F238E27FC236}">
                  <a16:creationId xmlns:a16="http://schemas.microsoft.com/office/drawing/2014/main" id="{BFA11329-6B03-4CF0-9E68-B0AE8407FA5E}"/>
                </a:ext>
              </a:extLst>
            </p:cNvPr>
            <p:cNvSpPr>
              <a:spLocks noChangeShapeType="1"/>
            </p:cNvSpPr>
            <p:nvPr/>
          </p:nvSpPr>
          <p:spPr bwMode="auto">
            <a:xfrm>
              <a:off x="3504268" y="3124200"/>
              <a:ext cx="228600" cy="0"/>
            </a:xfrm>
            <a:prstGeom prst="line">
              <a:avLst/>
            </a:prstGeom>
            <a:noFill/>
            <a:ln w="38100" cap="rnd">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17">
              <a:extLst>
                <a:ext uri="{FF2B5EF4-FFF2-40B4-BE49-F238E27FC236}">
                  <a16:creationId xmlns:a16="http://schemas.microsoft.com/office/drawing/2014/main" id="{F1DE6820-D47B-4F8B-8E6A-4D61640A8870}"/>
                </a:ext>
              </a:extLst>
            </p:cNvPr>
            <p:cNvSpPr>
              <a:spLocks noChangeShapeType="1"/>
            </p:cNvSpPr>
            <p:nvPr/>
          </p:nvSpPr>
          <p:spPr bwMode="auto">
            <a:xfrm>
              <a:off x="3732868" y="3124200"/>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 name="Line 18">
              <a:extLst>
                <a:ext uri="{FF2B5EF4-FFF2-40B4-BE49-F238E27FC236}">
                  <a16:creationId xmlns:a16="http://schemas.microsoft.com/office/drawing/2014/main" id="{D0028B87-977C-4DBA-A7DF-9E992C91FE12}"/>
                </a:ext>
              </a:extLst>
            </p:cNvPr>
            <p:cNvSpPr>
              <a:spLocks noChangeShapeType="1"/>
            </p:cNvSpPr>
            <p:nvPr/>
          </p:nvSpPr>
          <p:spPr bwMode="auto">
            <a:xfrm flipH="1">
              <a:off x="3545781" y="1766925"/>
              <a:ext cx="457200" cy="3048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0" name="Oval 19">
              <a:extLst>
                <a:ext uri="{FF2B5EF4-FFF2-40B4-BE49-F238E27FC236}">
                  <a16:creationId xmlns:a16="http://schemas.microsoft.com/office/drawing/2014/main" id="{985DC132-C5AE-487B-8EC9-F53FC5504E3D}"/>
                </a:ext>
              </a:extLst>
            </p:cNvPr>
            <p:cNvSpPr>
              <a:spLocks noChangeArrowheads="1"/>
            </p:cNvSpPr>
            <p:nvPr/>
          </p:nvSpPr>
          <p:spPr bwMode="auto">
            <a:xfrm>
              <a:off x="3945115" y="1327907"/>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peak</a:t>
              </a:r>
              <a:endParaRPr lang="en-US" altLang="en-US" sz="1800" baseline="-25000" dirty="0">
                <a:solidFill>
                  <a:srgbClr val="FFFF00"/>
                </a:solidFill>
                <a:latin typeface="Arial Black" panose="020B0A04020102020204" pitchFamily="34" charset="0"/>
              </a:endParaRPr>
            </a:p>
          </p:txBody>
        </p:sp>
        <p:sp>
          <p:nvSpPr>
            <p:cNvPr id="51" name="AutoShape 20">
              <a:extLst>
                <a:ext uri="{FF2B5EF4-FFF2-40B4-BE49-F238E27FC236}">
                  <a16:creationId xmlns:a16="http://schemas.microsoft.com/office/drawing/2014/main" id="{B2626DE3-E1A8-480F-9742-F4CE3A97A009}"/>
                </a:ext>
              </a:extLst>
            </p:cNvPr>
            <p:cNvSpPr>
              <a:spLocks/>
            </p:cNvSpPr>
            <p:nvPr/>
          </p:nvSpPr>
          <p:spPr bwMode="auto">
            <a:xfrm flipH="1">
              <a:off x="1990103" y="2974827"/>
              <a:ext cx="304800" cy="935391"/>
            </a:xfrm>
            <a:prstGeom prst="rightBrace">
              <a:avLst>
                <a:gd name="adj1" fmla="val 14583"/>
                <a:gd name="adj2" fmla="val 46875"/>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2" name="Oval 21">
              <a:extLst>
                <a:ext uri="{FF2B5EF4-FFF2-40B4-BE49-F238E27FC236}">
                  <a16:creationId xmlns:a16="http://schemas.microsoft.com/office/drawing/2014/main" id="{488152AA-2F0C-40C0-B89B-6F4662B3A42D}"/>
                </a:ext>
              </a:extLst>
            </p:cNvPr>
            <p:cNvSpPr>
              <a:spLocks noChangeArrowheads="1"/>
            </p:cNvSpPr>
            <p:nvPr/>
          </p:nvSpPr>
          <p:spPr bwMode="auto">
            <a:xfrm>
              <a:off x="1097163" y="3133270"/>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3" name="Line 30">
              <a:extLst>
                <a:ext uri="{FF2B5EF4-FFF2-40B4-BE49-F238E27FC236}">
                  <a16:creationId xmlns:a16="http://schemas.microsoft.com/office/drawing/2014/main" id="{315E4F79-C346-4D06-81D5-4FAF852B9030}"/>
                </a:ext>
              </a:extLst>
            </p:cNvPr>
            <p:cNvSpPr>
              <a:spLocks noChangeShapeType="1"/>
            </p:cNvSpPr>
            <p:nvPr/>
          </p:nvSpPr>
          <p:spPr bwMode="auto">
            <a:xfrm flipV="1">
              <a:off x="3504268" y="2124477"/>
              <a:ext cx="0" cy="999723"/>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Line 32">
              <a:extLst>
                <a:ext uri="{FF2B5EF4-FFF2-40B4-BE49-F238E27FC236}">
                  <a16:creationId xmlns:a16="http://schemas.microsoft.com/office/drawing/2014/main" id="{6DFE11A2-6C29-4712-926D-DB47746CA2D8}"/>
                </a:ext>
              </a:extLst>
            </p:cNvPr>
            <p:cNvSpPr>
              <a:spLocks noChangeShapeType="1"/>
            </p:cNvSpPr>
            <p:nvPr/>
          </p:nvSpPr>
          <p:spPr bwMode="auto">
            <a:xfrm flipH="1" flipV="1">
              <a:off x="3787696" y="3134414"/>
              <a:ext cx="457200" cy="1524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5" name="Oval 33">
              <a:extLst>
                <a:ext uri="{FF2B5EF4-FFF2-40B4-BE49-F238E27FC236}">
                  <a16:creationId xmlns:a16="http://schemas.microsoft.com/office/drawing/2014/main" id="{EAEAA589-3CDF-4FD1-82F3-7F101846D165}"/>
                </a:ext>
              </a:extLst>
            </p:cNvPr>
            <p:cNvSpPr>
              <a:spLocks noChangeArrowheads="1"/>
            </p:cNvSpPr>
            <p:nvPr/>
          </p:nvSpPr>
          <p:spPr bwMode="auto">
            <a:xfrm>
              <a:off x="4231316" y="3194250"/>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plat</a:t>
              </a:r>
              <a:endParaRPr lang="en-US" altLang="en-US" sz="1800" baseline="-25000" dirty="0">
                <a:solidFill>
                  <a:srgbClr val="FFFF00"/>
                </a:solidFill>
                <a:latin typeface="Arial Black" panose="020B0A04020102020204" pitchFamily="34" charset="0"/>
              </a:endParaRPr>
            </a:p>
          </p:txBody>
        </p:sp>
        <p:sp>
          <p:nvSpPr>
            <p:cNvPr id="56" name="Text Box 39">
              <a:extLst>
                <a:ext uri="{FF2B5EF4-FFF2-40B4-BE49-F238E27FC236}">
                  <a16:creationId xmlns:a16="http://schemas.microsoft.com/office/drawing/2014/main" id="{CC11EF55-FE3A-4031-A210-C8DC1AF165C9}"/>
                </a:ext>
              </a:extLst>
            </p:cNvPr>
            <p:cNvSpPr txBox="1">
              <a:spLocks noChangeArrowheads="1"/>
            </p:cNvSpPr>
            <p:nvPr/>
          </p:nvSpPr>
          <p:spPr bwMode="auto">
            <a:xfrm rot="16200000">
              <a:off x="949337" y="2629694"/>
              <a:ext cx="46166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1800">
                <a:latin typeface="Calibri" panose="020F0502020204030204" pitchFamily="34" charset="0"/>
              </a:endParaRPr>
            </a:p>
          </p:txBody>
        </p:sp>
        <p:sp>
          <p:nvSpPr>
            <p:cNvPr id="57" name="AutoShape 51">
              <a:extLst>
                <a:ext uri="{FF2B5EF4-FFF2-40B4-BE49-F238E27FC236}">
                  <a16:creationId xmlns:a16="http://schemas.microsoft.com/office/drawing/2014/main" id="{088704B8-A2FF-4C05-9C39-35D3CD9BF603}"/>
                </a:ext>
              </a:extLst>
            </p:cNvPr>
            <p:cNvSpPr>
              <a:spLocks/>
            </p:cNvSpPr>
            <p:nvPr/>
          </p:nvSpPr>
          <p:spPr bwMode="auto">
            <a:xfrm>
              <a:off x="3640315" y="2147598"/>
              <a:ext cx="304800" cy="922606"/>
            </a:xfrm>
            <a:prstGeom prst="rightBrace">
              <a:avLst>
                <a:gd name="adj1" fmla="val 14583"/>
                <a:gd name="adj2" fmla="val 4910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8" name="Oval 52">
              <a:extLst>
                <a:ext uri="{FF2B5EF4-FFF2-40B4-BE49-F238E27FC236}">
                  <a16:creationId xmlns:a16="http://schemas.microsoft.com/office/drawing/2014/main" id="{23EE13AE-498A-4BE4-8356-188C1C8D6A6C}"/>
                </a:ext>
              </a:extLst>
            </p:cNvPr>
            <p:cNvSpPr>
              <a:spLocks noChangeArrowheads="1"/>
            </p:cNvSpPr>
            <p:nvPr/>
          </p:nvSpPr>
          <p:spPr bwMode="auto">
            <a:xfrm>
              <a:off x="4887032" y="2331262"/>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9" name="Line 53">
              <a:extLst>
                <a:ext uri="{FF2B5EF4-FFF2-40B4-BE49-F238E27FC236}">
                  <a16:creationId xmlns:a16="http://schemas.microsoft.com/office/drawing/2014/main" id="{25D23878-0F3B-48B9-9BC5-C67604D43A44}"/>
                </a:ext>
              </a:extLst>
            </p:cNvPr>
            <p:cNvSpPr>
              <a:spLocks noChangeShapeType="1"/>
            </p:cNvSpPr>
            <p:nvPr/>
          </p:nvSpPr>
          <p:spPr bwMode="auto">
            <a:xfrm flipH="1">
              <a:off x="3989824" y="2599698"/>
              <a:ext cx="872118" cy="949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0" name="Line 54">
              <a:extLst>
                <a:ext uri="{FF2B5EF4-FFF2-40B4-BE49-F238E27FC236}">
                  <a16:creationId xmlns:a16="http://schemas.microsoft.com/office/drawing/2014/main" id="{3A6A2B04-E7A1-448C-8A32-5B5F15FA0044}"/>
                </a:ext>
              </a:extLst>
            </p:cNvPr>
            <p:cNvSpPr>
              <a:spLocks noChangeShapeType="1"/>
            </p:cNvSpPr>
            <p:nvPr/>
          </p:nvSpPr>
          <p:spPr bwMode="auto">
            <a:xfrm flipV="1">
              <a:off x="2361268" y="3124200"/>
              <a:ext cx="1143000" cy="838200"/>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1" name="Line 5">
              <a:extLst>
                <a:ext uri="{FF2B5EF4-FFF2-40B4-BE49-F238E27FC236}">
                  <a16:creationId xmlns:a16="http://schemas.microsoft.com/office/drawing/2014/main" id="{D82C572D-023D-47C4-BE1F-8E24A94826E2}"/>
                </a:ext>
              </a:extLst>
            </p:cNvPr>
            <p:cNvSpPr>
              <a:spLocks noChangeShapeType="1"/>
            </p:cNvSpPr>
            <p:nvPr/>
          </p:nvSpPr>
          <p:spPr bwMode="auto">
            <a:xfrm flipV="1">
              <a:off x="1913031" y="3962400"/>
              <a:ext cx="6441067" cy="0"/>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 name="Line 6">
              <a:extLst>
                <a:ext uri="{FF2B5EF4-FFF2-40B4-BE49-F238E27FC236}">
                  <a16:creationId xmlns:a16="http://schemas.microsoft.com/office/drawing/2014/main" id="{25EC7E1D-B442-40BB-BEFC-919B5E550F3F}"/>
                </a:ext>
              </a:extLst>
            </p:cNvPr>
            <p:cNvSpPr>
              <a:spLocks noChangeShapeType="1"/>
            </p:cNvSpPr>
            <p:nvPr/>
          </p:nvSpPr>
          <p:spPr bwMode="auto">
            <a:xfrm flipH="1" flipV="1">
              <a:off x="1902809" y="1676399"/>
              <a:ext cx="0" cy="2285998"/>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 name="Rectangle 8">
              <a:extLst>
                <a:ext uri="{FF2B5EF4-FFF2-40B4-BE49-F238E27FC236}">
                  <a16:creationId xmlns:a16="http://schemas.microsoft.com/office/drawing/2014/main" id="{C8901294-B6A0-4FCE-94CC-BB7B784EE0E0}"/>
                </a:ext>
              </a:extLst>
            </p:cNvPr>
            <p:cNvSpPr>
              <a:spLocks noChangeArrowheads="1"/>
            </p:cNvSpPr>
            <p:nvPr/>
          </p:nvSpPr>
          <p:spPr bwMode="auto">
            <a:xfrm rot="16200000">
              <a:off x="1083477" y="2183653"/>
              <a:ext cx="1201766"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Pressure</a:t>
              </a:r>
            </a:p>
          </p:txBody>
        </p:sp>
      </p:grpSp>
      <p:sp>
        <p:nvSpPr>
          <p:cNvPr id="5" name="TextBox 4">
            <a:extLst>
              <a:ext uri="{FF2B5EF4-FFF2-40B4-BE49-F238E27FC236}">
                <a16:creationId xmlns:a16="http://schemas.microsoft.com/office/drawing/2014/main" id="{396FB400-3A29-49E8-AA96-EC507A4CB0CE}"/>
              </a:ext>
            </a:extLst>
          </p:cNvPr>
          <p:cNvSpPr txBox="1"/>
          <p:nvPr/>
        </p:nvSpPr>
        <p:spPr>
          <a:xfrm>
            <a:off x="1123806" y="5330081"/>
            <a:ext cx="7532165" cy="646331"/>
          </a:xfrm>
          <a:prstGeom prst="rect">
            <a:avLst/>
          </a:prstGeom>
          <a:noFill/>
        </p:spPr>
        <p:txBody>
          <a:bodyPr wrap="square" rtlCol="0">
            <a:spAutoFit/>
          </a:bodyPr>
          <a:lstStyle/>
          <a:p>
            <a:r>
              <a:rPr lang="en-US" altLang="en-US" dirty="0">
                <a:latin typeface="Calibri" panose="020F0502020204030204" pitchFamily="34" charset="0"/>
              </a:rPr>
              <a:t>The increase in the peak airway pressure is driven entirely by an increase in the airways resistance pressure. Note the normal plateau pressure.</a:t>
            </a:r>
          </a:p>
        </p:txBody>
      </p:sp>
      <p:sp>
        <p:nvSpPr>
          <p:cNvPr id="6" name="Freeform: Shape 5">
            <a:extLst>
              <a:ext uri="{FF2B5EF4-FFF2-40B4-BE49-F238E27FC236}">
                <a16:creationId xmlns:a16="http://schemas.microsoft.com/office/drawing/2014/main" id="{1DD7D907-427E-4904-84BB-88F7034DDD28}"/>
              </a:ext>
            </a:extLst>
          </p:cNvPr>
          <p:cNvSpPr/>
          <p:nvPr/>
        </p:nvSpPr>
        <p:spPr>
          <a:xfrm>
            <a:off x="4488818" y="1200287"/>
            <a:ext cx="4560848" cy="1790472"/>
          </a:xfrm>
          <a:custGeom>
            <a:avLst/>
            <a:gdLst>
              <a:gd name="connsiteX0" fmla="*/ 35809 w 4947443"/>
              <a:gd name="connsiteY0" fmla="*/ 300509 h 1905028"/>
              <a:gd name="connsiteX1" fmla="*/ 459555 w 4947443"/>
              <a:gd name="connsiteY1" fmla="*/ 21729 h 1905028"/>
              <a:gd name="connsiteX2" fmla="*/ 3269662 w 4947443"/>
              <a:gd name="connsiteY2" fmla="*/ 813465 h 1905028"/>
              <a:gd name="connsiteX3" fmla="*/ 4841984 w 4947443"/>
              <a:gd name="connsiteY3" fmla="*/ 1794773 h 1905028"/>
              <a:gd name="connsiteX4" fmla="*/ 4674716 w 4947443"/>
              <a:gd name="connsiteY4" fmla="*/ 1839378 h 1905028"/>
              <a:gd name="connsiteX0" fmla="*/ 35809 w 4943974"/>
              <a:gd name="connsiteY0" fmla="*/ 300509 h 1911165"/>
              <a:gd name="connsiteX1" fmla="*/ 459555 w 4943974"/>
              <a:gd name="connsiteY1" fmla="*/ 21729 h 1911165"/>
              <a:gd name="connsiteX2" fmla="*/ 3269662 w 4943974"/>
              <a:gd name="connsiteY2" fmla="*/ 813465 h 1911165"/>
              <a:gd name="connsiteX3" fmla="*/ 4841984 w 4943974"/>
              <a:gd name="connsiteY3" fmla="*/ 1794773 h 1911165"/>
              <a:gd name="connsiteX4" fmla="*/ 4663565 w 4943974"/>
              <a:gd name="connsiteY4" fmla="*/ 1850529 h 1911165"/>
              <a:gd name="connsiteX0" fmla="*/ 35809 w 4841984"/>
              <a:gd name="connsiteY0" fmla="*/ 300509 h 1794773"/>
              <a:gd name="connsiteX1" fmla="*/ 459555 w 4841984"/>
              <a:gd name="connsiteY1" fmla="*/ 21729 h 1794773"/>
              <a:gd name="connsiteX2" fmla="*/ 3269662 w 4841984"/>
              <a:gd name="connsiteY2" fmla="*/ 813465 h 1794773"/>
              <a:gd name="connsiteX3" fmla="*/ 4841984 w 4841984"/>
              <a:gd name="connsiteY3" fmla="*/ 1794773 h 1794773"/>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20942 w 4659849"/>
              <a:gd name="connsiteY0" fmla="*/ 279479 h 1706836"/>
              <a:gd name="connsiteX1" fmla="*/ 444688 w 4659849"/>
              <a:gd name="connsiteY1" fmla="*/ 699 h 1706836"/>
              <a:gd name="connsiteX2" fmla="*/ 2686083 w 4659849"/>
              <a:gd name="connsiteY2" fmla="*/ 268327 h 1706836"/>
              <a:gd name="connsiteX3" fmla="*/ 4659849 w 4659849"/>
              <a:gd name="connsiteY3" fmla="*/ 1706836 h 1706836"/>
              <a:gd name="connsiteX0" fmla="*/ 8510 w 4647417"/>
              <a:gd name="connsiteY0" fmla="*/ 312370 h 1739727"/>
              <a:gd name="connsiteX1" fmla="*/ 632978 w 4647417"/>
              <a:gd name="connsiteY1" fmla="*/ 136 h 1739727"/>
              <a:gd name="connsiteX2" fmla="*/ 2673651 w 4647417"/>
              <a:gd name="connsiteY2" fmla="*/ 301218 h 1739727"/>
              <a:gd name="connsiteX3" fmla="*/ 4647417 w 4647417"/>
              <a:gd name="connsiteY3" fmla="*/ 1739727 h 1739727"/>
              <a:gd name="connsiteX0" fmla="*/ 16262 w 4655169"/>
              <a:gd name="connsiteY0" fmla="*/ 401472 h 1828829"/>
              <a:gd name="connsiteX1" fmla="*/ 484613 w 4655169"/>
              <a:gd name="connsiteY1" fmla="*/ 28 h 1828829"/>
              <a:gd name="connsiteX2" fmla="*/ 2681403 w 4655169"/>
              <a:gd name="connsiteY2" fmla="*/ 390320 h 1828829"/>
              <a:gd name="connsiteX3" fmla="*/ 4655169 w 4655169"/>
              <a:gd name="connsiteY3" fmla="*/ 1828829 h 1828829"/>
              <a:gd name="connsiteX0" fmla="*/ 15484 w 4665542"/>
              <a:gd name="connsiteY0" fmla="*/ 423985 h 1829039"/>
              <a:gd name="connsiteX1" fmla="*/ 494986 w 4665542"/>
              <a:gd name="connsiteY1" fmla="*/ 238 h 1829039"/>
              <a:gd name="connsiteX2" fmla="*/ 2691776 w 4665542"/>
              <a:gd name="connsiteY2" fmla="*/ 390530 h 1829039"/>
              <a:gd name="connsiteX3" fmla="*/ 4665542 w 4665542"/>
              <a:gd name="connsiteY3" fmla="*/ 1829039 h 1829039"/>
              <a:gd name="connsiteX0" fmla="*/ 65 w 4650123"/>
              <a:gd name="connsiteY0" fmla="*/ 423985 h 1829039"/>
              <a:gd name="connsiteX1" fmla="*/ 479567 w 4650123"/>
              <a:gd name="connsiteY1" fmla="*/ 238 h 1829039"/>
              <a:gd name="connsiteX2" fmla="*/ 2676357 w 4650123"/>
              <a:gd name="connsiteY2" fmla="*/ 390530 h 1829039"/>
              <a:gd name="connsiteX3" fmla="*/ 4650123 w 4650123"/>
              <a:gd name="connsiteY3" fmla="*/ 1829039 h 1829039"/>
              <a:gd name="connsiteX0" fmla="*/ 18 w 4650076"/>
              <a:gd name="connsiteY0" fmla="*/ 468525 h 1873579"/>
              <a:gd name="connsiteX1" fmla="*/ 591032 w 4650076"/>
              <a:gd name="connsiteY1" fmla="*/ 173 h 1873579"/>
              <a:gd name="connsiteX2" fmla="*/ 2676310 w 4650076"/>
              <a:gd name="connsiteY2" fmla="*/ 435070 h 1873579"/>
              <a:gd name="connsiteX3" fmla="*/ 4650076 w 4650076"/>
              <a:gd name="connsiteY3" fmla="*/ 1873579 h 1873579"/>
              <a:gd name="connsiteX0" fmla="*/ 19896 w 4669954"/>
              <a:gd name="connsiteY0" fmla="*/ 542664 h 1947718"/>
              <a:gd name="connsiteX1" fmla="*/ 610910 w 4669954"/>
              <a:gd name="connsiteY1" fmla="*/ 74312 h 1947718"/>
              <a:gd name="connsiteX2" fmla="*/ 4669954 w 4669954"/>
              <a:gd name="connsiteY2" fmla="*/ 1947718 h 1947718"/>
              <a:gd name="connsiteX0" fmla="*/ 3 w 4650061"/>
              <a:gd name="connsiteY0" fmla="*/ 429805 h 1834859"/>
              <a:gd name="connsiteX1" fmla="*/ 1672685 w 4650061"/>
              <a:gd name="connsiteY1" fmla="*/ 95267 h 1834859"/>
              <a:gd name="connsiteX2" fmla="*/ 4650061 w 4650061"/>
              <a:gd name="connsiteY2" fmla="*/ 1834859 h 1834859"/>
              <a:gd name="connsiteX0" fmla="*/ 3 w 4650061"/>
              <a:gd name="connsiteY0" fmla="*/ 429805 h 1848069"/>
              <a:gd name="connsiteX1" fmla="*/ 1672685 w 4650061"/>
              <a:gd name="connsiteY1" fmla="*/ 95267 h 1848069"/>
              <a:gd name="connsiteX2" fmla="*/ 4650061 w 4650061"/>
              <a:gd name="connsiteY2" fmla="*/ 1834859 h 1848069"/>
              <a:gd name="connsiteX0" fmla="*/ 3 w 4650061"/>
              <a:gd name="connsiteY0" fmla="*/ 369234 h 1788092"/>
              <a:gd name="connsiteX1" fmla="*/ 2007222 w 4650061"/>
              <a:gd name="connsiteY1" fmla="*/ 112755 h 1788092"/>
              <a:gd name="connsiteX2" fmla="*/ 4650061 w 4650061"/>
              <a:gd name="connsiteY2" fmla="*/ 1774288 h 1788092"/>
              <a:gd name="connsiteX0" fmla="*/ 3 w 4650061"/>
              <a:gd name="connsiteY0" fmla="*/ 394013 h 1813321"/>
              <a:gd name="connsiteX1" fmla="*/ 2007222 w 4650061"/>
              <a:gd name="connsiteY1" fmla="*/ 137534 h 1813321"/>
              <a:gd name="connsiteX2" fmla="*/ 4650061 w 4650061"/>
              <a:gd name="connsiteY2" fmla="*/ 1799067 h 1813321"/>
              <a:gd name="connsiteX0" fmla="*/ 797 w 4650855"/>
              <a:gd name="connsiteY0" fmla="*/ 427497 h 1846805"/>
              <a:gd name="connsiteX1" fmla="*/ 2008016 w 4650855"/>
              <a:gd name="connsiteY1" fmla="*/ 171018 h 1846805"/>
              <a:gd name="connsiteX2" fmla="*/ 4650855 w 4650855"/>
              <a:gd name="connsiteY2" fmla="*/ 1832551 h 1846805"/>
              <a:gd name="connsiteX0" fmla="*/ 767 w 4561615"/>
              <a:gd name="connsiteY0" fmla="*/ 409804 h 1817497"/>
              <a:gd name="connsiteX1" fmla="*/ 1918776 w 4561615"/>
              <a:gd name="connsiteY1" fmla="*/ 142174 h 1817497"/>
              <a:gd name="connsiteX2" fmla="*/ 4561615 w 4561615"/>
              <a:gd name="connsiteY2" fmla="*/ 1803707 h 1817497"/>
              <a:gd name="connsiteX0" fmla="*/ 715 w 4561563"/>
              <a:gd name="connsiteY0" fmla="*/ 368049 h 1776294"/>
              <a:gd name="connsiteX1" fmla="*/ 2007934 w 4561563"/>
              <a:gd name="connsiteY1" fmla="*/ 167326 h 1776294"/>
              <a:gd name="connsiteX2" fmla="*/ 4561563 w 4561563"/>
              <a:gd name="connsiteY2" fmla="*/ 1761952 h 1776294"/>
              <a:gd name="connsiteX0" fmla="*/ 794 w 4561642"/>
              <a:gd name="connsiteY0" fmla="*/ 414889 h 1824138"/>
              <a:gd name="connsiteX1" fmla="*/ 2008013 w 4561642"/>
              <a:gd name="connsiteY1" fmla="*/ 214166 h 1824138"/>
              <a:gd name="connsiteX2" fmla="*/ 4561642 w 4561642"/>
              <a:gd name="connsiteY2" fmla="*/ 1808792 h 1824138"/>
              <a:gd name="connsiteX0" fmla="*/ 0 w 4560848"/>
              <a:gd name="connsiteY0" fmla="*/ 439624 h 1848873"/>
              <a:gd name="connsiteX1" fmla="*/ 2007219 w 4560848"/>
              <a:gd name="connsiteY1" fmla="*/ 238901 h 1848873"/>
              <a:gd name="connsiteX2" fmla="*/ 4560848 w 4560848"/>
              <a:gd name="connsiteY2" fmla="*/ 1833527 h 1848873"/>
              <a:gd name="connsiteX0" fmla="*/ 0 w 4560848"/>
              <a:gd name="connsiteY0" fmla="*/ 420607 h 1830192"/>
              <a:gd name="connsiteX1" fmla="*/ 1973765 w 4560848"/>
              <a:gd name="connsiteY1" fmla="*/ 253337 h 1830192"/>
              <a:gd name="connsiteX2" fmla="*/ 4560848 w 4560848"/>
              <a:gd name="connsiteY2" fmla="*/ 1814510 h 1830192"/>
              <a:gd name="connsiteX0" fmla="*/ 0 w 4560848"/>
              <a:gd name="connsiteY0" fmla="*/ 475282 h 1886331"/>
              <a:gd name="connsiteX1" fmla="*/ 1973765 w 4560848"/>
              <a:gd name="connsiteY1" fmla="*/ 308012 h 1886331"/>
              <a:gd name="connsiteX2" fmla="*/ 4560848 w 4560848"/>
              <a:gd name="connsiteY2" fmla="*/ 1869185 h 1886331"/>
              <a:gd name="connsiteX0" fmla="*/ 0 w 4560848"/>
              <a:gd name="connsiteY0" fmla="*/ 413432 h 1825958"/>
              <a:gd name="connsiteX1" fmla="*/ 2152184 w 4560848"/>
              <a:gd name="connsiteY1" fmla="*/ 357674 h 1825958"/>
              <a:gd name="connsiteX2" fmla="*/ 4560848 w 4560848"/>
              <a:gd name="connsiteY2" fmla="*/ 1807335 h 1825958"/>
              <a:gd name="connsiteX0" fmla="*/ 0 w 4560848"/>
              <a:gd name="connsiteY0" fmla="*/ 413432 h 1807335"/>
              <a:gd name="connsiteX1" fmla="*/ 2152184 w 4560848"/>
              <a:gd name="connsiteY1" fmla="*/ 357674 h 1807335"/>
              <a:gd name="connsiteX2" fmla="*/ 4560848 w 4560848"/>
              <a:gd name="connsiteY2" fmla="*/ 1807335 h 1807335"/>
              <a:gd name="connsiteX0" fmla="*/ 0 w 4560848"/>
              <a:gd name="connsiteY0" fmla="*/ 396569 h 1790472"/>
              <a:gd name="connsiteX1" fmla="*/ 2152184 w 4560848"/>
              <a:gd name="connsiteY1" fmla="*/ 340811 h 1790472"/>
              <a:gd name="connsiteX2" fmla="*/ 4560848 w 4560848"/>
              <a:gd name="connsiteY2" fmla="*/ 1790472 h 1790472"/>
            </a:gdLst>
            <a:ahLst/>
            <a:cxnLst>
              <a:cxn ang="0">
                <a:pos x="connsiteX0" y="connsiteY0"/>
              </a:cxn>
              <a:cxn ang="0">
                <a:pos x="connsiteX1" y="connsiteY1"/>
              </a:cxn>
              <a:cxn ang="0">
                <a:pos x="connsiteX2" y="connsiteY2"/>
              </a:cxn>
            </a:cxnLst>
            <a:rect l="l" t="t" r="r" b="b"/>
            <a:pathLst>
              <a:path w="4560848" h="1790472">
                <a:moveTo>
                  <a:pt x="0" y="396569"/>
                </a:moveTo>
                <a:cubicBezTo>
                  <a:pt x="165410" y="-153558"/>
                  <a:pt x="1258229" y="-92227"/>
                  <a:pt x="2152184" y="340811"/>
                </a:cubicBezTo>
                <a:cubicBezTo>
                  <a:pt x="3046139" y="773849"/>
                  <a:pt x="3715214" y="1779320"/>
                  <a:pt x="4560848" y="1790472"/>
                </a:cubicBezTo>
              </a:path>
            </a:pathLst>
          </a:custGeom>
          <a:noFill/>
          <a:ln w="28575">
            <a:head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Line 14">
            <a:extLst>
              <a:ext uri="{FF2B5EF4-FFF2-40B4-BE49-F238E27FC236}">
                <a16:creationId xmlns:a16="http://schemas.microsoft.com/office/drawing/2014/main" id="{34770E9F-C3D1-4C57-9972-CA75840390AD}"/>
              </a:ext>
            </a:extLst>
          </p:cNvPr>
          <p:cNvSpPr>
            <a:spLocks noChangeShapeType="1"/>
          </p:cNvSpPr>
          <p:nvPr/>
        </p:nvSpPr>
        <p:spPr bwMode="auto">
          <a:xfrm flipH="1" flipV="1">
            <a:off x="5703846" y="4204328"/>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 name="Line 15">
            <a:extLst>
              <a:ext uri="{FF2B5EF4-FFF2-40B4-BE49-F238E27FC236}">
                <a16:creationId xmlns:a16="http://schemas.microsoft.com/office/drawing/2014/main" id="{A9B90A4E-589C-4EFB-94D2-4A7C9279F1C6}"/>
              </a:ext>
            </a:extLst>
          </p:cNvPr>
          <p:cNvSpPr>
            <a:spLocks noChangeShapeType="1"/>
          </p:cNvSpPr>
          <p:nvPr/>
        </p:nvSpPr>
        <p:spPr bwMode="auto">
          <a:xfrm flipV="1">
            <a:off x="5703846" y="3366128"/>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17">
            <a:extLst>
              <a:ext uri="{FF2B5EF4-FFF2-40B4-BE49-F238E27FC236}">
                <a16:creationId xmlns:a16="http://schemas.microsoft.com/office/drawing/2014/main" id="{8DACF41A-5A95-471D-A10D-5BE9F269E6E3}"/>
              </a:ext>
            </a:extLst>
          </p:cNvPr>
          <p:cNvSpPr>
            <a:spLocks noChangeShapeType="1"/>
          </p:cNvSpPr>
          <p:nvPr/>
        </p:nvSpPr>
        <p:spPr bwMode="auto">
          <a:xfrm>
            <a:off x="7075446" y="3975728"/>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30">
            <a:extLst>
              <a:ext uri="{FF2B5EF4-FFF2-40B4-BE49-F238E27FC236}">
                <a16:creationId xmlns:a16="http://schemas.microsoft.com/office/drawing/2014/main" id="{CDEF108C-EE4B-4291-BD04-4AB5BE53E4B1}"/>
              </a:ext>
            </a:extLst>
          </p:cNvPr>
          <p:cNvSpPr>
            <a:spLocks noChangeShapeType="1"/>
          </p:cNvSpPr>
          <p:nvPr/>
        </p:nvSpPr>
        <p:spPr bwMode="auto">
          <a:xfrm flipV="1">
            <a:off x="6846846" y="3366128"/>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 name="Line 54">
            <a:extLst>
              <a:ext uri="{FF2B5EF4-FFF2-40B4-BE49-F238E27FC236}">
                <a16:creationId xmlns:a16="http://schemas.microsoft.com/office/drawing/2014/main" id="{A34F8690-A14D-485F-B53E-9190CC2B0E0E}"/>
              </a:ext>
            </a:extLst>
          </p:cNvPr>
          <p:cNvSpPr>
            <a:spLocks noChangeShapeType="1"/>
          </p:cNvSpPr>
          <p:nvPr/>
        </p:nvSpPr>
        <p:spPr bwMode="auto">
          <a:xfrm flipV="1">
            <a:off x="5703846" y="3975728"/>
            <a:ext cx="1143000" cy="838200"/>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8" name="Straight Connector 7">
            <a:extLst>
              <a:ext uri="{FF2B5EF4-FFF2-40B4-BE49-F238E27FC236}">
                <a16:creationId xmlns:a16="http://schemas.microsoft.com/office/drawing/2014/main" id="{7D00D52B-78CF-47ED-ABC9-25F8ECCF5503}"/>
              </a:ext>
            </a:extLst>
          </p:cNvPr>
          <p:cNvCxnSpPr>
            <a:stCxn id="72" idx="1"/>
            <a:endCxn id="70" idx="0"/>
          </p:cNvCxnSpPr>
          <p:nvPr/>
        </p:nvCxnSpPr>
        <p:spPr>
          <a:xfrm>
            <a:off x="6846846" y="3975728"/>
            <a:ext cx="228600" cy="0"/>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sp>
        <p:nvSpPr>
          <p:cNvPr id="73" name="Rectangle 7">
            <a:extLst>
              <a:ext uri="{FF2B5EF4-FFF2-40B4-BE49-F238E27FC236}">
                <a16:creationId xmlns:a16="http://schemas.microsoft.com/office/drawing/2014/main" id="{DC194702-D36B-4DE4-9687-84AD20AC95BD}"/>
              </a:ext>
            </a:extLst>
          </p:cNvPr>
          <p:cNvSpPr>
            <a:spLocks noChangeArrowheads="1"/>
          </p:cNvSpPr>
          <p:nvPr/>
        </p:nvSpPr>
        <p:spPr bwMode="auto">
          <a:xfrm>
            <a:off x="4226091" y="4877340"/>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74" name="Oval 52">
            <a:extLst>
              <a:ext uri="{FF2B5EF4-FFF2-40B4-BE49-F238E27FC236}">
                <a16:creationId xmlns:a16="http://schemas.microsoft.com/office/drawing/2014/main" id="{C25F8A44-5241-456B-8215-AAC88D84F3C0}"/>
              </a:ext>
            </a:extLst>
          </p:cNvPr>
          <p:cNvSpPr>
            <a:spLocks noChangeArrowheads="1"/>
          </p:cNvSpPr>
          <p:nvPr/>
        </p:nvSpPr>
        <p:spPr bwMode="auto">
          <a:xfrm>
            <a:off x="5743614" y="2433535"/>
            <a:ext cx="929867"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600" b="1" dirty="0">
                <a:solidFill>
                  <a:srgbClr val="FFFF00"/>
                </a:solidFill>
                <a:cs typeface="Arial" panose="020B0604020202020204" pitchFamily="34" charset="0"/>
              </a:rPr>
              <a:t>Normal</a:t>
            </a:r>
            <a:endParaRPr lang="en-US" altLang="en-US" sz="1600" b="1" baseline="-25000" dirty="0">
              <a:solidFill>
                <a:srgbClr val="FFFF00"/>
              </a:solidFill>
              <a:cs typeface="Arial" panose="020B0604020202020204" pitchFamily="34" charset="0"/>
            </a:endParaRPr>
          </a:p>
        </p:txBody>
      </p:sp>
      <p:sp>
        <p:nvSpPr>
          <p:cNvPr id="75" name="Line 53">
            <a:extLst>
              <a:ext uri="{FF2B5EF4-FFF2-40B4-BE49-F238E27FC236}">
                <a16:creationId xmlns:a16="http://schemas.microsoft.com/office/drawing/2014/main" id="{573548BA-295D-41CB-86B2-60A789C8BF1C}"/>
              </a:ext>
            </a:extLst>
          </p:cNvPr>
          <p:cNvSpPr>
            <a:spLocks noChangeShapeType="1"/>
          </p:cNvSpPr>
          <p:nvPr/>
        </p:nvSpPr>
        <p:spPr bwMode="auto">
          <a:xfrm flipH="1">
            <a:off x="6208548" y="2959674"/>
            <a:ext cx="0" cy="815045"/>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76" name="Oval 112">
            <a:extLst>
              <a:ext uri="{FF2B5EF4-FFF2-40B4-BE49-F238E27FC236}">
                <a16:creationId xmlns:a16="http://schemas.microsoft.com/office/drawing/2014/main" id="{4DD1390E-592A-430F-ADB2-21E36CDA6CA7}"/>
              </a:ext>
            </a:extLst>
          </p:cNvPr>
          <p:cNvSpPr>
            <a:spLocks noChangeArrowheads="1"/>
          </p:cNvSpPr>
          <p:nvPr/>
        </p:nvSpPr>
        <p:spPr bwMode="auto">
          <a:xfrm>
            <a:off x="10280283" y="4647803"/>
            <a:ext cx="1170286" cy="572052"/>
          </a:xfrm>
          <a:prstGeom prst="ellipse">
            <a:avLst/>
          </a:prstGeom>
          <a:noFill/>
          <a:ln w="25400">
            <a:solidFill>
              <a:srgbClr val="ED13BE"/>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ja-JP" sz="1200" dirty="0">
                <a:latin typeface="Calibri" panose="020F0502020204030204" pitchFamily="34" charset="0"/>
              </a:rPr>
              <a:t>‘Square wave’</a:t>
            </a:r>
          </a:p>
          <a:p>
            <a:pPr algn="ctr" eaLnBrk="1" hangingPunct="1">
              <a:spcBef>
                <a:spcPct val="0"/>
              </a:spcBef>
              <a:buFontTx/>
              <a:buNone/>
            </a:pPr>
            <a:r>
              <a:rPr lang="en-US" altLang="en-US" sz="1200" dirty="0">
                <a:latin typeface="Calibri" panose="020F0502020204030204" pitchFamily="34" charset="0"/>
              </a:rPr>
              <a:t>flow pattern</a:t>
            </a:r>
          </a:p>
        </p:txBody>
      </p:sp>
    </p:spTree>
    <p:extLst>
      <p:ext uri="{BB962C8B-B14F-4D97-AF65-F5344CB8AC3E}">
        <p14:creationId xmlns:p14="http://schemas.microsoft.com/office/powerpoint/2010/main" val="6160579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17"/>
                                        </p:tgtEl>
                                        <p:attrNameLst>
                                          <p:attrName>style.visibility</p:attrName>
                                        </p:attrNameLst>
                                      </p:cBhvr>
                                      <p:to>
                                        <p:strVal val="visible"/>
                                      </p:to>
                                    </p:set>
                                    <p:animEffect transition="in" filter="blinds(horizontal)">
                                      <p:cBhvr>
                                        <p:cTn id="12" dur="500"/>
                                        <p:tgtEl>
                                          <p:spTgt spid="7217"/>
                                        </p:tgtEl>
                                      </p:cBhvr>
                                    </p:animEffect>
                                  </p:childTnLst>
                                </p:cTn>
                              </p:par>
                            </p:childTnLst>
                          </p:cTn>
                        </p:par>
                        <p:par>
                          <p:cTn id="13" fill="hold" nodeType="afterGroup">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45"/>
                                        </p:tgtEl>
                                        <p:attrNameLst>
                                          <p:attrName>style.visibility</p:attrName>
                                        </p:attrNameLst>
                                      </p:cBhvr>
                                      <p:to>
                                        <p:strVal val="visible"/>
                                      </p:to>
                                    </p:set>
                                    <p:animEffect transition="in" filter="blinds(horizontal)">
                                      <p:cBhvr>
                                        <p:cTn id="16"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217" grpId="0" animBg="1"/>
      <p:bldP spid="4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F5B97D-9AF7-4B2D-B203-C66AA9724CC5}"/>
              </a:ext>
            </a:extLst>
          </p:cNvPr>
          <p:cNvSpPr>
            <a:spLocks noGrp="1" noChangeArrowheads="1"/>
          </p:cNvSpPr>
          <p:nvPr>
            <p:ph type="title"/>
          </p:nvPr>
        </p:nvSpPr>
        <p:spPr>
          <a:xfrm>
            <a:off x="816697" y="117184"/>
            <a:ext cx="10515600" cy="778109"/>
          </a:xfrm>
        </p:spPr>
        <p:txBody>
          <a:bodyPr>
            <a:noAutofit/>
          </a:bodyPr>
          <a:lstStyle/>
          <a:p>
            <a:pPr algn="ctr"/>
            <a:r>
              <a:rPr lang="en-US" altLang="en-US" sz="2800" dirty="0"/>
              <a:t>Waveform showing high airway resistance due to high flow rates</a:t>
            </a:r>
          </a:p>
        </p:txBody>
      </p:sp>
      <p:sp>
        <p:nvSpPr>
          <p:cNvPr id="7217" name="Oval 49">
            <a:extLst>
              <a:ext uri="{FF2B5EF4-FFF2-40B4-BE49-F238E27FC236}">
                <a16:creationId xmlns:a16="http://schemas.microsoft.com/office/drawing/2014/main" id="{3F46FCE9-C551-42E1-B093-18E0895D6D69}"/>
              </a:ext>
            </a:extLst>
          </p:cNvPr>
          <p:cNvSpPr>
            <a:spLocks noChangeArrowheads="1"/>
          </p:cNvSpPr>
          <p:nvPr/>
        </p:nvSpPr>
        <p:spPr bwMode="auto">
          <a:xfrm>
            <a:off x="8126999" y="1752600"/>
            <a:ext cx="1981200" cy="759644"/>
          </a:xfrm>
          <a:prstGeom prst="ellipse">
            <a:avLst/>
          </a:prstGeom>
          <a:solidFill>
            <a:schemeClr val="tx2">
              <a:lumMod val="40000"/>
              <a:lumOff val="60000"/>
            </a:schemeClr>
          </a:solidFill>
          <a:ln w="9525">
            <a:solidFill>
              <a:schemeClr val="bg2"/>
            </a:solidFill>
            <a:round/>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dirty="0">
                <a:latin typeface="Calibri" panose="020F0502020204030204" pitchFamily="34" charset="0"/>
              </a:rPr>
              <a:t>Scenario # 3</a:t>
            </a:r>
          </a:p>
        </p:txBody>
      </p:sp>
      <p:sp>
        <p:nvSpPr>
          <p:cNvPr id="49193" name="Rectangle 95">
            <a:extLst>
              <a:ext uri="{FF2B5EF4-FFF2-40B4-BE49-F238E27FC236}">
                <a16:creationId xmlns:a16="http://schemas.microsoft.com/office/drawing/2014/main" id="{1A2167EA-44C9-4E65-9650-E06022BC4FFA}"/>
              </a:ext>
            </a:extLst>
          </p:cNvPr>
          <p:cNvSpPr>
            <a:spLocks noChangeArrowheads="1"/>
          </p:cNvSpPr>
          <p:nvPr/>
        </p:nvSpPr>
        <p:spPr bwMode="auto">
          <a:xfrm>
            <a:off x="1734104" y="1381036"/>
            <a:ext cx="5410200" cy="8382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2400" b="1" dirty="0" err="1">
                <a:latin typeface="Calibri" panose="020F0502020204030204" pitchFamily="34" charset="0"/>
              </a:rPr>
              <a:t>Ppeak</a:t>
            </a:r>
            <a:r>
              <a:rPr lang="en-US" altLang="en-US" sz="1600" dirty="0">
                <a:latin typeface="Calibri" panose="020F0502020204030204" pitchFamily="34" charset="0"/>
              </a:rPr>
              <a:t> = </a:t>
            </a:r>
            <a:r>
              <a:rPr lang="en-US" altLang="en-US" sz="1800" b="1" dirty="0">
                <a:latin typeface="Calibri" panose="020F0502020204030204" pitchFamily="34" charset="0"/>
              </a:rPr>
              <a:t>Flow</a:t>
            </a:r>
            <a:r>
              <a:rPr lang="en-US" altLang="en-US" sz="1800" dirty="0">
                <a:latin typeface="Calibri" panose="020F0502020204030204" pitchFamily="34" charset="0"/>
              </a:rPr>
              <a:t>  x  Resistance </a:t>
            </a:r>
            <a:r>
              <a:rPr lang="en-US" altLang="en-US" sz="2400" dirty="0">
                <a:latin typeface="Calibri" panose="020F0502020204030204" pitchFamily="34" charset="0"/>
              </a:rPr>
              <a:t>+</a:t>
            </a:r>
            <a:r>
              <a:rPr lang="en-US" altLang="en-US" sz="1800" dirty="0">
                <a:latin typeface="Calibri" panose="020F0502020204030204" pitchFamily="34" charset="0"/>
              </a:rPr>
              <a:t> Volume </a:t>
            </a:r>
            <a:r>
              <a:rPr lang="en-US" altLang="en-US" sz="2400" dirty="0">
                <a:latin typeface="Calibri" panose="020F0502020204030204" pitchFamily="34" charset="0"/>
              </a:rPr>
              <a:t>+</a:t>
            </a:r>
            <a:r>
              <a:rPr lang="en-US" altLang="en-US" sz="1800" dirty="0">
                <a:latin typeface="Calibri" panose="020F0502020204030204" pitchFamily="34" charset="0"/>
              </a:rPr>
              <a:t> PEEP</a:t>
            </a:r>
          </a:p>
          <a:p>
            <a:pPr algn="ctr" eaLnBrk="1" hangingPunct="1">
              <a:spcBef>
                <a:spcPct val="0"/>
              </a:spcBef>
              <a:buFontTx/>
              <a:buNone/>
            </a:pPr>
            <a:r>
              <a:rPr lang="en-US" altLang="en-US" sz="1800" dirty="0">
                <a:latin typeface="Calibri" panose="020F0502020204030204" pitchFamily="34" charset="0"/>
              </a:rPr>
              <a:t>                                             Compliance</a:t>
            </a:r>
            <a:endParaRPr lang="en-US" altLang="en-US" sz="1800" baseline="-25000" dirty="0">
              <a:latin typeface="Calibri" panose="020F0502020204030204" pitchFamily="34" charset="0"/>
            </a:endParaRPr>
          </a:p>
        </p:txBody>
      </p:sp>
      <p:sp>
        <p:nvSpPr>
          <p:cNvPr id="49194" name="Line 98">
            <a:extLst>
              <a:ext uri="{FF2B5EF4-FFF2-40B4-BE49-F238E27FC236}">
                <a16:creationId xmlns:a16="http://schemas.microsoft.com/office/drawing/2014/main" id="{0ADE7C2C-7EAE-4432-9C3D-83C1800824C9}"/>
              </a:ext>
            </a:extLst>
          </p:cNvPr>
          <p:cNvSpPr>
            <a:spLocks noChangeShapeType="1"/>
          </p:cNvSpPr>
          <p:nvPr/>
        </p:nvSpPr>
        <p:spPr bwMode="auto">
          <a:xfrm>
            <a:off x="5097610" y="1862770"/>
            <a:ext cx="1067133"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grpSp>
        <p:nvGrpSpPr>
          <p:cNvPr id="49180" name="Group 100">
            <a:extLst>
              <a:ext uri="{FF2B5EF4-FFF2-40B4-BE49-F238E27FC236}">
                <a16:creationId xmlns:a16="http://schemas.microsoft.com/office/drawing/2014/main" id="{8169A7A7-7E27-40B9-8D28-BB1E5885B50C}"/>
              </a:ext>
            </a:extLst>
          </p:cNvPr>
          <p:cNvGrpSpPr>
            <a:grpSpLocks/>
          </p:cNvGrpSpPr>
          <p:nvPr/>
        </p:nvGrpSpPr>
        <p:grpSpPr bwMode="auto">
          <a:xfrm>
            <a:off x="9541444" y="4572802"/>
            <a:ext cx="1365069" cy="925720"/>
            <a:chOff x="4176" y="2403"/>
            <a:chExt cx="1584" cy="958"/>
          </a:xfrm>
        </p:grpSpPr>
        <p:sp>
          <p:nvSpPr>
            <p:cNvPr id="49184" name="Line 107">
              <a:extLst>
                <a:ext uri="{FF2B5EF4-FFF2-40B4-BE49-F238E27FC236}">
                  <a16:creationId xmlns:a16="http://schemas.microsoft.com/office/drawing/2014/main" id="{31BD430D-A7AC-4D9D-998F-907D15E957E6}"/>
                </a:ext>
              </a:extLst>
            </p:cNvPr>
            <p:cNvSpPr>
              <a:spLocks noChangeShapeType="1"/>
            </p:cNvSpPr>
            <p:nvPr/>
          </p:nvSpPr>
          <p:spPr bwMode="auto">
            <a:xfrm>
              <a:off x="4464" y="3072"/>
              <a:ext cx="1296"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5" name="Line 108">
              <a:extLst>
                <a:ext uri="{FF2B5EF4-FFF2-40B4-BE49-F238E27FC236}">
                  <a16:creationId xmlns:a16="http://schemas.microsoft.com/office/drawing/2014/main" id="{AF093D66-6ABC-4238-8E7C-0807CB897259}"/>
                </a:ext>
              </a:extLst>
            </p:cNvPr>
            <p:cNvSpPr>
              <a:spLocks noChangeShapeType="1"/>
            </p:cNvSpPr>
            <p:nvPr/>
          </p:nvSpPr>
          <p:spPr bwMode="auto">
            <a:xfrm flipV="1">
              <a:off x="4464" y="2403"/>
              <a:ext cx="0" cy="669"/>
            </a:xfrm>
            <a:prstGeom prst="line">
              <a:avLst/>
            </a:prstGeom>
            <a:noFill/>
            <a:ln w="1905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83" name="Group 101">
              <a:extLst>
                <a:ext uri="{FF2B5EF4-FFF2-40B4-BE49-F238E27FC236}">
                  <a16:creationId xmlns:a16="http://schemas.microsoft.com/office/drawing/2014/main" id="{3C95FD8F-EF99-41BF-9DCD-5FBC25D6924F}"/>
                </a:ext>
              </a:extLst>
            </p:cNvPr>
            <p:cNvGrpSpPr>
              <a:grpSpLocks/>
            </p:cNvGrpSpPr>
            <p:nvPr/>
          </p:nvGrpSpPr>
          <p:grpSpPr bwMode="auto">
            <a:xfrm>
              <a:off x="4680" y="2403"/>
              <a:ext cx="864" cy="635"/>
              <a:chOff x="4384" y="1906"/>
              <a:chExt cx="1152" cy="1114"/>
            </a:xfrm>
          </p:grpSpPr>
          <p:sp>
            <p:nvSpPr>
              <p:cNvPr id="49188" name="Line 102">
                <a:extLst>
                  <a:ext uri="{FF2B5EF4-FFF2-40B4-BE49-F238E27FC236}">
                    <a16:creationId xmlns:a16="http://schemas.microsoft.com/office/drawing/2014/main" id="{5D13C653-5F29-4870-92AF-6C9E0C887A8D}"/>
                  </a:ext>
                </a:extLst>
              </p:cNvPr>
              <p:cNvSpPr>
                <a:spLocks noChangeShapeType="1"/>
              </p:cNvSpPr>
              <p:nvPr/>
            </p:nvSpPr>
            <p:spPr bwMode="auto">
              <a:xfrm>
                <a:off x="4384" y="3017"/>
                <a:ext cx="240"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89" name="Line 103">
                <a:extLst>
                  <a:ext uri="{FF2B5EF4-FFF2-40B4-BE49-F238E27FC236}">
                    <a16:creationId xmlns:a16="http://schemas.microsoft.com/office/drawing/2014/main" id="{6152E1A8-7447-4868-A9F5-721984BBB307}"/>
                  </a:ext>
                </a:extLst>
              </p:cNvPr>
              <p:cNvSpPr>
                <a:spLocks noChangeShapeType="1"/>
              </p:cNvSpPr>
              <p:nvPr/>
            </p:nvSpPr>
            <p:spPr bwMode="auto">
              <a:xfrm flipV="1">
                <a:off x="4624" y="1906"/>
                <a:ext cx="0" cy="1111"/>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0" name="Line 104">
                <a:extLst>
                  <a:ext uri="{FF2B5EF4-FFF2-40B4-BE49-F238E27FC236}">
                    <a16:creationId xmlns:a16="http://schemas.microsoft.com/office/drawing/2014/main" id="{0D0EEF49-97C6-4DAD-84EB-1028ACA1900B}"/>
                  </a:ext>
                </a:extLst>
              </p:cNvPr>
              <p:cNvSpPr>
                <a:spLocks noChangeShapeType="1"/>
              </p:cNvSpPr>
              <p:nvPr/>
            </p:nvSpPr>
            <p:spPr bwMode="auto">
              <a:xfrm>
                <a:off x="4624" y="1906"/>
                <a:ext cx="624"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1" name="Line 105">
                <a:extLst>
                  <a:ext uri="{FF2B5EF4-FFF2-40B4-BE49-F238E27FC236}">
                    <a16:creationId xmlns:a16="http://schemas.microsoft.com/office/drawing/2014/main" id="{14F9FBAA-A420-4CE0-835E-E73BD5A05894}"/>
                  </a:ext>
                </a:extLst>
              </p:cNvPr>
              <p:cNvSpPr>
                <a:spLocks noChangeShapeType="1"/>
              </p:cNvSpPr>
              <p:nvPr/>
            </p:nvSpPr>
            <p:spPr bwMode="auto">
              <a:xfrm>
                <a:off x="5248" y="1906"/>
                <a:ext cx="0" cy="1114"/>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2" name="Line 106">
                <a:extLst>
                  <a:ext uri="{FF2B5EF4-FFF2-40B4-BE49-F238E27FC236}">
                    <a16:creationId xmlns:a16="http://schemas.microsoft.com/office/drawing/2014/main" id="{BE47B485-2BE4-48A1-98F9-314AB4F6AA32}"/>
                  </a:ext>
                </a:extLst>
              </p:cNvPr>
              <p:cNvSpPr>
                <a:spLocks noChangeShapeType="1"/>
              </p:cNvSpPr>
              <p:nvPr/>
            </p:nvSpPr>
            <p:spPr bwMode="auto">
              <a:xfrm>
                <a:off x="5248" y="3020"/>
                <a:ext cx="288"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9186" name="Rectangle 109">
              <a:extLst>
                <a:ext uri="{FF2B5EF4-FFF2-40B4-BE49-F238E27FC236}">
                  <a16:creationId xmlns:a16="http://schemas.microsoft.com/office/drawing/2014/main" id="{0AC8179C-B821-4A4E-8B2D-E89D1886A309}"/>
                </a:ext>
              </a:extLst>
            </p:cNvPr>
            <p:cNvSpPr>
              <a:spLocks noChangeArrowheads="1"/>
            </p:cNvSpPr>
            <p:nvPr/>
          </p:nvSpPr>
          <p:spPr bwMode="auto">
            <a:xfrm>
              <a:off x="4835" y="3169"/>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Time</a:t>
              </a:r>
            </a:p>
          </p:txBody>
        </p:sp>
        <p:sp>
          <p:nvSpPr>
            <p:cNvPr id="49187" name="Rectangle 110">
              <a:extLst>
                <a:ext uri="{FF2B5EF4-FFF2-40B4-BE49-F238E27FC236}">
                  <a16:creationId xmlns:a16="http://schemas.microsoft.com/office/drawing/2014/main" id="{D7699670-6533-4E87-9FB1-279D18C1AD67}"/>
                </a:ext>
              </a:extLst>
            </p:cNvPr>
            <p:cNvSpPr>
              <a:spLocks noChangeArrowheads="1"/>
            </p:cNvSpPr>
            <p:nvPr/>
          </p:nvSpPr>
          <p:spPr bwMode="auto">
            <a:xfrm rot="-5400000">
              <a:off x="4032" y="2640"/>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Flow</a:t>
              </a:r>
            </a:p>
          </p:txBody>
        </p:sp>
      </p:grpSp>
      <p:sp>
        <p:nvSpPr>
          <p:cNvPr id="49182" name="Oval 112">
            <a:extLst>
              <a:ext uri="{FF2B5EF4-FFF2-40B4-BE49-F238E27FC236}">
                <a16:creationId xmlns:a16="http://schemas.microsoft.com/office/drawing/2014/main" id="{348326E8-5AFA-47D8-9418-F19D13A40C28}"/>
              </a:ext>
            </a:extLst>
          </p:cNvPr>
          <p:cNvSpPr>
            <a:spLocks noChangeArrowheads="1"/>
          </p:cNvSpPr>
          <p:nvPr/>
        </p:nvSpPr>
        <p:spPr bwMode="auto">
          <a:xfrm>
            <a:off x="10523018" y="4030059"/>
            <a:ext cx="1170286" cy="572052"/>
          </a:xfrm>
          <a:prstGeom prst="ellipse">
            <a:avLst/>
          </a:prstGeom>
          <a:noFill/>
          <a:ln w="25400">
            <a:solidFill>
              <a:srgbClr val="ED13BE"/>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ja-JP" sz="1200" dirty="0">
                <a:latin typeface="Calibri" panose="020F0502020204030204" pitchFamily="34" charset="0"/>
              </a:rPr>
              <a:t>‘Square wave’</a:t>
            </a:r>
          </a:p>
          <a:p>
            <a:pPr algn="ctr" eaLnBrk="1" hangingPunct="1">
              <a:spcBef>
                <a:spcPct val="0"/>
              </a:spcBef>
              <a:buFontTx/>
              <a:buNone/>
            </a:pPr>
            <a:r>
              <a:rPr lang="en-US" altLang="en-US" sz="1200" dirty="0">
                <a:latin typeface="Calibri" panose="020F0502020204030204" pitchFamily="34" charset="0"/>
              </a:rPr>
              <a:t>flow pattern</a:t>
            </a:r>
          </a:p>
        </p:txBody>
      </p:sp>
      <p:sp>
        <p:nvSpPr>
          <p:cNvPr id="45" name="Rectangle 25">
            <a:extLst>
              <a:ext uri="{FF2B5EF4-FFF2-40B4-BE49-F238E27FC236}">
                <a16:creationId xmlns:a16="http://schemas.microsoft.com/office/drawing/2014/main" id="{BA5118DA-427D-46BA-9109-EA36E277A967}"/>
              </a:ext>
            </a:extLst>
          </p:cNvPr>
          <p:cNvSpPr>
            <a:spLocks noChangeArrowheads="1"/>
          </p:cNvSpPr>
          <p:nvPr/>
        </p:nvSpPr>
        <p:spPr bwMode="auto">
          <a:xfrm>
            <a:off x="9026304" y="2363392"/>
            <a:ext cx="1596483" cy="1073558"/>
          </a:xfrm>
          <a:prstGeom prst="rect">
            <a:avLst/>
          </a:prstGeom>
          <a:solidFill>
            <a:schemeClr val="bg1"/>
          </a:solidFill>
          <a:ln w="19050">
            <a:solidFill>
              <a:schemeClr val="tx2">
                <a:lumMod val="60000"/>
                <a:lumOff val="40000"/>
              </a:schemeClr>
            </a:solidFill>
            <a:miter lim="800000"/>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1800" dirty="0">
                <a:latin typeface="Calibri" panose="020F0502020204030204" pitchFamily="34" charset="0"/>
              </a:rPr>
              <a:t>e.g. high</a:t>
            </a:r>
          </a:p>
          <a:p>
            <a:pPr algn="ctr">
              <a:spcBef>
                <a:spcPct val="0"/>
              </a:spcBef>
              <a:buNone/>
            </a:pPr>
            <a:r>
              <a:rPr lang="en-US" altLang="en-US" sz="1800" dirty="0">
                <a:latin typeface="Calibri" panose="020F0502020204030204" pitchFamily="34" charset="0"/>
              </a:rPr>
              <a:t>flow rates</a:t>
            </a:r>
            <a:endParaRPr lang="en-US" altLang="en-US" sz="2400" dirty="0">
              <a:latin typeface="Calibri" panose="020F0502020204030204" pitchFamily="34" charset="0"/>
            </a:endParaRPr>
          </a:p>
        </p:txBody>
      </p:sp>
      <p:sp>
        <p:nvSpPr>
          <p:cNvPr id="44" name="Line 14">
            <a:extLst>
              <a:ext uri="{FF2B5EF4-FFF2-40B4-BE49-F238E27FC236}">
                <a16:creationId xmlns:a16="http://schemas.microsoft.com/office/drawing/2014/main" id="{17280977-A881-49A3-AC1E-A020076B70A1}"/>
              </a:ext>
            </a:extLst>
          </p:cNvPr>
          <p:cNvSpPr>
            <a:spLocks noChangeShapeType="1"/>
          </p:cNvSpPr>
          <p:nvPr/>
        </p:nvSpPr>
        <p:spPr bwMode="auto">
          <a:xfrm flipH="1" flipV="1">
            <a:off x="2086076" y="3707955"/>
            <a:ext cx="0" cy="1030139"/>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 name="Line 18">
            <a:extLst>
              <a:ext uri="{FF2B5EF4-FFF2-40B4-BE49-F238E27FC236}">
                <a16:creationId xmlns:a16="http://schemas.microsoft.com/office/drawing/2014/main" id="{D0028B87-977C-4DBA-A7DF-9E992C91FE12}"/>
              </a:ext>
            </a:extLst>
          </p:cNvPr>
          <p:cNvSpPr>
            <a:spLocks noChangeShapeType="1"/>
          </p:cNvSpPr>
          <p:nvPr/>
        </p:nvSpPr>
        <p:spPr bwMode="auto">
          <a:xfrm flipH="1">
            <a:off x="2946480" y="2543661"/>
            <a:ext cx="457200" cy="3048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dirty="0"/>
          </a:p>
        </p:txBody>
      </p:sp>
      <p:sp>
        <p:nvSpPr>
          <p:cNvPr id="50" name="Oval 19">
            <a:extLst>
              <a:ext uri="{FF2B5EF4-FFF2-40B4-BE49-F238E27FC236}">
                <a16:creationId xmlns:a16="http://schemas.microsoft.com/office/drawing/2014/main" id="{985DC132-C5AE-487B-8EC9-F53FC5504E3D}"/>
              </a:ext>
            </a:extLst>
          </p:cNvPr>
          <p:cNvSpPr>
            <a:spLocks noChangeArrowheads="1"/>
          </p:cNvSpPr>
          <p:nvPr/>
        </p:nvSpPr>
        <p:spPr bwMode="auto">
          <a:xfrm>
            <a:off x="3345814" y="2104643"/>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peak</a:t>
            </a:r>
            <a:endParaRPr lang="en-US" altLang="en-US" sz="1800" baseline="-25000" dirty="0">
              <a:solidFill>
                <a:srgbClr val="FFFF00"/>
              </a:solidFill>
              <a:latin typeface="Arial Black" panose="020B0A04020102020204" pitchFamily="34" charset="0"/>
            </a:endParaRPr>
          </a:p>
        </p:txBody>
      </p:sp>
      <p:sp>
        <p:nvSpPr>
          <p:cNvPr id="51" name="AutoShape 20">
            <a:extLst>
              <a:ext uri="{FF2B5EF4-FFF2-40B4-BE49-F238E27FC236}">
                <a16:creationId xmlns:a16="http://schemas.microsoft.com/office/drawing/2014/main" id="{B2626DE3-E1A8-480F-9742-F4CE3A97A009}"/>
              </a:ext>
            </a:extLst>
          </p:cNvPr>
          <p:cNvSpPr>
            <a:spLocks/>
          </p:cNvSpPr>
          <p:nvPr/>
        </p:nvSpPr>
        <p:spPr bwMode="auto">
          <a:xfrm flipH="1">
            <a:off x="1714911" y="3750521"/>
            <a:ext cx="304800" cy="935391"/>
          </a:xfrm>
          <a:prstGeom prst="rightBrace">
            <a:avLst>
              <a:gd name="adj1" fmla="val 14583"/>
              <a:gd name="adj2" fmla="val 46875"/>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2" name="Oval 21">
            <a:extLst>
              <a:ext uri="{FF2B5EF4-FFF2-40B4-BE49-F238E27FC236}">
                <a16:creationId xmlns:a16="http://schemas.microsoft.com/office/drawing/2014/main" id="{488152AA-2F0C-40C0-B89B-6F4662B3A42D}"/>
              </a:ext>
            </a:extLst>
          </p:cNvPr>
          <p:cNvSpPr>
            <a:spLocks noChangeArrowheads="1"/>
          </p:cNvSpPr>
          <p:nvPr/>
        </p:nvSpPr>
        <p:spPr bwMode="auto">
          <a:xfrm>
            <a:off x="821971" y="3908964"/>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grpSp>
        <p:nvGrpSpPr>
          <p:cNvPr id="4" name="Group 3">
            <a:extLst>
              <a:ext uri="{FF2B5EF4-FFF2-40B4-BE49-F238E27FC236}">
                <a16:creationId xmlns:a16="http://schemas.microsoft.com/office/drawing/2014/main" id="{DD061128-363A-4C02-A763-B44A61A5F53C}"/>
              </a:ext>
            </a:extLst>
          </p:cNvPr>
          <p:cNvGrpSpPr/>
          <p:nvPr/>
        </p:nvGrpSpPr>
        <p:grpSpPr>
          <a:xfrm>
            <a:off x="2086076" y="2869755"/>
            <a:ext cx="968192" cy="1868339"/>
            <a:chOff x="1822772" y="2911985"/>
            <a:chExt cx="1371600" cy="1868339"/>
          </a:xfrm>
        </p:grpSpPr>
        <p:sp>
          <p:nvSpPr>
            <p:cNvPr id="46" name="Line 15">
              <a:extLst>
                <a:ext uri="{FF2B5EF4-FFF2-40B4-BE49-F238E27FC236}">
                  <a16:creationId xmlns:a16="http://schemas.microsoft.com/office/drawing/2014/main" id="{E7B2483A-649A-4673-948C-3592CFC18C9E}"/>
                </a:ext>
              </a:extLst>
            </p:cNvPr>
            <p:cNvSpPr>
              <a:spLocks noChangeShapeType="1"/>
            </p:cNvSpPr>
            <p:nvPr/>
          </p:nvSpPr>
          <p:spPr bwMode="auto">
            <a:xfrm flipV="1">
              <a:off x="1822772" y="2911985"/>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16">
              <a:extLst>
                <a:ext uri="{FF2B5EF4-FFF2-40B4-BE49-F238E27FC236}">
                  <a16:creationId xmlns:a16="http://schemas.microsoft.com/office/drawing/2014/main" id="{BFA11329-6B03-4CF0-9E68-B0AE8407FA5E}"/>
                </a:ext>
              </a:extLst>
            </p:cNvPr>
            <p:cNvSpPr>
              <a:spLocks noChangeShapeType="1"/>
            </p:cNvSpPr>
            <p:nvPr/>
          </p:nvSpPr>
          <p:spPr bwMode="auto">
            <a:xfrm>
              <a:off x="2965772" y="3942124"/>
              <a:ext cx="228600" cy="0"/>
            </a:xfrm>
            <a:prstGeom prst="line">
              <a:avLst/>
            </a:prstGeom>
            <a:noFill/>
            <a:ln w="38100" cap="rnd">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17">
              <a:extLst>
                <a:ext uri="{FF2B5EF4-FFF2-40B4-BE49-F238E27FC236}">
                  <a16:creationId xmlns:a16="http://schemas.microsoft.com/office/drawing/2014/main" id="{F1DE6820-D47B-4F8B-8E6A-4D61640A8870}"/>
                </a:ext>
              </a:extLst>
            </p:cNvPr>
            <p:cNvSpPr>
              <a:spLocks noChangeShapeType="1"/>
            </p:cNvSpPr>
            <p:nvPr/>
          </p:nvSpPr>
          <p:spPr bwMode="auto">
            <a:xfrm>
              <a:off x="3194372" y="3942124"/>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 name="Line 30">
              <a:extLst>
                <a:ext uri="{FF2B5EF4-FFF2-40B4-BE49-F238E27FC236}">
                  <a16:creationId xmlns:a16="http://schemas.microsoft.com/office/drawing/2014/main" id="{315E4F79-C346-4D06-81D5-4FAF852B9030}"/>
                </a:ext>
              </a:extLst>
            </p:cNvPr>
            <p:cNvSpPr>
              <a:spLocks noChangeShapeType="1"/>
            </p:cNvSpPr>
            <p:nvPr/>
          </p:nvSpPr>
          <p:spPr bwMode="auto">
            <a:xfrm flipV="1">
              <a:off x="2965772" y="2942401"/>
              <a:ext cx="0" cy="999723"/>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4" name="Line 32">
            <a:extLst>
              <a:ext uri="{FF2B5EF4-FFF2-40B4-BE49-F238E27FC236}">
                <a16:creationId xmlns:a16="http://schemas.microsoft.com/office/drawing/2014/main" id="{6DFE11A2-6C29-4712-926D-DB47746CA2D8}"/>
              </a:ext>
            </a:extLst>
          </p:cNvPr>
          <p:cNvSpPr>
            <a:spLocks noChangeShapeType="1"/>
          </p:cNvSpPr>
          <p:nvPr/>
        </p:nvSpPr>
        <p:spPr bwMode="auto">
          <a:xfrm flipH="1" flipV="1">
            <a:off x="3188395" y="3911150"/>
            <a:ext cx="457200" cy="1524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5" name="Oval 33">
            <a:extLst>
              <a:ext uri="{FF2B5EF4-FFF2-40B4-BE49-F238E27FC236}">
                <a16:creationId xmlns:a16="http://schemas.microsoft.com/office/drawing/2014/main" id="{EAEAA589-3CDF-4FD1-82F3-7F101846D165}"/>
              </a:ext>
            </a:extLst>
          </p:cNvPr>
          <p:cNvSpPr>
            <a:spLocks noChangeArrowheads="1"/>
          </p:cNvSpPr>
          <p:nvPr/>
        </p:nvSpPr>
        <p:spPr bwMode="auto">
          <a:xfrm>
            <a:off x="3632015" y="3970986"/>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plat</a:t>
            </a:r>
            <a:endParaRPr lang="en-US" altLang="en-US" sz="1800" baseline="-25000" dirty="0">
              <a:solidFill>
                <a:srgbClr val="FFFF00"/>
              </a:solidFill>
              <a:latin typeface="Arial Black" panose="020B0A04020102020204" pitchFamily="34" charset="0"/>
            </a:endParaRPr>
          </a:p>
        </p:txBody>
      </p:sp>
      <p:sp>
        <p:nvSpPr>
          <p:cNvPr id="56" name="Text Box 39">
            <a:extLst>
              <a:ext uri="{FF2B5EF4-FFF2-40B4-BE49-F238E27FC236}">
                <a16:creationId xmlns:a16="http://schemas.microsoft.com/office/drawing/2014/main" id="{CC11EF55-FE3A-4031-A210-C8DC1AF165C9}"/>
              </a:ext>
            </a:extLst>
          </p:cNvPr>
          <p:cNvSpPr txBox="1">
            <a:spLocks noChangeArrowheads="1"/>
          </p:cNvSpPr>
          <p:nvPr/>
        </p:nvSpPr>
        <p:spPr bwMode="auto">
          <a:xfrm rot="16200000">
            <a:off x="674145" y="3405388"/>
            <a:ext cx="46166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1800">
              <a:latin typeface="Calibri" panose="020F0502020204030204" pitchFamily="34" charset="0"/>
            </a:endParaRPr>
          </a:p>
        </p:txBody>
      </p:sp>
      <p:sp>
        <p:nvSpPr>
          <p:cNvPr id="57" name="AutoShape 51">
            <a:extLst>
              <a:ext uri="{FF2B5EF4-FFF2-40B4-BE49-F238E27FC236}">
                <a16:creationId xmlns:a16="http://schemas.microsoft.com/office/drawing/2014/main" id="{088704B8-A2FF-4C05-9C39-35D3CD9BF603}"/>
              </a:ext>
            </a:extLst>
          </p:cNvPr>
          <p:cNvSpPr>
            <a:spLocks/>
          </p:cNvSpPr>
          <p:nvPr/>
        </p:nvSpPr>
        <p:spPr bwMode="auto">
          <a:xfrm>
            <a:off x="3041014" y="2924334"/>
            <a:ext cx="304800" cy="922606"/>
          </a:xfrm>
          <a:prstGeom prst="rightBrace">
            <a:avLst>
              <a:gd name="adj1" fmla="val 14583"/>
              <a:gd name="adj2" fmla="val 4910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8" name="Oval 52">
            <a:extLst>
              <a:ext uri="{FF2B5EF4-FFF2-40B4-BE49-F238E27FC236}">
                <a16:creationId xmlns:a16="http://schemas.microsoft.com/office/drawing/2014/main" id="{23EE13AE-498A-4BE4-8356-188C1C8D6A6C}"/>
              </a:ext>
            </a:extLst>
          </p:cNvPr>
          <p:cNvSpPr>
            <a:spLocks noChangeArrowheads="1"/>
          </p:cNvSpPr>
          <p:nvPr/>
        </p:nvSpPr>
        <p:spPr bwMode="auto">
          <a:xfrm>
            <a:off x="4287731" y="3107998"/>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9" name="Line 53">
            <a:extLst>
              <a:ext uri="{FF2B5EF4-FFF2-40B4-BE49-F238E27FC236}">
                <a16:creationId xmlns:a16="http://schemas.microsoft.com/office/drawing/2014/main" id="{25D23878-0F3B-48B9-9BC5-C67604D43A44}"/>
              </a:ext>
            </a:extLst>
          </p:cNvPr>
          <p:cNvSpPr>
            <a:spLocks noChangeShapeType="1"/>
          </p:cNvSpPr>
          <p:nvPr/>
        </p:nvSpPr>
        <p:spPr bwMode="auto">
          <a:xfrm flipH="1">
            <a:off x="3390523" y="3376434"/>
            <a:ext cx="872118" cy="949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0" name="Line 54">
            <a:extLst>
              <a:ext uri="{FF2B5EF4-FFF2-40B4-BE49-F238E27FC236}">
                <a16:creationId xmlns:a16="http://schemas.microsoft.com/office/drawing/2014/main" id="{3A6A2B04-E7A1-448C-8A32-5B5F15FA0044}"/>
              </a:ext>
            </a:extLst>
          </p:cNvPr>
          <p:cNvSpPr>
            <a:spLocks noChangeShapeType="1"/>
          </p:cNvSpPr>
          <p:nvPr/>
        </p:nvSpPr>
        <p:spPr bwMode="auto">
          <a:xfrm flipV="1">
            <a:off x="2086076" y="3930310"/>
            <a:ext cx="822784" cy="807784"/>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1" name="Line 5">
            <a:extLst>
              <a:ext uri="{FF2B5EF4-FFF2-40B4-BE49-F238E27FC236}">
                <a16:creationId xmlns:a16="http://schemas.microsoft.com/office/drawing/2014/main" id="{D82C572D-023D-47C4-BE1F-8E24A94826E2}"/>
              </a:ext>
            </a:extLst>
          </p:cNvPr>
          <p:cNvSpPr>
            <a:spLocks noChangeShapeType="1"/>
          </p:cNvSpPr>
          <p:nvPr/>
        </p:nvSpPr>
        <p:spPr bwMode="auto">
          <a:xfrm flipV="1">
            <a:off x="1637839" y="4738094"/>
            <a:ext cx="6441067" cy="0"/>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 name="Line 6">
            <a:extLst>
              <a:ext uri="{FF2B5EF4-FFF2-40B4-BE49-F238E27FC236}">
                <a16:creationId xmlns:a16="http://schemas.microsoft.com/office/drawing/2014/main" id="{25EC7E1D-B442-40BB-BEFC-919B5E550F3F}"/>
              </a:ext>
            </a:extLst>
          </p:cNvPr>
          <p:cNvSpPr>
            <a:spLocks noChangeShapeType="1"/>
          </p:cNvSpPr>
          <p:nvPr/>
        </p:nvSpPr>
        <p:spPr bwMode="auto">
          <a:xfrm flipH="1" flipV="1">
            <a:off x="1627617" y="2452093"/>
            <a:ext cx="0" cy="2285998"/>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 name="Rectangle 8">
            <a:extLst>
              <a:ext uri="{FF2B5EF4-FFF2-40B4-BE49-F238E27FC236}">
                <a16:creationId xmlns:a16="http://schemas.microsoft.com/office/drawing/2014/main" id="{C8901294-B6A0-4FCE-94CC-BB7B784EE0E0}"/>
              </a:ext>
            </a:extLst>
          </p:cNvPr>
          <p:cNvSpPr>
            <a:spLocks noChangeArrowheads="1"/>
          </p:cNvSpPr>
          <p:nvPr/>
        </p:nvSpPr>
        <p:spPr bwMode="auto">
          <a:xfrm rot="16200000">
            <a:off x="808285" y="2959347"/>
            <a:ext cx="1201766"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Pressure</a:t>
            </a:r>
          </a:p>
        </p:txBody>
      </p:sp>
      <p:sp>
        <p:nvSpPr>
          <p:cNvPr id="5" name="TextBox 4">
            <a:extLst>
              <a:ext uri="{FF2B5EF4-FFF2-40B4-BE49-F238E27FC236}">
                <a16:creationId xmlns:a16="http://schemas.microsoft.com/office/drawing/2014/main" id="{396FB400-3A29-49E8-AA96-EC507A4CB0CE}"/>
              </a:ext>
            </a:extLst>
          </p:cNvPr>
          <p:cNvSpPr txBox="1"/>
          <p:nvPr/>
        </p:nvSpPr>
        <p:spPr>
          <a:xfrm>
            <a:off x="1162798" y="5178930"/>
            <a:ext cx="7826200" cy="923330"/>
          </a:xfrm>
          <a:prstGeom prst="rect">
            <a:avLst/>
          </a:prstGeom>
          <a:noFill/>
        </p:spPr>
        <p:txBody>
          <a:bodyPr wrap="square" rtlCol="0">
            <a:spAutoFit/>
          </a:bodyPr>
          <a:lstStyle/>
          <a:p>
            <a:r>
              <a:rPr lang="en-US" altLang="en-US" dirty="0">
                <a:latin typeface="Calibri" panose="020F0502020204030204" pitchFamily="34" charset="0"/>
              </a:rPr>
              <a:t>The increase in the peak airway pressure is driven entirely by an </a:t>
            </a:r>
            <a:r>
              <a:rPr lang="en-US" altLang="en-US" b="1" dirty="0">
                <a:latin typeface="Calibri" panose="020F0502020204030204" pitchFamily="34" charset="0"/>
              </a:rPr>
              <a:t>increase</a:t>
            </a:r>
            <a:r>
              <a:rPr lang="en-US" altLang="en-US" dirty="0">
                <a:latin typeface="Calibri" panose="020F0502020204030204" pitchFamily="34" charset="0"/>
              </a:rPr>
              <a:t> in the airways resistance pressure caused by excessive flow rates. Note the </a:t>
            </a:r>
            <a:r>
              <a:rPr lang="en-US" altLang="en-US" b="1" dirty="0">
                <a:latin typeface="Calibri" panose="020F0502020204030204" pitchFamily="34" charset="0"/>
              </a:rPr>
              <a:t>shortened</a:t>
            </a:r>
            <a:r>
              <a:rPr lang="en-US" altLang="en-US" dirty="0">
                <a:latin typeface="Calibri" panose="020F0502020204030204" pitchFamily="34" charset="0"/>
              </a:rPr>
              <a:t> inspiratory time and high flow.</a:t>
            </a:r>
          </a:p>
        </p:txBody>
      </p:sp>
      <p:sp>
        <p:nvSpPr>
          <p:cNvPr id="6" name="Freeform: Shape 5">
            <a:extLst>
              <a:ext uri="{FF2B5EF4-FFF2-40B4-BE49-F238E27FC236}">
                <a16:creationId xmlns:a16="http://schemas.microsoft.com/office/drawing/2014/main" id="{1DD7D907-427E-4904-84BB-88F7034DDD28}"/>
              </a:ext>
            </a:extLst>
          </p:cNvPr>
          <p:cNvSpPr/>
          <p:nvPr/>
        </p:nvSpPr>
        <p:spPr>
          <a:xfrm>
            <a:off x="3552915" y="1039873"/>
            <a:ext cx="5452945" cy="1884122"/>
          </a:xfrm>
          <a:custGeom>
            <a:avLst/>
            <a:gdLst>
              <a:gd name="connsiteX0" fmla="*/ 35809 w 4947443"/>
              <a:gd name="connsiteY0" fmla="*/ 300509 h 1905028"/>
              <a:gd name="connsiteX1" fmla="*/ 459555 w 4947443"/>
              <a:gd name="connsiteY1" fmla="*/ 21729 h 1905028"/>
              <a:gd name="connsiteX2" fmla="*/ 3269662 w 4947443"/>
              <a:gd name="connsiteY2" fmla="*/ 813465 h 1905028"/>
              <a:gd name="connsiteX3" fmla="*/ 4841984 w 4947443"/>
              <a:gd name="connsiteY3" fmla="*/ 1794773 h 1905028"/>
              <a:gd name="connsiteX4" fmla="*/ 4674716 w 4947443"/>
              <a:gd name="connsiteY4" fmla="*/ 1839378 h 1905028"/>
              <a:gd name="connsiteX0" fmla="*/ 35809 w 4943974"/>
              <a:gd name="connsiteY0" fmla="*/ 300509 h 1911165"/>
              <a:gd name="connsiteX1" fmla="*/ 459555 w 4943974"/>
              <a:gd name="connsiteY1" fmla="*/ 21729 h 1911165"/>
              <a:gd name="connsiteX2" fmla="*/ 3269662 w 4943974"/>
              <a:gd name="connsiteY2" fmla="*/ 813465 h 1911165"/>
              <a:gd name="connsiteX3" fmla="*/ 4841984 w 4943974"/>
              <a:gd name="connsiteY3" fmla="*/ 1794773 h 1911165"/>
              <a:gd name="connsiteX4" fmla="*/ 4663565 w 4943974"/>
              <a:gd name="connsiteY4" fmla="*/ 1850529 h 1911165"/>
              <a:gd name="connsiteX0" fmla="*/ 35809 w 4841984"/>
              <a:gd name="connsiteY0" fmla="*/ 300509 h 1794773"/>
              <a:gd name="connsiteX1" fmla="*/ 459555 w 4841984"/>
              <a:gd name="connsiteY1" fmla="*/ 21729 h 1794773"/>
              <a:gd name="connsiteX2" fmla="*/ 3269662 w 4841984"/>
              <a:gd name="connsiteY2" fmla="*/ 813465 h 1794773"/>
              <a:gd name="connsiteX3" fmla="*/ 4841984 w 4841984"/>
              <a:gd name="connsiteY3" fmla="*/ 1794773 h 1794773"/>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20942 w 4659849"/>
              <a:gd name="connsiteY0" fmla="*/ 279479 h 1706836"/>
              <a:gd name="connsiteX1" fmla="*/ 444688 w 4659849"/>
              <a:gd name="connsiteY1" fmla="*/ 699 h 1706836"/>
              <a:gd name="connsiteX2" fmla="*/ 2686083 w 4659849"/>
              <a:gd name="connsiteY2" fmla="*/ 268327 h 1706836"/>
              <a:gd name="connsiteX3" fmla="*/ 4659849 w 4659849"/>
              <a:gd name="connsiteY3" fmla="*/ 1706836 h 1706836"/>
              <a:gd name="connsiteX0" fmla="*/ 8510 w 4647417"/>
              <a:gd name="connsiteY0" fmla="*/ 312370 h 1739727"/>
              <a:gd name="connsiteX1" fmla="*/ 632978 w 4647417"/>
              <a:gd name="connsiteY1" fmla="*/ 136 h 1739727"/>
              <a:gd name="connsiteX2" fmla="*/ 2673651 w 4647417"/>
              <a:gd name="connsiteY2" fmla="*/ 301218 h 1739727"/>
              <a:gd name="connsiteX3" fmla="*/ 4647417 w 4647417"/>
              <a:gd name="connsiteY3" fmla="*/ 1739727 h 1739727"/>
              <a:gd name="connsiteX0" fmla="*/ 16262 w 4655169"/>
              <a:gd name="connsiteY0" fmla="*/ 401472 h 1828829"/>
              <a:gd name="connsiteX1" fmla="*/ 484613 w 4655169"/>
              <a:gd name="connsiteY1" fmla="*/ 28 h 1828829"/>
              <a:gd name="connsiteX2" fmla="*/ 2681403 w 4655169"/>
              <a:gd name="connsiteY2" fmla="*/ 390320 h 1828829"/>
              <a:gd name="connsiteX3" fmla="*/ 4655169 w 4655169"/>
              <a:gd name="connsiteY3" fmla="*/ 1828829 h 1828829"/>
              <a:gd name="connsiteX0" fmla="*/ 15484 w 4665542"/>
              <a:gd name="connsiteY0" fmla="*/ 423985 h 1829039"/>
              <a:gd name="connsiteX1" fmla="*/ 494986 w 4665542"/>
              <a:gd name="connsiteY1" fmla="*/ 238 h 1829039"/>
              <a:gd name="connsiteX2" fmla="*/ 2691776 w 4665542"/>
              <a:gd name="connsiteY2" fmla="*/ 390530 h 1829039"/>
              <a:gd name="connsiteX3" fmla="*/ 4665542 w 4665542"/>
              <a:gd name="connsiteY3" fmla="*/ 1829039 h 1829039"/>
              <a:gd name="connsiteX0" fmla="*/ 65 w 4650123"/>
              <a:gd name="connsiteY0" fmla="*/ 423985 h 1829039"/>
              <a:gd name="connsiteX1" fmla="*/ 479567 w 4650123"/>
              <a:gd name="connsiteY1" fmla="*/ 238 h 1829039"/>
              <a:gd name="connsiteX2" fmla="*/ 2676357 w 4650123"/>
              <a:gd name="connsiteY2" fmla="*/ 390530 h 1829039"/>
              <a:gd name="connsiteX3" fmla="*/ 4650123 w 4650123"/>
              <a:gd name="connsiteY3" fmla="*/ 1829039 h 1829039"/>
              <a:gd name="connsiteX0" fmla="*/ 18 w 4650076"/>
              <a:gd name="connsiteY0" fmla="*/ 468525 h 1873579"/>
              <a:gd name="connsiteX1" fmla="*/ 591032 w 4650076"/>
              <a:gd name="connsiteY1" fmla="*/ 173 h 1873579"/>
              <a:gd name="connsiteX2" fmla="*/ 2676310 w 4650076"/>
              <a:gd name="connsiteY2" fmla="*/ 435070 h 1873579"/>
              <a:gd name="connsiteX3" fmla="*/ 4650076 w 4650076"/>
              <a:gd name="connsiteY3" fmla="*/ 1873579 h 1873579"/>
              <a:gd name="connsiteX0" fmla="*/ 19896 w 4669954"/>
              <a:gd name="connsiteY0" fmla="*/ 542664 h 1947718"/>
              <a:gd name="connsiteX1" fmla="*/ 610910 w 4669954"/>
              <a:gd name="connsiteY1" fmla="*/ 74312 h 1947718"/>
              <a:gd name="connsiteX2" fmla="*/ 4669954 w 4669954"/>
              <a:gd name="connsiteY2" fmla="*/ 1947718 h 1947718"/>
              <a:gd name="connsiteX0" fmla="*/ 3 w 4650061"/>
              <a:gd name="connsiteY0" fmla="*/ 429805 h 1834859"/>
              <a:gd name="connsiteX1" fmla="*/ 1672685 w 4650061"/>
              <a:gd name="connsiteY1" fmla="*/ 95267 h 1834859"/>
              <a:gd name="connsiteX2" fmla="*/ 4650061 w 4650061"/>
              <a:gd name="connsiteY2" fmla="*/ 1834859 h 1834859"/>
              <a:gd name="connsiteX0" fmla="*/ 3 w 4650061"/>
              <a:gd name="connsiteY0" fmla="*/ 429805 h 1848069"/>
              <a:gd name="connsiteX1" fmla="*/ 1672685 w 4650061"/>
              <a:gd name="connsiteY1" fmla="*/ 95267 h 1848069"/>
              <a:gd name="connsiteX2" fmla="*/ 4650061 w 4650061"/>
              <a:gd name="connsiteY2" fmla="*/ 1834859 h 1848069"/>
              <a:gd name="connsiteX0" fmla="*/ 3 w 4650061"/>
              <a:gd name="connsiteY0" fmla="*/ 369234 h 1788092"/>
              <a:gd name="connsiteX1" fmla="*/ 2007222 w 4650061"/>
              <a:gd name="connsiteY1" fmla="*/ 112755 h 1788092"/>
              <a:gd name="connsiteX2" fmla="*/ 4650061 w 4650061"/>
              <a:gd name="connsiteY2" fmla="*/ 1774288 h 1788092"/>
              <a:gd name="connsiteX0" fmla="*/ 3 w 4650061"/>
              <a:gd name="connsiteY0" fmla="*/ 394013 h 1813321"/>
              <a:gd name="connsiteX1" fmla="*/ 2007222 w 4650061"/>
              <a:gd name="connsiteY1" fmla="*/ 137534 h 1813321"/>
              <a:gd name="connsiteX2" fmla="*/ 4650061 w 4650061"/>
              <a:gd name="connsiteY2" fmla="*/ 1799067 h 1813321"/>
              <a:gd name="connsiteX0" fmla="*/ 797 w 4650855"/>
              <a:gd name="connsiteY0" fmla="*/ 427497 h 1846805"/>
              <a:gd name="connsiteX1" fmla="*/ 2008016 w 4650855"/>
              <a:gd name="connsiteY1" fmla="*/ 171018 h 1846805"/>
              <a:gd name="connsiteX2" fmla="*/ 4650855 w 4650855"/>
              <a:gd name="connsiteY2" fmla="*/ 1832551 h 1846805"/>
              <a:gd name="connsiteX0" fmla="*/ 767 w 4561615"/>
              <a:gd name="connsiteY0" fmla="*/ 409804 h 1817497"/>
              <a:gd name="connsiteX1" fmla="*/ 1918776 w 4561615"/>
              <a:gd name="connsiteY1" fmla="*/ 142174 h 1817497"/>
              <a:gd name="connsiteX2" fmla="*/ 4561615 w 4561615"/>
              <a:gd name="connsiteY2" fmla="*/ 1803707 h 1817497"/>
              <a:gd name="connsiteX0" fmla="*/ 715 w 4561563"/>
              <a:gd name="connsiteY0" fmla="*/ 368049 h 1776294"/>
              <a:gd name="connsiteX1" fmla="*/ 2007934 w 4561563"/>
              <a:gd name="connsiteY1" fmla="*/ 167326 h 1776294"/>
              <a:gd name="connsiteX2" fmla="*/ 4561563 w 4561563"/>
              <a:gd name="connsiteY2" fmla="*/ 1761952 h 1776294"/>
              <a:gd name="connsiteX0" fmla="*/ 794 w 4561642"/>
              <a:gd name="connsiteY0" fmla="*/ 414889 h 1824138"/>
              <a:gd name="connsiteX1" fmla="*/ 2008013 w 4561642"/>
              <a:gd name="connsiteY1" fmla="*/ 214166 h 1824138"/>
              <a:gd name="connsiteX2" fmla="*/ 4561642 w 4561642"/>
              <a:gd name="connsiteY2" fmla="*/ 1808792 h 1824138"/>
              <a:gd name="connsiteX0" fmla="*/ 0 w 4560848"/>
              <a:gd name="connsiteY0" fmla="*/ 439624 h 1848873"/>
              <a:gd name="connsiteX1" fmla="*/ 2007219 w 4560848"/>
              <a:gd name="connsiteY1" fmla="*/ 238901 h 1848873"/>
              <a:gd name="connsiteX2" fmla="*/ 4560848 w 4560848"/>
              <a:gd name="connsiteY2" fmla="*/ 1833527 h 1848873"/>
              <a:gd name="connsiteX0" fmla="*/ 0 w 4560848"/>
              <a:gd name="connsiteY0" fmla="*/ 420607 h 1830192"/>
              <a:gd name="connsiteX1" fmla="*/ 1973765 w 4560848"/>
              <a:gd name="connsiteY1" fmla="*/ 253337 h 1830192"/>
              <a:gd name="connsiteX2" fmla="*/ 4560848 w 4560848"/>
              <a:gd name="connsiteY2" fmla="*/ 1814510 h 1830192"/>
              <a:gd name="connsiteX0" fmla="*/ 0 w 4560848"/>
              <a:gd name="connsiteY0" fmla="*/ 475282 h 1886331"/>
              <a:gd name="connsiteX1" fmla="*/ 1973765 w 4560848"/>
              <a:gd name="connsiteY1" fmla="*/ 308012 h 1886331"/>
              <a:gd name="connsiteX2" fmla="*/ 4560848 w 4560848"/>
              <a:gd name="connsiteY2" fmla="*/ 1869185 h 1886331"/>
              <a:gd name="connsiteX0" fmla="*/ 0 w 4560848"/>
              <a:gd name="connsiteY0" fmla="*/ 413432 h 1825958"/>
              <a:gd name="connsiteX1" fmla="*/ 2152184 w 4560848"/>
              <a:gd name="connsiteY1" fmla="*/ 357674 h 1825958"/>
              <a:gd name="connsiteX2" fmla="*/ 4560848 w 4560848"/>
              <a:gd name="connsiteY2" fmla="*/ 1807335 h 1825958"/>
              <a:gd name="connsiteX0" fmla="*/ 0 w 4560848"/>
              <a:gd name="connsiteY0" fmla="*/ 413432 h 1807335"/>
              <a:gd name="connsiteX1" fmla="*/ 2152184 w 4560848"/>
              <a:gd name="connsiteY1" fmla="*/ 357674 h 1807335"/>
              <a:gd name="connsiteX2" fmla="*/ 4560848 w 4560848"/>
              <a:gd name="connsiteY2" fmla="*/ 1807335 h 1807335"/>
              <a:gd name="connsiteX0" fmla="*/ 0 w 4560848"/>
              <a:gd name="connsiteY0" fmla="*/ 396569 h 1790472"/>
              <a:gd name="connsiteX1" fmla="*/ 2152184 w 4560848"/>
              <a:gd name="connsiteY1" fmla="*/ 340811 h 1790472"/>
              <a:gd name="connsiteX2" fmla="*/ 4560848 w 4560848"/>
              <a:gd name="connsiteY2" fmla="*/ 1790472 h 1790472"/>
              <a:gd name="connsiteX0" fmla="*/ 0 w 5452945"/>
              <a:gd name="connsiteY0" fmla="*/ 334235 h 1705836"/>
              <a:gd name="connsiteX1" fmla="*/ 3044281 w 5452945"/>
              <a:gd name="connsiteY1" fmla="*/ 256175 h 1705836"/>
              <a:gd name="connsiteX2" fmla="*/ 5452945 w 5452945"/>
              <a:gd name="connsiteY2" fmla="*/ 1705836 h 1705836"/>
              <a:gd name="connsiteX0" fmla="*/ 0 w 5452945"/>
              <a:gd name="connsiteY0" fmla="*/ 431485 h 1803086"/>
              <a:gd name="connsiteX1" fmla="*/ 2765501 w 5452945"/>
              <a:gd name="connsiteY1" fmla="*/ 163854 h 1803086"/>
              <a:gd name="connsiteX2" fmla="*/ 5452945 w 5452945"/>
              <a:gd name="connsiteY2" fmla="*/ 1803086 h 1803086"/>
              <a:gd name="connsiteX0" fmla="*/ 0 w 5452945"/>
              <a:gd name="connsiteY0" fmla="*/ 512521 h 1884122"/>
              <a:gd name="connsiteX1" fmla="*/ 2765501 w 5452945"/>
              <a:gd name="connsiteY1" fmla="*/ 244890 h 1884122"/>
              <a:gd name="connsiteX2" fmla="*/ 5452945 w 5452945"/>
              <a:gd name="connsiteY2" fmla="*/ 1884122 h 1884122"/>
            </a:gdLst>
            <a:ahLst/>
            <a:cxnLst>
              <a:cxn ang="0">
                <a:pos x="connsiteX0" y="connsiteY0"/>
              </a:cxn>
              <a:cxn ang="0">
                <a:pos x="connsiteX1" y="connsiteY1"/>
              </a:cxn>
              <a:cxn ang="0">
                <a:pos x="connsiteX2" y="connsiteY2"/>
              </a:cxn>
            </a:cxnLst>
            <a:rect l="l" t="t" r="r" b="b"/>
            <a:pathLst>
              <a:path w="5452945" h="1884122">
                <a:moveTo>
                  <a:pt x="0" y="512521"/>
                </a:moveTo>
                <a:cubicBezTo>
                  <a:pt x="165410" y="-37606"/>
                  <a:pt x="1499838" y="-173281"/>
                  <a:pt x="2765501" y="244890"/>
                </a:cubicBezTo>
                <a:cubicBezTo>
                  <a:pt x="4031164" y="663061"/>
                  <a:pt x="4607311" y="1872970"/>
                  <a:pt x="5452945" y="1884122"/>
                </a:cubicBezTo>
              </a:path>
            </a:pathLst>
          </a:custGeom>
          <a:noFill/>
          <a:ln w="28575">
            <a:head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Line 14">
            <a:extLst>
              <a:ext uri="{FF2B5EF4-FFF2-40B4-BE49-F238E27FC236}">
                <a16:creationId xmlns:a16="http://schemas.microsoft.com/office/drawing/2014/main" id="{34770E9F-C3D1-4C57-9972-CA75840390AD}"/>
              </a:ext>
            </a:extLst>
          </p:cNvPr>
          <p:cNvSpPr>
            <a:spLocks noChangeShapeType="1"/>
          </p:cNvSpPr>
          <p:nvPr/>
        </p:nvSpPr>
        <p:spPr bwMode="auto">
          <a:xfrm flipH="1" flipV="1">
            <a:off x="5660041" y="4137564"/>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 name="Line 15">
            <a:extLst>
              <a:ext uri="{FF2B5EF4-FFF2-40B4-BE49-F238E27FC236}">
                <a16:creationId xmlns:a16="http://schemas.microsoft.com/office/drawing/2014/main" id="{A9B90A4E-589C-4EFB-94D2-4A7C9279F1C6}"/>
              </a:ext>
            </a:extLst>
          </p:cNvPr>
          <p:cNvSpPr>
            <a:spLocks noChangeShapeType="1"/>
          </p:cNvSpPr>
          <p:nvPr/>
        </p:nvSpPr>
        <p:spPr bwMode="auto">
          <a:xfrm flipV="1">
            <a:off x="5660041" y="3299364"/>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17">
            <a:extLst>
              <a:ext uri="{FF2B5EF4-FFF2-40B4-BE49-F238E27FC236}">
                <a16:creationId xmlns:a16="http://schemas.microsoft.com/office/drawing/2014/main" id="{8DACF41A-5A95-471D-A10D-5BE9F269E6E3}"/>
              </a:ext>
            </a:extLst>
          </p:cNvPr>
          <p:cNvSpPr>
            <a:spLocks noChangeShapeType="1"/>
          </p:cNvSpPr>
          <p:nvPr/>
        </p:nvSpPr>
        <p:spPr bwMode="auto">
          <a:xfrm>
            <a:off x="7031641" y="3908964"/>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30">
            <a:extLst>
              <a:ext uri="{FF2B5EF4-FFF2-40B4-BE49-F238E27FC236}">
                <a16:creationId xmlns:a16="http://schemas.microsoft.com/office/drawing/2014/main" id="{CDEF108C-EE4B-4291-BD04-4AB5BE53E4B1}"/>
              </a:ext>
            </a:extLst>
          </p:cNvPr>
          <p:cNvSpPr>
            <a:spLocks noChangeShapeType="1"/>
          </p:cNvSpPr>
          <p:nvPr/>
        </p:nvSpPr>
        <p:spPr bwMode="auto">
          <a:xfrm flipV="1">
            <a:off x="6803041" y="3299364"/>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 name="Line 54">
            <a:extLst>
              <a:ext uri="{FF2B5EF4-FFF2-40B4-BE49-F238E27FC236}">
                <a16:creationId xmlns:a16="http://schemas.microsoft.com/office/drawing/2014/main" id="{A34F8690-A14D-485F-B53E-9190CC2B0E0E}"/>
              </a:ext>
            </a:extLst>
          </p:cNvPr>
          <p:cNvSpPr>
            <a:spLocks noChangeShapeType="1"/>
          </p:cNvSpPr>
          <p:nvPr/>
        </p:nvSpPr>
        <p:spPr bwMode="auto">
          <a:xfrm flipV="1">
            <a:off x="5660041" y="3908964"/>
            <a:ext cx="1143000" cy="838200"/>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8" name="Straight Connector 7">
            <a:extLst>
              <a:ext uri="{FF2B5EF4-FFF2-40B4-BE49-F238E27FC236}">
                <a16:creationId xmlns:a16="http://schemas.microsoft.com/office/drawing/2014/main" id="{7D00D52B-78CF-47ED-ABC9-25F8ECCF5503}"/>
              </a:ext>
            </a:extLst>
          </p:cNvPr>
          <p:cNvCxnSpPr>
            <a:stCxn id="72" idx="1"/>
            <a:endCxn id="70" idx="0"/>
          </p:cNvCxnSpPr>
          <p:nvPr/>
        </p:nvCxnSpPr>
        <p:spPr>
          <a:xfrm>
            <a:off x="6803041" y="3908964"/>
            <a:ext cx="228600" cy="0"/>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sp>
        <p:nvSpPr>
          <p:cNvPr id="73" name="Rectangle 7">
            <a:extLst>
              <a:ext uri="{FF2B5EF4-FFF2-40B4-BE49-F238E27FC236}">
                <a16:creationId xmlns:a16="http://schemas.microsoft.com/office/drawing/2014/main" id="{DC194702-D36B-4DE4-9687-84AD20AC95BD}"/>
              </a:ext>
            </a:extLst>
          </p:cNvPr>
          <p:cNvSpPr>
            <a:spLocks noChangeArrowheads="1"/>
          </p:cNvSpPr>
          <p:nvPr/>
        </p:nvSpPr>
        <p:spPr bwMode="auto">
          <a:xfrm>
            <a:off x="4182286" y="4810576"/>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74" name="Oval 52">
            <a:extLst>
              <a:ext uri="{FF2B5EF4-FFF2-40B4-BE49-F238E27FC236}">
                <a16:creationId xmlns:a16="http://schemas.microsoft.com/office/drawing/2014/main" id="{C25F8A44-5241-456B-8215-AAC88D84F3C0}"/>
              </a:ext>
            </a:extLst>
          </p:cNvPr>
          <p:cNvSpPr>
            <a:spLocks noChangeArrowheads="1"/>
          </p:cNvSpPr>
          <p:nvPr/>
        </p:nvSpPr>
        <p:spPr bwMode="auto">
          <a:xfrm>
            <a:off x="5699809" y="2366771"/>
            <a:ext cx="929867"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600" b="1" dirty="0">
                <a:solidFill>
                  <a:srgbClr val="FFFF00"/>
                </a:solidFill>
                <a:cs typeface="Arial" panose="020B0604020202020204" pitchFamily="34" charset="0"/>
              </a:rPr>
              <a:t>Normal</a:t>
            </a:r>
            <a:endParaRPr lang="en-US" altLang="en-US" sz="1600" b="1" baseline="-25000" dirty="0">
              <a:solidFill>
                <a:srgbClr val="FFFF00"/>
              </a:solidFill>
              <a:cs typeface="Arial" panose="020B0604020202020204" pitchFamily="34" charset="0"/>
            </a:endParaRPr>
          </a:p>
        </p:txBody>
      </p:sp>
      <p:sp>
        <p:nvSpPr>
          <p:cNvPr id="75" name="Line 53">
            <a:extLst>
              <a:ext uri="{FF2B5EF4-FFF2-40B4-BE49-F238E27FC236}">
                <a16:creationId xmlns:a16="http://schemas.microsoft.com/office/drawing/2014/main" id="{573548BA-295D-41CB-86B2-60A789C8BF1C}"/>
              </a:ext>
            </a:extLst>
          </p:cNvPr>
          <p:cNvSpPr>
            <a:spLocks noChangeShapeType="1"/>
          </p:cNvSpPr>
          <p:nvPr/>
        </p:nvSpPr>
        <p:spPr bwMode="auto">
          <a:xfrm flipH="1">
            <a:off x="6164743" y="2892910"/>
            <a:ext cx="0" cy="815045"/>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4" name="Oval 112">
            <a:extLst>
              <a:ext uri="{FF2B5EF4-FFF2-40B4-BE49-F238E27FC236}">
                <a16:creationId xmlns:a16="http://schemas.microsoft.com/office/drawing/2014/main" id="{C10DEE3F-4750-4BF0-A1DE-E549BC111085}"/>
              </a:ext>
            </a:extLst>
          </p:cNvPr>
          <p:cNvSpPr>
            <a:spLocks noChangeArrowheads="1"/>
          </p:cNvSpPr>
          <p:nvPr/>
        </p:nvSpPr>
        <p:spPr bwMode="auto">
          <a:xfrm>
            <a:off x="9001014" y="5282003"/>
            <a:ext cx="1075712" cy="549204"/>
          </a:xfrm>
          <a:prstGeom prst="ellipse">
            <a:avLst/>
          </a:prstGeom>
          <a:noFill/>
          <a:ln w="25400">
            <a:solidFill>
              <a:schemeClr val="accent4"/>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200" dirty="0">
                <a:latin typeface="Calibri" panose="020F0502020204030204" pitchFamily="34" charset="0"/>
              </a:rPr>
              <a:t>Normal (low)</a:t>
            </a:r>
          </a:p>
          <a:p>
            <a:pPr algn="ctr" eaLnBrk="1" hangingPunct="1">
              <a:spcBef>
                <a:spcPct val="0"/>
              </a:spcBef>
              <a:buFontTx/>
              <a:buNone/>
            </a:pPr>
            <a:r>
              <a:rPr lang="en-US" altLang="en-US" sz="1200" dirty="0">
                <a:latin typeface="Calibri" panose="020F0502020204030204" pitchFamily="34" charset="0"/>
              </a:rPr>
              <a:t>flow rate</a:t>
            </a:r>
          </a:p>
        </p:txBody>
      </p:sp>
      <p:grpSp>
        <p:nvGrpSpPr>
          <p:cNvPr id="2" name="Group 1">
            <a:extLst>
              <a:ext uri="{FF2B5EF4-FFF2-40B4-BE49-F238E27FC236}">
                <a16:creationId xmlns:a16="http://schemas.microsoft.com/office/drawing/2014/main" id="{9B68ABCD-35BE-45DE-A894-3FA1045A0118}"/>
              </a:ext>
            </a:extLst>
          </p:cNvPr>
          <p:cNvGrpSpPr/>
          <p:nvPr/>
        </p:nvGrpSpPr>
        <p:grpSpPr>
          <a:xfrm>
            <a:off x="9953112" y="4801478"/>
            <a:ext cx="387407" cy="393701"/>
            <a:chOff x="10813993" y="5540751"/>
            <a:chExt cx="387407" cy="393701"/>
          </a:xfrm>
        </p:grpSpPr>
        <p:sp>
          <p:nvSpPr>
            <p:cNvPr id="65" name="Line 55">
              <a:extLst>
                <a:ext uri="{FF2B5EF4-FFF2-40B4-BE49-F238E27FC236}">
                  <a16:creationId xmlns:a16="http://schemas.microsoft.com/office/drawing/2014/main" id="{8EEC9EE8-26C2-4D15-B4C3-96DEAA791662}"/>
                </a:ext>
              </a:extLst>
            </p:cNvPr>
            <p:cNvSpPr>
              <a:spLocks noChangeShapeType="1"/>
            </p:cNvSpPr>
            <p:nvPr/>
          </p:nvSpPr>
          <p:spPr bwMode="auto">
            <a:xfrm flipH="1" flipV="1">
              <a:off x="10813993" y="5540752"/>
              <a:ext cx="0" cy="393700"/>
            </a:xfrm>
            <a:prstGeom prst="line">
              <a:avLst/>
            </a:prstGeom>
            <a:noFill/>
            <a:ln w="38100" cap="rnd">
              <a:solidFill>
                <a:schemeClr val="accent4"/>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Line 56">
              <a:extLst>
                <a:ext uri="{FF2B5EF4-FFF2-40B4-BE49-F238E27FC236}">
                  <a16:creationId xmlns:a16="http://schemas.microsoft.com/office/drawing/2014/main" id="{A487453B-B49E-422C-8359-A12312ADC906}"/>
                </a:ext>
              </a:extLst>
            </p:cNvPr>
            <p:cNvSpPr>
              <a:spLocks noChangeShapeType="1"/>
            </p:cNvSpPr>
            <p:nvPr/>
          </p:nvSpPr>
          <p:spPr bwMode="auto">
            <a:xfrm flipV="1">
              <a:off x="10820400" y="5540752"/>
              <a:ext cx="381000" cy="0"/>
            </a:xfrm>
            <a:prstGeom prst="line">
              <a:avLst/>
            </a:prstGeom>
            <a:noFill/>
            <a:ln w="38100" cap="rnd">
              <a:solidFill>
                <a:schemeClr val="accent4"/>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 name="Line 57">
              <a:extLst>
                <a:ext uri="{FF2B5EF4-FFF2-40B4-BE49-F238E27FC236}">
                  <a16:creationId xmlns:a16="http://schemas.microsoft.com/office/drawing/2014/main" id="{2A956E99-1B3F-4F74-AFFE-2D29C1EE87EC}"/>
                </a:ext>
              </a:extLst>
            </p:cNvPr>
            <p:cNvSpPr>
              <a:spLocks noChangeShapeType="1"/>
            </p:cNvSpPr>
            <p:nvPr/>
          </p:nvSpPr>
          <p:spPr bwMode="auto">
            <a:xfrm flipH="1">
              <a:off x="11201400" y="5540751"/>
              <a:ext cx="0" cy="393701"/>
            </a:xfrm>
            <a:prstGeom prst="line">
              <a:avLst/>
            </a:prstGeom>
            <a:noFill/>
            <a:ln w="38100" cap="rnd">
              <a:solidFill>
                <a:schemeClr val="accent4"/>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25547273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17"/>
                                        </p:tgtEl>
                                        <p:attrNameLst>
                                          <p:attrName>style.visibility</p:attrName>
                                        </p:attrNameLst>
                                      </p:cBhvr>
                                      <p:to>
                                        <p:strVal val="visible"/>
                                      </p:to>
                                    </p:set>
                                    <p:animEffect transition="in" filter="blinds(horizontal)">
                                      <p:cBhvr>
                                        <p:cTn id="12" dur="500"/>
                                        <p:tgtEl>
                                          <p:spTgt spid="7217"/>
                                        </p:tgtEl>
                                      </p:cBhvr>
                                    </p:animEffect>
                                  </p:childTnLst>
                                </p:cTn>
                              </p:par>
                            </p:childTnLst>
                          </p:cTn>
                        </p:par>
                        <p:par>
                          <p:cTn id="13" fill="hold" nodeType="afterGroup">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45"/>
                                        </p:tgtEl>
                                        <p:attrNameLst>
                                          <p:attrName>style.visibility</p:attrName>
                                        </p:attrNameLst>
                                      </p:cBhvr>
                                      <p:to>
                                        <p:strVal val="visible"/>
                                      </p:to>
                                    </p:set>
                                    <p:animEffect transition="in" filter="blinds(horizontal)">
                                      <p:cBhvr>
                                        <p:cTn id="16"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217" grpId="0" animBg="1"/>
      <p:bldP spid="4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4">
            <a:extLst>
              <a:ext uri="{FF2B5EF4-FFF2-40B4-BE49-F238E27FC236}">
                <a16:creationId xmlns:a16="http://schemas.microsoft.com/office/drawing/2014/main" id="{EE142242-2881-46D1-8C3E-33C64D01209B}"/>
              </a:ext>
            </a:extLst>
          </p:cNvPr>
          <p:cNvSpPr>
            <a:spLocks noGrp="1" noChangeArrowheads="1"/>
          </p:cNvSpPr>
          <p:nvPr>
            <p:ph type="title"/>
          </p:nvPr>
        </p:nvSpPr>
        <p:spPr>
          <a:xfrm>
            <a:off x="838200" y="627797"/>
            <a:ext cx="10515600" cy="733529"/>
          </a:xfrm>
        </p:spPr>
        <p:txBody>
          <a:bodyPr>
            <a:normAutofit/>
          </a:bodyPr>
          <a:lstStyle/>
          <a:p>
            <a:r>
              <a:rPr lang="en-US" altLang="en-US" sz="4000" dirty="0"/>
              <a:t>Spontaneous vs. Positive-Pressure Breathing</a:t>
            </a:r>
          </a:p>
        </p:txBody>
      </p:sp>
      <p:grpSp>
        <p:nvGrpSpPr>
          <p:cNvPr id="9" name="Group 8">
            <a:extLst>
              <a:ext uri="{FF2B5EF4-FFF2-40B4-BE49-F238E27FC236}">
                <a16:creationId xmlns:a16="http://schemas.microsoft.com/office/drawing/2014/main" id="{D31D7460-54F6-4E77-9FD7-464128BD82C9}"/>
              </a:ext>
            </a:extLst>
          </p:cNvPr>
          <p:cNvGrpSpPr/>
          <p:nvPr/>
        </p:nvGrpSpPr>
        <p:grpSpPr>
          <a:xfrm>
            <a:off x="2514600" y="1507976"/>
            <a:ext cx="6767158" cy="4722227"/>
            <a:chOff x="2106613" y="1514756"/>
            <a:chExt cx="6767158" cy="4722227"/>
          </a:xfrm>
        </p:grpSpPr>
        <p:sp>
          <p:nvSpPr>
            <p:cNvPr id="16388" name="Rectangle 6">
              <a:extLst>
                <a:ext uri="{FF2B5EF4-FFF2-40B4-BE49-F238E27FC236}">
                  <a16:creationId xmlns:a16="http://schemas.microsoft.com/office/drawing/2014/main" id="{5A3C8673-8DEE-4754-A316-6DCFFE8EC8C5}"/>
                </a:ext>
              </a:extLst>
            </p:cNvPr>
            <p:cNvSpPr>
              <a:spLocks noChangeArrowheads="1"/>
            </p:cNvSpPr>
            <p:nvPr/>
          </p:nvSpPr>
          <p:spPr bwMode="auto">
            <a:xfrm>
              <a:off x="2438400" y="3048000"/>
              <a:ext cx="1447800" cy="40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en-US" sz="2000">
                  <a:solidFill>
                    <a:srgbClr val="FFFFFF"/>
                  </a:solidFill>
                  <a:latin typeface="Times New Roman" panose="02020603050405020304" pitchFamily="18" charset="0"/>
                </a:rPr>
                <a:t>Pressure</a:t>
              </a:r>
            </a:p>
          </p:txBody>
        </p:sp>
        <p:sp>
          <p:nvSpPr>
            <p:cNvPr id="16390" name="Line 9">
              <a:extLst>
                <a:ext uri="{FF2B5EF4-FFF2-40B4-BE49-F238E27FC236}">
                  <a16:creationId xmlns:a16="http://schemas.microsoft.com/office/drawing/2014/main" id="{3615C5AB-F9E6-41D4-A1F3-5EC0CF17069A}"/>
                </a:ext>
              </a:extLst>
            </p:cNvPr>
            <p:cNvSpPr>
              <a:spLocks noChangeShapeType="1"/>
            </p:cNvSpPr>
            <p:nvPr/>
          </p:nvSpPr>
          <p:spPr bwMode="auto">
            <a:xfrm>
              <a:off x="3581400" y="3352800"/>
              <a:ext cx="5181600" cy="0"/>
            </a:xfrm>
            <a:prstGeom prst="line">
              <a:avLst/>
            </a:prstGeom>
            <a:noFill/>
            <a:ln w="1905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 name="Rectangle 14">
              <a:extLst>
                <a:ext uri="{FF2B5EF4-FFF2-40B4-BE49-F238E27FC236}">
                  <a16:creationId xmlns:a16="http://schemas.microsoft.com/office/drawing/2014/main" id="{D0702A11-5613-4F47-901A-ECF44A2F5A27}"/>
                </a:ext>
              </a:extLst>
            </p:cNvPr>
            <p:cNvSpPr>
              <a:spLocks noChangeArrowheads="1"/>
            </p:cNvSpPr>
            <p:nvPr/>
          </p:nvSpPr>
          <p:spPr bwMode="auto">
            <a:xfrm>
              <a:off x="6130571" y="5713108"/>
              <a:ext cx="2743200" cy="523875"/>
            </a:xfrm>
            <a:prstGeom prst="rect">
              <a:avLst/>
            </a:prstGeom>
            <a:noFill/>
            <a:ln w="9525">
              <a:noFill/>
              <a:miter lim="800000"/>
              <a:headEnd/>
              <a:tailEnd/>
            </a:ln>
            <a:effectLst/>
          </p:spPr>
          <p:txBody>
            <a:bodyPr wrap="square" lIns="92075" tIns="46038" rIns="92075" bIns="46038">
              <a:spAutoFit/>
            </a:bodyPr>
            <a:lstStyle/>
            <a:p>
              <a:pPr algn="ctr" eaLnBrk="1" hangingPunct="1">
                <a:spcBef>
                  <a:spcPct val="50000"/>
                </a:spcBef>
                <a:defRPr/>
              </a:pPr>
              <a:r>
                <a:rPr lang="en-US" sz="2800" b="1" dirty="0">
                  <a:solidFill>
                    <a:srgbClr val="385072"/>
                  </a:solidFill>
                </a:rPr>
                <a:t>Positive Pressure</a:t>
              </a:r>
            </a:p>
          </p:txBody>
        </p:sp>
        <p:sp>
          <p:nvSpPr>
            <p:cNvPr id="16393" name="Arc 17">
              <a:extLst>
                <a:ext uri="{FF2B5EF4-FFF2-40B4-BE49-F238E27FC236}">
                  <a16:creationId xmlns:a16="http://schemas.microsoft.com/office/drawing/2014/main" id="{B73C26E0-96DB-4FF7-9443-97F2CCB83F5E}"/>
                </a:ext>
              </a:extLst>
            </p:cNvPr>
            <p:cNvSpPr>
              <a:spLocks/>
            </p:cNvSpPr>
            <p:nvPr/>
          </p:nvSpPr>
          <p:spPr bwMode="auto">
            <a:xfrm rot="10860000">
              <a:off x="6769100" y="1836738"/>
              <a:ext cx="990600" cy="1524000"/>
            </a:xfrm>
            <a:custGeom>
              <a:avLst/>
              <a:gdLst>
                <a:gd name="T0" fmla="*/ 2147483646 w 21600"/>
                <a:gd name="T1" fmla="*/ 0 h 21600"/>
                <a:gd name="T2" fmla="*/ 0 w 21600"/>
                <a:gd name="T3" fmla="*/ 2147483646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381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5" name="Arc 20">
              <a:extLst>
                <a:ext uri="{FF2B5EF4-FFF2-40B4-BE49-F238E27FC236}">
                  <a16:creationId xmlns:a16="http://schemas.microsoft.com/office/drawing/2014/main" id="{514F1305-889A-45F0-B122-7EF5C0A999E4}"/>
                </a:ext>
              </a:extLst>
            </p:cNvPr>
            <p:cNvSpPr>
              <a:spLocks/>
            </p:cNvSpPr>
            <p:nvPr/>
          </p:nvSpPr>
          <p:spPr bwMode="auto">
            <a:xfrm rot="10380000">
              <a:off x="7864475" y="1831975"/>
              <a:ext cx="152400" cy="1524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9" name="Line 11">
              <a:extLst>
                <a:ext uri="{FF2B5EF4-FFF2-40B4-BE49-F238E27FC236}">
                  <a16:creationId xmlns:a16="http://schemas.microsoft.com/office/drawing/2014/main" id="{3B096026-D271-455B-8186-DEFC0F556B24}"/>
                </a:ext>
              </a:extLst>
            </p:cNvPr>
            <p:cNvSpPr>
              <a:spLocks noChangeShapeType="1"/>
            </p:cNvSpPr>
            <p:nvPr/>
          </p:nvSpPr>
          <p:spPr bwMode="auto">
            <a:xfrm>
              <a:off x="4662841" y="1828800"/>
              <a:ext cx="0" cy="3810000"/>
            </a:xfrm>
            <a:prstGeom prst="line">
              <a:avLst/>
            </a:prstGeom>
            <a:noFill/>
            <a:ln w="19050">
              <a:solidFill>
                <a:schemeClr val="bg2"/>
              </a:solidFill>
              <a:prstDash val="lgDash"/>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6400" name="Line 13">
              <a:extLst>
                <a:ext uri="{FF2B5EF4-FFF2-40B4-BE49-F238E27FC236}">
                  <a16:creationId xmlns:a16="http://schemas.microsoft.com/office/drawing/2014/main" id="{70D84AF3-D33C-440E-BBB4-79F18B159DB7}"/>
                </a:ext>
              </a:extLst>
            </p:cNvPr>
            <p:cNvSpPr>
              <a:spLocks noChangeShapeType="1"/>
            </p:cNvSpPr>
            <p:nvPr/>
          </p:nvSpPr>
          <p:spPr bwMode="auto">
            <a:xfrm>
              <a:off x="3581400" y="5638800"/>
              <a:ext cx="5181600" cy="0"/>
            </a:xfrm>
            <a:prstGeom prst="line">
              <a:avLst/>
            </a:prstGeom>
            <a:noFill/>
            <a:ln w="1905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4" name="TextBox 33">
              <a:extLst>
                <a:ext uri="{FF2B5EF4-FFF2-40B4-BE49-F238E27FC236}">
                  <a16:creationId xmlns:a16="http://schemas.microsoft.com/office/drawing/2014/main" id="{91D0E2A5-C9C1-4F3F-B761-B37BDA267ADE}"/>
                </a:ext>
              </a:extLst>
            </p:cNvPr>
            <p:cNvSpPr txBox="1"/>
            <p:nvPr/>
          </p:nvSpPr>
          <p:spPr>
            <a:xfrm>
              <a:off x="2176463" y="4586639"/>
              <a:ext cx="1325363" cy="523220"/>
            </a:xfrm>
            <a:prstGeom prst="rect">
              <a:avLst/>
            </a:prstGeom>
            <a:noFill/>
          </p:spPr>
          <p:txBody>
            <a:bodyPr wrap="none">
              <a:spAutoFit/>
            </a:bodyPr>
            <a:lstStyle/>
            <a:p>
              <a:pPr eaLnBrk="1" hangingPunct="1">
                <a:defRPr/>
              </a:pPr>
              <a:r>
                <a:rPr lang="en-US" sz="2800" b="1" dirty="0">
                  <a:solidFill>
                    <a:srgbClr val="385072"/>
                  </a:solidFill>
                </a:rPr>
                <a:t>Volume</a:t>
              </a:r>
            </a:p>
          </p:txBody>
        </p:sp>
        <p:sp>
          <p:nvSpPr>
            <p:cNvPr id="35" name="TextBox 34">
              <a:extLst>
                <a:ext uri="{FF2B5EF4-FFF2-40B4-BE49-F238E27FC236}">
                  <a16:creationId xmlns:a16="http://schemas.microsoft.com/office/drawing/2014/main" id="{75219B13-B871-42E0-A8CD-7DF7751C9B97}"/>
                </a:ext>
              </a:extLst>
            </p:cNvPr>
            <p:cNvSpPr txBox="1"/>
            <p:nvPr/>
          </p:nvSpPr>
          <p:spPr>
            <a:xfrm>
              <a:off x="2106613" y="2306548"/>
              <a:ext cx="1463799" cy="523220"/>
            </a:xfrm>
            <a:prstGeom prst="rect">
              <a:avLst/>
            </a:prstGeom>
            <a:noFill/>
          </p:spPr>
          <p:txBody>
            <a:bodyPr wrap="none">
              <a:spAutoFit/>
            </a:bodyPr>
            <a:lstStyle/>
            <a:p>
              <a:pPr eaLnBrk="1" hangingPunct="1">
                <a:defRPr/>
              </a:pPr>
              <a:r>
                <a:rPr lang="en-US" sz="2800" b="1" dirty="0">
                  <a:solidFill>
                    <a:srgbClr val="385072"/>
                  </a:solidFill>
                </a:rPr>
                <a:t>Pressure</a:t>
              </a:r>
            </a:p>
          </p:txBody>
        </p:sp>
        <p:sp>
          <p:nvSpPr>
            <p:cNvPr id="36" name="TextBox 35">
              <a:extLst>
                <a:ext uri="{FF2B5EF4-FFF2-40B4-BE49-F238E27FC236}">
                  <a16:creationId xmlns:a16="http://schemas.microsoft.com/office/drawing/2014/main" id="{6EB54CD1-75E7-4AEA-A58C-196EBD3B3F0C}"/>
                </a:ext>
              </a:extLst>
            </p:cNvPr>
            <p:cNvSpPr txBox="1"/>
            <p:nvPr/>
          </p:nvSpPr>
          <p:spPr>
            <a:xfrm>
              <a:off x="5223067" y="3748119"/>
              <a:ext cx="987425" cy="523875"/>
            </a:xfrm>
            <a:prstGeom prst="rect">
              <a:avLst/>
            </a:prstGeom>
            <a:noFill/>
          </p:spPr>
          <p:txBody>
            <a:bodyPr wrap="none">
              <a:spAutoFit/>
            </a:bodyPr>
            <a:lstStyle/>
            <a:p>
              <a:pPr eaLnBrk="1" hangingPunct="1">
                <a:defRPr/>
              </a:pPr>
              <a:r>
                <a:rPr lang="en-US" sz="2800" dirty="0">
                  <a:solidFill>
                    <a:srgbClr val="385072"/>
                  </a:solidFill>
                </a:rPr>
                <a:t>Time </a:t>
              </a:r>
            </a:p>
          </p:txBody>
        </p:sp>
        <p:cxnSp>
          <p:nvCxnSpPr>
            <p:cNvPr id="16404" name="Straight Arrow Connector 36">
              <a:extLst>
                <a:ext uri="{FF2B5EF4-FFF2-40B4-BE49-F238E27FC236}">
                  <a16:creationId xmlns:a16="http://schemas.microsoft.com/office/drawing/2014/main" id="{F11C0EBE-6A13-4723-A416-110F134645A3}"/>
                </a:ext>
              </a:extLst>
            </p:cNvPr>
            <p:cNvCxnSpPr>
              <a:cxnSpLocks noChangeShapeType="1"/>
            </p:cNvCxnSpPr>
            <p:nvPr/>
          </p:nvCxnSpPr>
          <p:spPr bwMode="auto">
            <a:xfrm>
              <a:off x="6096000" y="4037012"/>
              <a:ext cx="762000" cy="1588"/>
            </a:xfrm>
            <a:prstGeom prst="straightConnector1">
              <a:avLst/>
            </a:prstGeom>
            <a:noFill/>
            <a:ln w="38100">
              <a:solidFill>
                <a:srgbClr val="385072"/>
              </a:solidFill>
              <a:round/>
              <a:headEnd/>
              <a:tailEnd type="arrow" w="med" len="med"/>
            </a:ln>
            <a:extLst>
              <a:ext uri="{909E8E84-426E-40DD-AFC4-6F175D3DCCD1}">
                <a14:hiddenFill xmlns:a14="http://schemas.microsoft.com/office/drawing/2010/main">
                  <a:noFill/>
                </a14:hiddenFill>
              </a:ext>
            </a:extLst>
          </p:spPr>
        </p:cxnSp>
        <p:sp>
          <p:nvSpPr>
            <p:cNvPr id="3" name="Freeform: Shape 2">
              <a:extLst>
                <a:ext uri="{FF2B5EF4-FFF2-40B4-BE49-F238E27FC236}">
                  <a16:creationId xmlns:a16="http://schemas.microsoft.com/office/drawing/2014/main" id="{66FC7D82-CEF2-4443-BB81-6AD761DDAB51}"/>
                </a:ext>
              </a:extLst>
            </p:cNvPr>
            <p:cNvSpPr/>
            <p:nvPr/>
          </p:nvSpPr>
          <p:spPr>
            <a:xfrm>
              <a:off x="3730243" y="3033713"/>
              <a:ext cx="2021270" cy="698500"/>
            </a:xfrm>
            <a:custGeom>
              <a:avLst/>
              <a:gdLst>
                <a:gd name="connsiteX0" fmla="*/ 0 w 2083072"/>
                <a:gd name="connsiteY0" fmla="*/ 250628 h 595583"/>
                <a:gd name="connsiteX1" fmla="*/ 216816 w 2083072"/>
                <a:gd name="connsiteY1" fmla="*/ 589993 h 595583"/>
                <a:gd name="connsiteX2" fmla="*/ 1300899 w 2083072"/>
                <a:gd name="connsiteY2" fmla="*/ 5531 h 595583"/>
                <a:gd name="connsiteX3" fmla="*/ 1998482 w 2083072"/>
                <a:gd name="connsiteY3" fmla="*/ 297762 h 595583"/>
                <a:gd name="connsiteX4" fmla="*/ 2045616 w 2083072"/>
                <a:gd name="connsiteY4" fmla="*/ 326042 h 595583"/>
                <a:gd name="connsiteX0" fmla="*/ 0 w 2173208"/>
                <a:gd name="connsiteY0" fmla="*/ 251143 h 596098"/>
                <a:gd name="connsiteX1" fmla="*/ 216816 w 2173208"/>
                <a:gd name="connsiteY1" fmla="*/ 590508 h 596098"/>
                <a:gd name="connsiteX2" fmla="*/ 1300899 w 2173208"/>
                <a:gd name="connsiteY2" fmla="*/ 6046 h 596098"/>
                <a:gd name="connsiteX3" fmla="*/ 1998482 w 2173208"/>
                <a:gd name="connsiteY3" fmla="*/ 298277 h 596098"/>
                <a:gd name="connsiteX4" fmla="*/ 2161622 w 2173208"/>
                <a:gd name="connsiteY4" fmla="*/ 497154 h 596098"/>
                <a:gd name="connsiteX0" fmla="*/ 0 w 1998482"/>
                <a:gd name="connsiteY0" fmla="*/ 251143 h 596098"/>
                <a:gd name="connsiteX1" fmla="*/ 216816 w 1998482"/>
                <a:gd name="connsiteY1" fmla="*/ 590508 h 596098"/>
                <a:gd name="connsiteX2" fmla="*/ 1300899 w 1998482"/>
                <a:gd name="connsiteY2" fmla="*/ 6046 h 596098"/>
                <a:gd name="connsiteX3" fmla="*/ 1998482 w 1998482"/>
                <a:gd name="connsiteY3" fmla="*/ 298277 h 596098"/>
                <a:gd name="connsiteX0" fmla="*/ 0 w 2039425"/>
                <a:gd name="connsiteY0" fmla="*/ 255467 h 600422"/>
                <a:gd name="connsiteX1" fmla="*/ 216816 w 2039425"/>
                <a:gd name="connsiteY1" fmla="*/ 594832 h 600422"/>
                <a:gd name="connsiteX2" fmla="*/ 1300899 w 2039425"/>
                <a:gd name="connsiteY2" fmla="*/ 10370 h 600422"/>
                <a:gd name="connsiteX3" fmla="*/ 2039425 w 2039425"/>
                <a:gd name="connsiteY3" fmla="*/ 241186 h 600422"/>
                <a:gd name="connsiteX0" fmla="*/ 3 w 2039428"/>
                <a:gd name="connsiteY0" fmla="*/ 341497 h 690139"/>
                <a:gd name="connsiteX1" fmla="*/ 216819 w 2039428"/>
                <a:gd name="connsiteY1" fmla="*/ 680862 h 690139"/>
                <a:gd name="connsiteX2" fmla="*/ 1321373 w 2039428"/>
                <a:gd name="connsiteY2" fmla="*/ 7690 h 690139"/>
                <a:gd name="connsiteX3" fmla="*/ 2039428 w 2039428"/>
                <a:gd name="connsiteY3" fmla="*/ 327216 h 690139"/>
                <a:gd name="connsiteX0" fmla="*/ 1 w 2039426"/>
                <a:gd name="connsiteY0" fmla="*/ 341247 h 683315"/>
                <a:gd name="connsiteX1" fmla="*/ 469301 w 2039426"/>
                <a:gd name="connsiteY1" fmla="*/ 673788 h 683315"/>
                <a:gd name="connsiteX2" fmla="*/ 1321371 w 2039426"/>
                <a:gd name="connsiteY2" fmla="*/ 7440 h 683315"/>
                <a:gd name="connsiteX3" fmla="*/ 2039426 w 2039426"/>
                <a:gd name="connsiteY3" fmla="*/ 326966 h 683315"/>
                <a:gd name="connsiteX0" fmla="*/ 1 w 1964364"/>
                <a:gd name="connsiteY0" fmla="*/ 334423 h 682762"/>
                <a:gd name="connsiteX1" fmla="*/ 394239 w 1964364"/>
                <a:gd name="connsiteY1" fmla="*/ 673788 h 682762"/>
                <a:gd name="connsiteX2" fmla="*/ 1246309 w 1964364"/>
                <a:gd name="connsiteY2" fmla="*/ 7440 h 682762"/>
                <a:gd name="connsiteX3" fmla="*/ 1964364 w 1964364"/>
                <a:gd name="connsiteY3" fmla="*/ 326966 h 682762"/>
                <a:gd name="connsiteX0" fmla="*/ 1 w 1964364"/>
                <a:gd name="connsiteY0" fmla="*/ 334423 h 692892"/>
                <a:gd name="connsiteX1" fmla="*/ 394239 w 1964364"/>
                <a:gd name="connsiteY1" fmla="*/ 673788 h 692892"/>
                <a:gd name="connsiteX2" fmla="*/ 1246309 w 1964364"/>
                <a:gd name="connsiteY2" fmla="*/ 7440 h 692892"/>
                <a:gd name="connsiteX3" fmla="*/ 1964364 w 1964364"/>
                <a:gd name="connsiteY3" fmla="*/ 326966 h 692892"/>
                <a:gd name="connsiteX0" fmla="*/ 1 w 1964364"/>
                <a:gd name="connsiteY0" fmla="*/ 333447 h 666387"/>
                <a:gd name="connsiteX1" fmla="*/ 455653 w 1964364"/>
                <a:gd name="connsiteY1" fmla="*/ 645517 h 666387"/>
                <a:gd name="connsiteX2" fmla="*/ 1246309 w 1964364"/>
                <a:gd name="connsiteY2" fmla="*/ 6464 h 666387"/>
                <a:gd name="connsiteX3" fmla="*/ 1964364 w 1964364"/>
                <a:gd name="connsiteY3" fmla="*/ 325990 h 666387"/>
                <a:gd name="connsiteX0" fmla="*/ 1 w 1964364"/>
                <a:gd name="connsiteY0" fmla="*/ 333447 h 671144"/>
                <a:gd name="connsiteX1" fmla="*/ 455653 w 1964364"/>
                <a:gd name="connsiteY1" fmla="*/ 645517 h 671144"/>
                <a:gd name="connsiteX2" fmla="*/ 1246309 w 1964364"/>
                <a:gd name="connsiteY2" fmla="*/ 6464 h 671144"/>
                <a:gd name="connsiteX3" fmla="*/ 1964364 w 1964364"/>
                <a:gd name="connsiteY3" fmla="*/ 325990 h 671144"/>
              </a:gdLst>
              <a:ahLst/>
              <a:cxnLst>
                <a:cxn ang="0">
                  <a:pos x="connsiteX0" y="connsiteY0"/>
                </a:cxn>
                <a:cxn ang="0">
                  <a:pos x="connsiteX1" y="connsiteY1"/>
                </a:cxn>
                <a:cxn ang="0">
                  <a:pos x="connsiteX2" y="connsiteY2"/>
                </a:cxn>
                <a:cxn ang="0">
                  <a:pos x="connsiteX3" y="connsiteY3"/>
                </a:cxn>
              </a:cxnLst>
              <a:rect l="l" t="t" r="r" b="b"/>
              <a:pathLst>
                <a:path w="1964364" h="671144">
                  <a:moveTo>
                    <a:pt x="1" y="333447"/>
                  </a:moveTo>
                  <a:cubicBezTo>
                    <a:pt x="0" y="523554"/>
                    <a:pt x="193344" y="747781"/>
                    <a:pt x="455653" y="645517"/>
                  </a:cubicBezTo>
                  <a:cubicBezTo>
                    <a:pt x="717962" y="543253"/>
                    <a:pt x="994857" y="59719"/>
                    <a:pt x="1246309" y="6464"/>
                  </a:cubicBezTo>
                  <a:cubicBezTo>
                    <a:pt x="1497761" y="-46791"/>
                    <a:pt x="1820910" y="244139"/>
                    <a:pt x="1964364" y="32599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Shape 4">
              <a:extLst>
                <a:ext uri="{FF2B5EF4-FFF2-40B4-BE49-F238E27FC236}">
                  <a16:creationId xmlns:a16="http://schemas.microsoft.com/office/drawing/2014/main" id="{CCFD8771-7103-4886-BE16-088B08435528}"/>
                </a:ext>
              </a:extLst>
            </p:cNvPr>
            <p:cNvSpPr/>
            <p:nvPr/>
          </p:nvSpPr>
          <p:spPr>
            <a:xfrm>
              <a:off x="3985146" y="4886310"/>
              <a:ext cx="1433015" cy="757465"/>
            </a:xfrm>
            <a:custGeom>
              <a:avLst/>
              <a:gdLst>
                <a:gd name="connsiteX0" fmla="*/ 0 w 1453486"/>
                <a:gd name="connsiteY0" fmla="*/ 761785 h 761785"/>
                <a:gd name="connsiteX1" fmla="*/ 197892 w 1453486"/>
                <a:gd name="connsiteY1" fmla="*/ 338705 h 761785"/>
                <a:gd name="connsiteX2" fmla="*/ 805218 w 1453486"/>
                <a:gd name="connsiteY2" fmla="*/ 11158 h 761785"/>
                <a:gd name="connsiteX3" fmla="*/ 1453486 w 1453486"/>
                <a:gd name="connsiteY3" fmla="*/ 754961 h 761785"/>
                <a:gd name="connsiteX4" fmla="*/ 1453486 w 1453486"/>
                <a:gd name="connsiteY4" fmla="*/ 754961 h 761785"/>
                <a:gd name="connsiteX0" fmla="*/ 0 w 1453486"/>
                <a:gd name="connsiteY0" fmla="*/ 750627 h 750627"/>
                <a:gd name="connsiteX1" fmla="*/ 805218 w 1453486"/>
                <a:gd name="connsiteY1" fmla="*/ 0 h 750627"/>
                <a:gd name="connsiteX2" fmla="*/ 1453486 w 1453486"/>
                <a:gd name="connsiteY2" fmla="*/ 743803 h 750627"/>
                <a:gd name="connsiteX3" fmla="*/ 1453486 w 1453486"/>
                <a:gd name="connsiteY3" fmla="*/ 743803 h 750627"/>
                <a:gd name="connsiteX0" fmla="*/ 0 w 1453486"/>
                <a:gd name="connsiteY0" fmla="*/ 764274 h 764274"/>
                <a:gd name="connsiteX1" fmla="*/ 689212 w 1453486"/>
                <a:gd name="connsiteY1" fmla="*/ 0 h 764274"/>
                <a:gd name="connsiteX2" fmla="*/ 1453486 w 1453486"/>
                <a:gd name="connsiteY2" fmla="*/ 757450 h 764274"/>
                <a:gd name="connsiteX3" fmla="*/ 1453486 w 1453486"/>
                <a:gd name="connsiteY3" fmla="*/ 757450 h 764274"/>
                <a:gd name="connsiteX0" fmla="*/ 0 w 1453486"/>
                <a:gd name="connsiteY0" fmla="*/ 764311 h 764311"/>
                <a:gd name="connsiteX1" fmla="*/ 689212 w 1453486"/>
                <a:gd name="connsiteY1" fmla="*/ 37 h 764311"/>
                <a:gd name="connsiteX2" fmla="*/ 1453486 w 1453486"/>
                <a:gd name="connsiteY2" fmla="*/ 757487 h 764311"/>
                <a:gd name="connsiteX3" fmla="*/ 1453486 w 1453486"/>
                <a:gd name="connsiteY3" fmla="*/ 757487 h 764311"/>
                <a:gd name="connsiteX0" fmla="*/ 0 w 1433015"/>
                <a:gd name="connsiteY0" fmla="*/ 736993 h 757465"/>
                <a:gd name="connsiteX1" fmla="*/ 668741 w 1433015"/>
                <a:gd name="connsiteY1" fmla="*/ 15 h 757465"/>
                <a:gd name="connsiteX2" fmla="*/ 1433015 w 1433015"/>
                <a:gd name="connsiteY2" fmla="*/ 757465 h 757465"/>
                <a:gd name="connsiteX3" fmla="*/ 1433015 w 1433015"/>
                <a:gd name="connsiteY3" fmla="*/ 757465 h 757465"/>
                <a:gd name="connsiteX0" fmla="*/ 0 w 1433015"/>
                <a:gd name="connsiteY0" fmla="*/ 736993 h 757465"/>
                <a:gd name="connsiteX1" fmla="*/ 668741 w 1433015"/>
                <a:gd name="connsiteY1" fmla="*/ 15 h 757465"/>
                <a:gd name="connsiteX2" fmla="*/ 1433015 w 1433015"/>
                <a:gd name="connsiteY2" fmla="*/ 757465 h 757465"/>
                <a:gd name="connsiteX3" fmla="*/ 1433015 w 1433015"/>
                <a:gd name="connsiteY3" fmla="*/ 757465 h 757465"/>
                <a:gd name="connsiteX0" fmla="*/ 0 w 1433015"/>
                <a:gd name="connsiteY0" fmla="*/ 736993 h 757465"/>
                <a:gd name="connsiteX1" fmla="*/ 668741 w 1433015"/>
                <a:gd name="connsiteY1" fmla="*/ 15 h 757465"/>
                <a:gd name="connsiteX2" fmla="*/ 1433015 w 1433015"/>
                <a:gd name="connsiteY2" fmla="*/ 757465 h 757465"/>
                <a:gd name="connsiteX3" fmla="*/ 1433015 w 1433015"/>
                <a:gd name="connsiteY3" fmla="*/ 757465 h 757465"/>
              </a:gdLst>
              <a:ahLst/>
              <a:cxnLst>
                <a:cxn ang="0">
                  <a:pos x="connsiteX0" y="connsiteY0"/>
                </a:cxn>
                <a:cxn ang="0">
                  <a:pos x="connsiteX1" y="connsiteY1"/>
                </a:cxn>
                <a:cxn ang="0">
                  <a:pos x="connsiteX2" y="connsiteY2"/>
                </a:cxn>
                <a:cxn ang="0">
                  <a:pos x="connsiteX3" y="connsiteY3"/>
                </a:cxn>
              </a:cxnLst>
              <a:rect l="l" t="t" r="r" b="b"/>
              <a:pathLst>
                <a:path w="1433015" h="757465">
                  <a:moveTo>
                    <a:pt x="0" y="736993"/>
                  </a:moveTo>
                  <a:cubicBezTo>
                    <a:pt x="72220" y="566965"/>
                    <a:pt x="429905" y="-3397"/>
                    <a:pt x="668741" y="15"/>
                  </a:cubicBezTo>
                  <a:cubicBezTo>
                    <a:pt x="907577" y="3427"/>
                    <a:pt x="1216926" y="337796"/>
                    <a:pt x="1433015" y="757465"/>
                  </a:cubicBezTo>
                  <a:lnTo>
                    <a:pt x="1433015" y="757465"/>
                  </a:ln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4">
              <a:extLst>
                <a:ext uri="{FF2B5EF4-FFF2-40B4-BE49-F238E27FC236}">
                  <a16:creationId xmlns:a16="http://schemas.microsoft.com/office/drawing/2014/main" id="{8DB8BD16-C527-492E-BCA5-89CE9D764269}"/>
                </a:ext>
              </a:extLst>
            </p:cNvPr>
            <p:cNvSpPr>
              <a:spLocks noChangeArrowheads="1"/>
            </p:cNvSpPr>
            <p:nvPr/>
          </p:nvSpPr>
          <p:spPr bwMode="auto">
            <a:xfrm>
              <a:off x="3380311" y="5713108"/>
              <a:ext cx="2535778" cy="523875"/>
            </a:xfrm>
            <a:prstGeom prst="rect">
              <a:avLst/>
            </a:prstGeom>
            <a:noFill/>
            <a:ln w="9525">
              <a:noFill/>
              <a:miter lim="800000"/>
              <a:headEnd/>
              <a:tailEnd/>
            </a:ln>
            <a:effectLst/>
          </p:spPr>
          <p:txBody>
            <a:bodyPr wrap="square" lIns="92075" tIns="46038" rIns="92075" bIns="46038">
              <a:spAutoFit/>
            </a:bodyPr>
            <a:lstStyle/>
            <a:p>
              <a:pPr algn="ctr" eaLnBrk="1" hangingPunct="1">
                <a:spcBef>
                  <a:spcPct val="50000"/>
                </a:spcBef>
                <a:defRPr/>
              </a:pPr>
              <a:r>
                <a:rPr lang="en-US" sz="2800" b="1" dirty="0">
                  <a:solidFill>
                    <a:srgbClr val="385072"/>
                  </a:solidFill>
                </a:rPr>
                <a:t>Spontaneous</a:t>
              </a:r>
            </a:p>
          </p:txBody>
        </p:sp>
        <p:sp>
          <p:nvSpPr>
            <p:cNvPr id="8" name="TextBox 7">
              <a:extLst>
                <a:ext uri="{FF2B5EF4-FFF2-40B4-BE49-F238E27FC236}">
                  <a16:creationId xmlns:a16="http://schemas.microsoft.com/office/drawing/2014/main" id="{9E0F9DEF-08C7-4663-ACF3-8B780EA627DC}"/>
                </a:ext>
              </a:extLst>
            </p:cNvPr>
            <p:cNvSpPr txBox="1"/>
            <p:nvPr/>
          </p:nvSpPr>
          <p:spPr>
            <a:xfrm>
              <a:off x="3878240" y="1514756"/>
              <a:ext cx="274434" cy="523220"/>
            </a:xfrm>
            <a:prstGeom prst="rect">
              <a:avLst/>
            </a:prstGeom>
            <a:noFill/>
          </p:spPr>
          <p:txBody>
            <a:bodyPr wrap="none" rtlCol="0">
              <a:spAutoFit/>
            </a:bodyPr>
            <a:lstStyle/>
            <a:p>
              <a:pPr algn="ctr"/>
              <a:r>
                <a:rPr lang="en-US" sz="2800" dirty="0">
                  <a:solidFill>
                    <a:srgbClr val="385072"/>
                  </a:solidFill>
                </a:rPr>
                <a:t>I</a:t>
              </a:r>
            </a:p>
          </p:txBody>
        </p:sp>
        <p:sp>
          <p:nvSpPr>
            <p:cNvPr id="31" name="TextBox 30">
              <a:extLst>
                <a:ext uri="{FF2B5EF4-FFF2-40B4-BE49-F238E27FC236}">
                  <a16:creationId xmlns:a16="http://schemas.microsoft.com/office/drawing/2014/main" id="{F874DD95-8AB4-4697-8FBE-1B3AC27CFCC9}"/>
                </a:ext>
              </a:extLst>
            </p:cNvPr>
            <p:cNvSpPr txBox="1"/>
            <p:nvPr/>
          </p:nvSpPr>
          <p:spPr>
            <a:xfrm>
              <a:off x="5173008" y="1514756"/>
              <a:ext cx="359394" cy="523220"/>
            </a:xfrm>
            <a:prstGeom prst="rect">
              <a:avLst/>
            </a:prstGeom>
            <a:noFill/>
          </p:spPr>
          <p:txBody>
            <a:bodyPr wrap="none" rtlCol="0">
              <a:spAutoFit/>
            </a:bodyPr>
            <a:lstStyle/>
            <a:p>
              <a:pPr algn="ctr"/>
              <a:r>
                <a:rPr lang="en-US" sz="2800" dirty="0">
                  <a:solidFill>
                    <a:srgbClr val="385072"/>
                  </a:solidFill>
                </a:rPr>
                <a:t>E</a:t>
              </a:r>
            </a:p>
          </p:txBody>
        </p:sp>
        <p:sp>
          <p:nvSpPr>
            <p:cNvPr id="32" name="TextBox 31">
              <a:extLst>
                <a:ext uri="{FF2B5EF4-FFF2-40B4-BE49-F238E27FC236}">
                  <a16:creationId xmlns:a16="http://schemas.microsoft.com/office/drawing/2014/main" id="{C834FAA3-6242-4434-8F2F-510B7B10A85B}"/>
                </a:ext>
              </a:extLst>
            </p:cNvPr>
            <p:cNvSpPr txBox="1"/>
            <p:nvPr/>
          </p:nvSpPr>
          <p:spPr>
            <a:xfrm>
              <a:off x="6694427" y="1514756"/>
              <a:ext cx="274434" cy="523220"/>
            </a:xfrm>
            <a:prstGeom prst="rect">
              <a:avLst/>
            </a:prstGeom>
            <a:noFill/>
          </p:spPr>
          <p:txBody>
            <a:bodyPr wrap="none" rtlCol="0">
              <a:spAutoFit/>
            </a:bodyPr>
            <a:lstStyle/>
            <a:p>
              <a:pPr algn="ctr"/>
              <a:r>
                <a:rPr lang="en-US" sz="2800" dirty="0">
                  <a:solidFill>
                    <a:srgbClr val="385072"/>
                  </a:solidFill>
                </a:rPr>
                <a:t>I</a:t>
              </a:r>
            </a:p>
          </p:txBody>
        </p:sp>
        <p:sp>
          <p:nvSpPr>
            <p:cNvPr id="33" name="TextBox 32">
              <a:extLst>
                <a:ext uri="{FF2B5EF4-FFF2-40B4-BE49-F238E27FC236}">
                  <a16:creationId xmlns:a16="http://schemas.microsoft.com/office/drawing/2014/main" id="{C9099D7B-AD30-40A0-9CFC-AFF663E5EECF}"/>
                </a:ext>
              </a:extLst>
            </p:cNvPr>
            <p:cNvSpPr txBox="1"/>
            <p:nvPr/>
          </p:nvSpPr>
          <p:spPr>
            <a:xfrm>
              <a:off x="7989195" y="1514756"/>
              <a:ext cx="359394" cy="523220"/>
            </a:xfrm>
            <a:prstGeom prst="rect">
              <a:avLst/>
            </a:prstGeom>
            <a:noFill/>
          </p:spPr>
          <p:txBody>
            <a:bodyPr wrap="none" rtlCol="0">
              <a:spAutoFit/>
            </a:bodyPr>
            <a:lstStyle/>
            <a:p>
              <a:pPr algn="ctr"/>
              <a:r>
                <a:rPr lang="en-US" sz="2800" dirty="0">
                  <a:solidFill>
                    <a:srgbClr val="385072"/>
                  </a:solidFill>
                </a:rPr>
                <a:t>E</a:t>
              </a:r>
            </a:p>
          </p:txBody>
        </p:sp>
        <p:sp>
          <p:nvSpPr>
            <p:cNvPr id="16394" name="Arc 19">
              <a:extLst>
                <a:ext uri="{FF2B5EF4-FFF2-40B4-BE49-F238E27FC236}">
                  <a16:creationId xmlns:a16="http://schemas.microsoft.com/office/drawing/2014/main" id="{E527ABE6-639B-45A5-A0F4-7E80A65248E4}"/>
                </a:ext>
              </a:extLst>
            </p:cNvPr>
            <p:cNvSpPr>
              <a:spLocks/>
            </p:cNvSpPr>
            <p:nvPr/>
          </p:nvSpPr>
          <p:spPr bwMode="auto">
            <a:xfrm rot="10620000">
              <a:off x="7818438" y="3892550"/>
              <a:ext cx="304800" cy="1752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7" name="Arc 18">
              <a:extLst>
                <a:ext uri="{FF2B5EF4-FFF2-40B4-BE49-F238E27FC236}">
                  <a16:creationId xmlns:a16="http://schemas.microsoft.com/office/drawing/2014/main" id="{2AFBDA2F-DF99-4074-88B9-29CA257CC1D2}"/>
                </a:ext>
              </a:extLst>
            </p:cNvPr>
            <p:cNvSpPr>
              <a:spLocks/>
            </p:cNvSpPr>
            <p:nvPr/>
          </p:nvSpPr>
          <p:spPr bwMode="auto">
            <a:xfrm rot="10740000">
              <a:off x="6873875" y="3894138"/>
              <a:ext cx="914400" cy="1752600"/>
            </a:xfrm>
            <a:custGeom>
              <a:avLst/>
              <a:gdLst>
                <a:gd name="T0" fmla="*/ 2147483646 w 21600"/>
                <a:gd name="T1" fmla="*/ 0 h 21600"/>
                <a:gd name="T2" fmla="*/ 0 w 21600"/>
                <a:gd name="T3" fmla="*/ 2147483646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381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ustDataLst>
      <p:tags r:id="rId1"/>
    </p:custData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F5B97D-9AF7-4B2D-B203-C66AA9724CC5}"/>
              </a:ext>
            </a:extLst>
          </p:cNvPr>
          <p:cNvSpPr>
            <a:spLocks noGrp="1" noChangeArrowheads="1"/>
          </p:cNvSpPr>
          <p:nvPr>
            <p:ph type="title"/>
          </p:nvPr>
        </p:nvSpPr>
        <p:spPr>
          <a:xfrm>
            <a:off x="838200" y="61372"/>
            <a:ext cx="10515600" cy="944880"/>
          </a:xfrm>
        </p:spPr>
        <p:txBody>
          <a:bodyPr>
            <a:noAutofit/>
          </a:bodyPr>
          <a:lstStyle/>
          <a:p>
            <a:pPr algn="ctr"/>
            <a:r>
              <a:rPr lang="en-US" altLang="en-US" sz="2800" dirty="0"/>
              <a:t>Waveform showing decreased lung compliance</a:t>
            </a:r>
          </a:p>
        </p:txBody>
      </p:sp>
      <p:sp>
        <p:nvSpPr>
          <p:cNvPr id="7217" name="Oval 49">
            <a:extLst>
              <a:ext uri="{FF2B5EF4-FFF2-40B4-BE49-F238E27FC236}">
                <a16:creationId xmlns:a16="http://schemas.microsoft.com/office/drawing/2014/main" id="{3F46FCE9-C551-42E1-B093-18E0895D6D69}"/>
              </a:ext>
            </a:extLst>
          </p:cNvPr>
          <p:cNvSpPr>
            <a:spLocks noChangeArrowheads="1"/>
          </p:cNvSpPr>
          <p:nvPr/>
        </p:nvSpPr>
        <p:spPr bwMode="auto">
          <a:xfrm>
            <a:off x="8174521" y="1747083"/>
            <a:ext cx="1981200" cy="759644"/>
          </a:xfrm>
          <a:prstGeom prst="ellipse">
            <a:avLst/>
          </a:prstGeom>
          <a:solidFill>
            <a:schemeClr val="tx2">
              <a:lumMod val="40000"/>
              <a:lumOff val="60000"/>
            </a:schemeClr>
          </a:solidFill>
          <a:ln w="9525">
            <a:solidFill>
              <a:schemeClr val="bg2"/>
            </a:solidFill>
            <a:round/>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dirty="0">
                <a:latin typeface="Calibri" panose="020F0502020204030204" pitchFamily="34" charset="0"/>
              </a:rPr>
              <a:t>Scenario # 4</a:t>
            </a:r>
          </a:p>
        </p:txBody>
      </p:sp>
      <p:sp>
        <p:nvSpPr>
          <p:cNvPr id="49193" name="Rectangle 95">
            <a:extLst>
              <a:ext uri="{FF2B5EF4-FFF2-40B4-BE49-F238E27FC236}">
                <a16:creationId xmlns:a16="http://schemas.microsoft.com/office/drawing/2014/main" id="{1A2167EA-44C9-4E65-9650-E06022BC4FFA}"/>
              </a:ext>
            </a:extLst>
          </p:cNvPr>
          <p:cNvSpPr>
            <a:spLocks noChangeArrowheads="1"/>
          </p:cNvSpPr>
          <p:nvPr/>
        </p:nvSpPr>
        <p:spPr bwMode="auto">
          <a:xfrm>
            <a:off x="1781626" y="1375519"/>
            <a:ext cx="5410200" cy="8382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2400" b="1" dirty="0" err="1">
                <a:latin typeface="Calibri" panose="020F0502020204030204" pitchFamily="34" charset="0"/>
              </a:rPr>
              <a:t>Ppeak</a:t>
            </a:r>
            <a:r>
              <a:rPr lang="en-US" altLang="en-US" sz="1600" dirty="0">
                <a:latin typeface="Calibri" panose="020F0502020204030204" pitchFamily="34" charset="0"/>
              </a:rPr>
              <a:t> = </a:t>
            </a:r>
            <a:r>
              <a:rPr lang="en-US" altLang="en-US" sz="1800" dirty="0">
                <a:latin typeface="Calibri" panose="020F0502020204030204" pitchFamily="34" charset="0"/>
              </a:rPr>
              <a:t>Flow  x  Resistance </a:t>
            </a:r>
            <a:r>
              <a:rPr lang="en-US" altLang="en-US" sz="2400" dirty="0">
                <a:latin typeface="Calibri" panose="020F0502020204030204" pitchFamily="34" charset="0"/>
              </a:rPr>
              <a:t>+</a:t>
            </a:r>
            <a:r>
              <a:rPr lang="en-US" altLang="en-US" sz="1800" dirty="0">
                <a:latin typeface="Calibri" panose="020F0502020204030204" pitchFamily="34" charset="0"/>
              </a:rPr>
              <a:t> Volume </a:t>
            </a:r>
            <a:r>
              <a:rPr lang="en-US" altLang="en-US" sz="2400" dirty="0">
                <a:latin typeface="Calibri" panose="020F0502020204030204" pitchFamily="34" charset="0"/>
              </a:rPr>
              <a:t>+</a:t>
            </a:r>
            <a:r>
              <a:rPr lang="en-US" altLang="en-US" sz="1800" dirty="0">
                <a:latin typeface="Calibri" panose="020F0502020204030204" pitchFamily="34" charset="0"/>
              </a:rPr>
              <a:t> PEEP</a:t>
            </a:r>
          </a:p>
          <a:p>
            <a:pPr algn="ctr" eaLnBrk="1" hangingPunct="1">
              <a:spcBef>
                <a:spcPct val="0"/>
              </a:spcBef>
              <a:buFontTx/>
              <a:buNone/>
            </a:pPr>
            <a:r>
              <a:rPr lang="en-US" altLang="en-US" sz="1800" dirty="0">
                <a:latin typeface="Calibri" panose="020F0502020204030204" pitchFamily="34" charset="0"/>
              </a:rPr>
              <a:t>                                             </a:t>
            </a:r>
            <a:r>
              <a:rPr lang="en-US" altLang="en-US" sz="1800" b="1" dirty="0">
                <a:latin typeface="Calibri" panose="020F0502020204030204" pitchFamily="34" charset="0"/>
              </a:rPr>
              <a:t>Compliance</a:t>
            </a:r>
            <a:endParaRPr lang="en-US" altLang="en-US" sz="1800" b="1" baseline="-25000" dirty="0">
              <a:latin typeface="Calibri" panose="020F0502020204030204" pitchFamily="34" charset="0"/>
            </a:endParaRPr>
          </a:p>
        </p:txBody>
      </p:sp>
      <p:sp>
        <p:nvSpPr>
          <p:cNvPr id="49194" name="Line 98">
            <a:extLst>
              <a:ext uri="{FF2B5EF4-FFF2-40B4-BE49-F238E27FC236}">
                <a16:creationId xmlns:a16="http://schemas.microsoft.com/office/drawing/2014/main" id="{0ADE7C2C-7EAE-4432-9C3D-83C1800824C9}"/>
              </a:ext>
            </a:extLst>
          </p:cNvPr>
          <p:cNvSpPr>
            <a:spLocks noChangeShapeType="1"/>
          </p:cNvSpPr>
          <p:nvPr/>
        </p:nvSpPr>
        <p:spPr bwMode="auto">
          <a:xfrm>
            <a:off x="5145132" y="1857253"/>
            <a:ext cx="1067133"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9180" name="Group 100">
            <a:extLst>
              <a:ext uri="{FF2B5EF4-FFF2-40B4-BE49-F238E27FC236}">
                <a16:creationId xmlns:a16="http://schemas.microsoft.com/office/drawing/2014/main" id="{8169A7A7-7E27-40B9-8D28-BB1E5885B50C}"/>
              </a:ext>
            </a:extLst>
          </p:cNvPr>
          <p:cNvGrpSpPr>
            <a:grpSpLocks/>
          </p:cNvGrpSpPr>
          <p:nvPr/>
        </p:nvGrpSpPr>
        <p:grpSpPr bwMode="auto">
          <a:xfrm>
            <a:off x="9302426" y="4936918"/>
            <a:ext cx="1365069" cy="925720"/>
            <a:chOff x="4176" y="2403"/>
            <a:chExt cx="1584" cy="958"/>
          </a:xfrm>
        </p:grpSpPr>
        <p:sp>
          <p:nvSpPr>
            <p:cNvPr id="49184" name="Line 107">
              <a:extLst>
                <a:ext uri="{FF2B5EF4-FFF2-40B4-BE49-F238E27FC236}">
                  <a16:creationId xmlns:a16="http://schemas.microsoft.com/office/drawing/2014/main" id="{31BD430D-A7AC-4D9D-998F-907D15E957E6}"/>
                </a:ext>
              </a:extLst>
            </p:cNvPr>
            <p:cNvSpPr>
              <a:spLocks noChangeShapeType="1"/>
            </p:cNvSpPr>
            <p:nvPr/>
          </p:nvSpPr>
          <p:spPr bwMode="auto">
            <a:xfrm>
              <a:off x="4464" y="3072"/>
              <a:ext cx="1296"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5" name="Line 108">
              <a:extLst>
                <a:ext uri="{FF2B5EF4-FFF2-40B4-BE49-F238E27FC236}">
                  <a16:creationId xmlns:a16="http://schemas.microsoft.com/office/drawing/2014/main" id="{AF093D66-6ABC-4238-8E7C-0807CB897259}"/>
                </a:ext>
              </a:extLst>
            </p:cNvPr>
            <p:cNvSpPr>
              <a:spLocks noChangeShapeType="1"/>
            </p:cNvSpPr>
            <p:nvPr/>
          </p:nvSpPr>
          <p:spPr bwMode="auto">
            <a:xfrm flipV="1">
              <a:off x="4464" y="2403"/>
              <a:ext cx="0" cy="669"/>
            </a:xfrm>
            <a:prstGeom prst="line">
              <a:avLst/>
            </a:prstGeom>
            <a:noFill/>
            <a:ln w="1905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83" name="Group 101">
              <a:extLst>
                <a:ext uri="{FF2B5EF4-FFF2-40B4-BE49-F238E27FC236}">
                  <a16:creationId xmlns:a16="http://schemas.microsoft.com/office/drawing/2014/main" id="{3C95FD8F-EF99-41BF-9DCD-5FBC25D6924F}"/>
                </a:ext>
              </a:extLst>
            </p:cNvPr>
            <p:cNvGrpSpPr>
              <a:grpSpLocks/>
            </p:cNvGrpSpPr>
            <p:nvPr/>
          </p:nvGrpSpPr>
          <p:grpSpPr bwMode="auto">
            <a:xfrm>
              <a:off x="4680" y="2655"/>
              <a:ext cx="864" cy="383"/>
              <a:chOff x="4384" y="2348"/>
              <a:chExt cx="1152" cy="672"/>
            </a:xfrm>
          </p:grpSpPr>
          <p:sp>
            <p:nvSpPr>
              <p:cNvPr id="49188" name="Line 102">
                <a:extLst>
                  <a:ext uri="{FF2B5EF4-FFF2-40B4-BE49-F238E27FC236}">
                    <a16:creationId xmlns:a16="http://schemas.microsoft.com/office/drawing/2014/main" id="{5D13C653-5F29-4870-92AF-6C9E0C887A8D}"/>
                  </a:ext>
                </a:extLst>
              </p:cNvPr>
              <p:cNvSpPr>
                <a:spLocks noChangeShapeType="1"/>
              </p:cNvSpPr>
              <p:nvPr/>
            </p:nvSpPr>
            <p:spPr bwMode="auto">
              <a:xfrm>
                <a:off x="4384" y="3017"/>
                <a:ext cx="240"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89" name="Line 103">
                <a:extLst>
                  <a:ext uri="{FF2B5EF4-FFF2-40B4-BE49-F238E27FC236}">
                    <a16:creationId xmlns:a16="http://schemas.microsoft.com/office/drawing/2014/main" id="{6152E1A8-7447-4868-A9F5-721984BBB307}"/>
                  </a:ext>
                </a:extLst>
              </p:cNvPr>
              <p:cNvSpPr>
                <a:spLocks noChangeShapeType="1"/>
              </p:cNvSpPr>
              <p:nvPr/>
            </p:nvSpPr>
            <p:spPr bwMode="auto">
              <a:xfrm flipV="1">
                <a:off x="4624" y="2348"/>
                <a:ext cx="0" cy="669"/>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0" name="Line 104">
                <a:extLst>
                  <a:ext uri="{FF2B5EF4-FFF2-40B4-BE49-F238E27FC236}">
                    <a16:creationId xmlns:a16="http://schemas.microsoft.com/office/drawing/2014/main" id="{0D0EEF49-97C6-4DAD-84EB-1028ACA1900B}"/>
                  </a:ext>
                </a:extLst>
              </p:cNvPr>
              <p:cNvSpPr>
                <a:spLocks noChangeShapeType="1"/>
              </p:cNvSpPr>
              <p:nvPr/>
            </p:nvSpPr>
            <p:spPr bwMode="auto">
              <a:xfrm>
                <a:off x="4624" y="2348"/>
                <a:ext cx="624"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1" name="Line 105">
                <a:extLst>
                  <a:ext uri="{FF2B5EF4-FFF2-40B4-BE49-F238E27FC236}">
                    <a16:creationId xmlns:a16="http://schemas.microsoft.com/office/drawing/2014/main" id="{14F9FBAA-A420-4CE0-835E-E73BD5A05894}"/>
                  </a:ext>
                </a:extLst>
              </p:cNvPr>
              <p:cNvSpPr>
                <a:spLocks noChangeShapeType="1"/>
              </p:cNvSpPr>
              <p:nvPr/>
            </p:nvSpPr>
            <p:spPr bwMode="auto">
              <a:xfrm>
                <a:off x="5248" y="2348"/>
                <a:ext cx="0" cy="672"/>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2" name="Line 106">
                <a:extLst>
                  <a:ext uri="{FF2B5EF4-FFF2-40B4-BE49-F238E27FC236}">
                    <a16:creationId xmlns:a16="http://schemas.microsoft.com/office/drawing/2014/main" id="{BE47B485-2BE4-48A1-98F9-314AB4F6AA32}"/>
                  </a:ext>
                </a:extLst>
              </p:cNvPr>
              <p:cNvSpPr>
                <a:spLocks noChangeShapeType="1"/>
              </p:cNvSpPr>
              <p:nvPr/>
            </p:nvSpPr>
            <p:spPr bwMode="auto">
              <a:xfrm>
                <a:off x="5248" y="3020"/>
                <a:ext cx="288" cy="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9186" name="Rectangle 109">
              <a:extLst>
                <a:ext uri="{FF2B5EF4-FFF2-40B4-BE49-F238E27FC236}">
                  <a16:creationId xmlns:a16="http://schemas.microsoft.com/office/drawing/2014/main" id="{0AC8179C-B821-4A4E-8B2D-E89D1886A309}"/>
                </a:ext>
              </a:extLst>
            </p:cNvPr>
            <p:cNvSpPr>
              <a:spLocks noChangeArrowheads="1"/>
            </p:cNvSpPr>
            <p:nvPr/>
          </p:nvSpPr>
          <p:spPr bwMode="auto">
            <a:xfrm>
              <a:off x="4835" y="3169"/>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Time</a:t>
              </a:r>
            </a:p>
          </p:txBody>
        </p:sp>
        <p:sp>
          <p:nvSpPr>
            <p:cNvPr id="49187" name="Rectangle 110">
              <a:extLst>
                <a:ext uri="{FF2B5EF4-FFF2-40B4-BE49-F238E27FC236}">
                  <a16:creationId xmlns:a16="http://schemas.microsoft.com/office/drawing/2014/main" id="{D7699670-6533-4E87-9FB1-279D18C1AD67}"/>
                </a:ext>
              </a:extLst>
            </p:cNvPr>
            <p:cNvSpPr>
              <a:spLocks noChangeArrowheads="1"/>
            </p:cNvSpPr>
            <p:nvPr/>
          </p:nvSpPr>
          <p:spPr bwMode="auto">
            <a:xfrm rot="-5400000">
              <a:off x="4032" y="2640"/>
              <a:ext cx="480" cy="192"/>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400" b="1" dirty="0">
                  <a:solidFill>
                    <a:schemeClr val="tx2"/>
                  </a:solidFill>
                  <a:latin typeface="Calibri" panose="020F0502020204030204" pitchFamily="34" charset="0"/>
                </a:rPr>
                <a:t>Flow</a:t>
              </a:r>
            </a:p>
          </p:txBody>
        </p:sp>
      </p:grpSp>
      <p:sp>
        <p:nvSpPr>
          <p:cNvPr id="45" name="Rectangle 25">
            <a:extLst>
              <a:ext uri="{FF2B5EF4-FFF2-40B4-BE49-F238E27FC236}">
                <a16:creationId xmlns:a16="http://schemas.microsoft.com/office/drawing/2014/main" id="{BA5118DA-427D-46BA-9109-EA36E277A967}"/>
              </a:ext>
            </a:extLst>
          </p:cNvPr>
          <p:cNvSpPr>
            <a:spLocks noChangeArrowheads="1"/>
          </p:cNvSpPr>
          <p:nvPr/>
        </p:nvSpPr>
        <p:spPr bwMode="auto">
          <a:xfrm>
            <a:off x="9073826" y="2357875"/>
            <a:ext cx="1596483" cy="1073558"/>
          </a:xfrm>
          <a:prstGeom prst="rect">
            <a:avLst/>
          </a:prstGeom>
          <a:solidFill>
            <a:schemeClr val="bg1"/>
          </a:solidFill>
          <a:ln w="19050">
            <a:solidFill>
              <a:schemeClr val="tx2">
                <a:lumMod val="60000"/>
                <a:lumOff val="40000"/>
              </a:schemeClr>
            </a:solidFill>
            <a:miter lim="800000"/>
            <a:headEnd/>
            <a:tailEnd/>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en-US" sz="1800" dirty="0">
                <a:latin typeface="Calibri" panose="020F0502020204030204" pitchFamily="34" charset="0"/>
              </a:rPr>
              <a:t>e.g. ARDS</a:t>
            </a:r>
            <a:endParaRPr lang="en-US" altLang="en-US" sz="2400" dirty="0">
              <a:latin typeface="Calibri" panose="020F0502020204030204" pitchFamily="34" charset="0"/>
            </a:endParaRPr>
          </a:p>
        </p:txBody>
      </p:sp>
      <p:grpSp>
        <p:nvGrpSpPr>
          <p:cNvPr id="3" name="Group 2">
            <a:extLst>
              <a:ext uri="{FF2B5EF4-FFF2-40B4-BE49-F238E27FC236}">
                <a16:creationId xmlns:a16="http://schemas.microsoft.com/office/drawing/2014/main" id="{D4975735-D3B0-4DA3-8398-EE21EC8F73EE}"/>
              </a:ext>
            </a:extLst>
          </p:cNvPr>
          <p:cNvGrpSpPr/>
          <p:nvPr/>
        </p:nvGrpSpPr>
        <p:grpSpPr>
          <a:xfrm>
            <a:off x="838200" y="2098084"/>
            <a:ext cx="7288228" cy="2634493"/>
            <a:chOff x="1065870" y="1327907"/>
            <a:chExt cx="7288228" cy="2634493"/>
          </a:xfrm>
        </p:grpSpPr>
        <p:sp>
          <p:nvSpPr>
            <p:cNvPr id="44" name="Line 14">
              <a:extLst>
                <a:ext uri="{FF2B5EF4-FFF2-40B4-BE49-F238E27FC236}">
                  <a16:creationId xmlns:a16="http://schemas.microsoft.com/office/drawing/2014/main" id="{17280977-A881-49A3-AC1E-A020076B70A1}"/>
                </a:ext>
              </a:extLst>
            </p:cNvPr>
            <p:cNvSpPr>
              <a:spLocks noChangeShapeType="1"/>
            </p:cNvSpPr>
            <p:nvPr/>
          </p:nvSpPr>
          <p:spPr bwMode="auto">
            <a:xfrm flipH="1" flipV="1">
              <a:off x="2361268" y="3437176"/>
              <a:ext cx="0" cy="525223"/>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15">
              <a:extLst>
                <a:ext uri="{FF2B5EF4-FFF2-40B4-BE49-F238E27FC236}">
                  <a16:creationId xmlns:a16="http://schemas.microsoft.com/office/drawing/2014/main" id="{E7B2483A-649A-4673-948C-3592CFC18C9E}"/>
                </a:ext>
              </a:extLst>
            </p:cNvPr>
            <p:cNvSpPr>
              <a:spLocks noChangeShapeType="1"/>
            </p:cNvSpPr>
            <p:nvPr/>
          </p:nvSpPr>
          <p:spPr bwMode="auto">
            <a:xfrm flipV="1">
              <a:off x="2361266" y="2124477"/>
              <a:ext cx="1156459" cy="1301448"/>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16">
              <a:extLst>
                <a:ext uri="{FF2B5EF4-FFF2-40B4-BE49-F238E27FC236}">
                  <a16:creationId xmlns:a16="http://schemas.microsoft.com/office/drawing/2014/main" id="{BFA11329-6B03-4CF0-9E68-B0AE8407FA5E}"/>
                </a:ext>
              </a:extLst>
            </p:cNvPr>
            <p:cNvSpPr>
              <a:spLocks noChangeShapeType="1"/>
            </p:cNvSpPr>
            <p:nvPr/>
          </p:nvSpPr>
          <p:spPr bwMode="auto">
            <a:xfrm>
              <a:off x="3527927" y="2660950"/>
              <a:ext cx="204941" cy="0"/>
            </a:xfrm>
            <a:prstGeom prst="line">
              <a:avLst/>
            </a:prstGeom>
            <a:noFill/>
            <a:ln w="38100" cap="rnd">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17">
              <a:extLst>
                <a:ext uri="{FF2B5EF4-FFF2-40B4-BE49-F238E27FC236}">
                  <a16:creationId xmlns:a16="http://schemas.microsoft.com/office/drawing/2014/main" id="{F1DE6820-D47B-4F8B-8E6A-4D61640A8870}"/>
                </a:ext>
              </a:extLst>
            </p:cNvPr>
            <p:cNvSpPr>
              <a:spLocks noChangeShapeType="1"/>
            </p:cNvSpPr>
            <p:nvPr/>
          </p:nvSpPr>
          <p:spPr bwMode="auto">
            <a:xfrm>
              <a:off x="3732868" y="2660950"/>
              <a:ext cx="0" cy="130145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 name="Line 18">
              <a:extLst>
                <a:ext uri="{FF2B5EF4-FFF2-40B4-BE49-F238E27FC236}">
                  <a16:creationId xmlns:a16="http://schemas.microsoft.com/office/drawing/2014/main" id="{D0028B87-977C-4DBA-A7DF-9E992C91FE12}"/>
                </a:ext>
              </a:extLst>
            </p:cNvPr>
            <p:cNvSpPr>
              <a:spLocks noChangeShapeType="1"/>
            </p:cNvSpPr>
            <p:nvPr/>
          </p:nvSpPr>
          <p:spPr bwMode="auto">
            <a:xfrm flipH="1">
              <a:off x="3545781" y="1766925"/>
              <a:ext cx="457200" cy="3048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0" name="Oval 19">
              <a:extLst>
                <a:ext uri="{FF2B5EF4-FFF2-40B4-BE49-F238E27FC236}">
                  <a16:creationId xmlns:a16="http://schemas.microsoft.com/office/drawing/2014/main" id="{985DC132-C5AE-487B-8EC9-F53FC5504E3D}"/>
                </a:ext>
              </a:extLst>
            </p:cNvPr>
            <p:cNvSpPr>
              <a:spLocks noChangeArrowheads="1"/>
            </p:cNvSpPr>
            <p:nvPr/>
          </p:nvSpPr>
          <p:spPr bwMode="auto">
            <a:xfrm>
              <a:off x="3945115" y="1327907"/>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peak</a:t>
              </a:r>
              <a:endParaRPr lang="en-US" altLang="en-US" sz="1800" baseline="-25000" dirty="0">
                <a:solidFill>
                  <a:srgbClr val="FFFF00"/>
                </a:solidFill>
                <a:latin typeface="Arial Black" panose="020B0A04020102020204" pitchFamily="34" charset="0"/>
              </a:endParaRPr>
            </a:p>
          </p:txBody>
        </p:sp>
        <p:sp>
          <p:nvSpPr>
            <p:cNvPr id="51" name="AutoShape 20">
              <a:extLst>
                <a:ext uri="{FF2B5EF4-FFF2-40B4-BE49-F238E27FC236}">
                  <a16:creationId xmlns:a16="http://schemas.microsoft.com/office/drawing/2014/main" id="{B2626DE3-E1A8-480F-9742-F4CE3A97A009}"/>
                </a:ext>
              </a:extLst>
            </p:cNvPr>
            <p:cNvSpPr>
              <a:spLocks/>
            </p:cNvSpPr>
            <p:nvPr/>
          </p:nvSpPr>
          <p:spPr bwMode="auto">
            <a:xfrm flipH="1">
              <a:off x="1990103" y="3437178"/>
              <a:ext cx="304800" cy="473040"/>
            </a:xfrm>
            <a:prstGeom prst="rightBrace">
              <a:avLst>
                <a:gd name="adj1" fmla="val 14583"/>
                <a:gd name="adj2" fmla="val 46875"/>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a:latin typeface="Calibri" panose="020F0502020204030204" pitchFamily="34" charset="0"/>
              </a:endParaRPr>
            </a:p>
          </p:txBody>
        </p:sp>
        <p:sp>
          <p:nvSpPr>
            <p:cNvPr id="52" name="Oval 21">
              <a:extLst>
                <a:ext uri="{FF2B5EF4-FFF2-40B4-BE49-F238E27FC236}">
                  <a16:creationId xmlns:a16="http://schemas.microsoft.com/office/drawing/2014/main" id="{488152AA-2F0C-40C0-B89B-6F4662B3A42D}"/>
                </a:ext>
              </a:extLst>
            </p:cNvPr>
            <p:cNvSpPr>
              <a:spLocks noChangeArrowheads="1"/>
            </p:cNvSpPr>
            <p:nvPr/>
          </p:nvSpPr>
          <p:spPr bwMode="auto">
            <a:xfrm>
              <a:off x="1097163" y="3133270"/>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3" name="Line 30">
              <a:extLst>
                <a:ext uri="{FF2B5EF4-FFF2-40B4-BE49-F238E27FC236}">
                  <a16:creationId xmlns:a16="http://schemas.microsoft.com/office/drawing/2014/main" id="{315E4F79-C346-4D06-81D5-4FAF852B9030}"/>
                </a:ext>
              </a:extLst>
            </p:cNvPr>
            <p:cNvSpPr>
              <a:spLocks noChangeShapeType="1"/>
            </p:cNvSpPr>
            <p:nvPr/>
          </p:nvSpPr>
          <p:spPr bwMode="auto">
            <a:xfrm flipV="1">
              <a:off x="3517712" y="2124474"/>
              <a:ext cx="10215" cy="525223"/>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Line 32">
              <a:extLst>
                <a:ext uri="{FF2B5EF4-FFF2-40B4-BE49-F238E27FC236}">
                  <a16:creationId xmlns:a16="http://schemas.microsoft.com/office/drawing/2014/main" id="{6DFE11A2-6C29-4712-926D-DB47746CA2D8}"/>
                </a:ext>
              </a:extLst>
            </p:cNvPr>
            <p:cNvSpPr>
              <a:spLocks noChangeShapeType="1"/>
            </p:cNvSpPr>
            <p:nvPr/>
          </p:nvSpPr>
          <p:spPr bwMode="auto">
            <a:xfrm flipH="1" flipV="1">
              <a:off x="3787937" y="2653492"/>
              <a:ext cx="457200" cy="15240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5" name="Oval 33">
              <a:extLst>
                <a:ext uri="{FF2B5EF4-FFF2-40B4-BE49-F238E27FC236}">
                  <a16:creationId xmlns:a16="http://schemas.microsoft.com/office/drawing/2014/main" id="{EAEAA589-3CDF-4FD1-82F3-7F101846D165}"/>
                </a:ext>
              </a:extLst>
            </p:cNvPr>
            <p:cNvSpPr>
              <a:spLocks noChangeArrowheads="1"/>
            </p:cNvSpPr>
            <p:nvPr/>
          </p:nvSpPr>
          <p:spPr bwMode="auto">
            <a:xfrm>
              <a:off x="4229448" y="2707186"/>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err="1">
                  <a:solidFill>
                    <a:srgbClr val="FFFF00"/>
                  </a:solidFill>
                  <a:latin typeface="Arial Black" panose="020B0A04020102020204" pitchFamily="34" charset="0"/>
                </a:rPr>
                <a:t>P</a:t>
              </a:r>
              <a:r>
                <a:rPr lang="en-US" altLang="en-US" sz="1800" baseline="-25000" dirty="0" err="1">
                  <a:solidFill>
                    <a:srgbClr val="FFFF00"/>
                  </a:solidFill>
                  <a:latin typeface="Arial Black" panose="020B0A04020102020204" pitchFamily="34" charset="0"/>
                </a:rPr>
                <a:t>plat</a:t>
              </a:r>
              <a:endParaRPr lang="en-US" altLang="en-US" sz="1800" baseline="-25000" dirty="0">
                <a:solidFill>
                  <a:srgbClr val="FFFF00"/>
                </a:solidFill>
                <a:latin typeface="Arial Black" panose="020B0A04020102020204" pitchFamily="34" charset="0"/>
              </a:endParaRPr>
            </a:p>
          </p:txBody>
        </p:sp>
        <p:sp>
          <p:nvSpPr>
            <p:cNvPr id="56" name="Text Box 39">
              <a:extLst>
                <a:ext uri="{FF2B5EF4-FFF2-40B4-BE49-F238E27FC236}">
                  <a16:creationId xmlns:a16="http://schemas.microsoft.com/office/drawing/2014/main" id="{CC11EF55-FE3A-4031-A210-C8DC1AF165C9}"/>
                </a:ext>
              </a:extLst>
            </p:cNvPr>
            <p:cNvSpPr txBox="1">
              <a:spLocks noChangeArrowheads="1"/>
            </p:cNvSpPr>
            <p:nvPr/>
          </p:nvSpPr>
          <p:spPr bwMode="auto">
            <a:xfrm rot="16200000">
              <a:off x="949337" y="2629694"/>
              <a:ext cx="46166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1800">
                <a:latin typeface="Calibri" panose="020F0502020204030204" pitchFamily="34" charset="0"/>
              </a:endParaRPr>
            </a:p>
          </p:txBody>
        </p:sp>
        <p:sp>
          <p:nvSpPr>
            <p:cNvPr id="57" name="AutoShape 51">
              <a:extLst>
                <a:ext uri="{FF2B5EF4-FFF2-40B4-BE49-F238E27FC236}">
                  <a16:creationId xmlns:a16="http://schemas.microsoft.com/office/drawing/2014/main" id="{088704B8-A2FF-4C05-9C39-35D3CD9BF603}"/>
                </a:ext>
              </a:extLst>
            </p:cNvPr>
            <p:cNvSpPr>
              <a:spLocks/>
            </p:cNvSpPr>
            <p:nvPr/>
          </p:nvSpPr>
          <p:spPr bwMode="auto">
            <a:xfrm>
              <a:off x="3598279" y="2094433"/>
              <a:ext cx="215850" cy="513767"/>
            </a:xfrm>
            <a:prstGeom prst="rightBrace">
              <a:avLst>
                <a:gd name="adj1" fmla="val 14583"/>
                <a:gd name="adj2" fmla="val 4910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n-US" altLang="en-US" sz="1800" dirty="0">
                <a:latin typeface="Calibri" panose="020F0502020204030204" pitchFamily="34" charset="0"/>
              </a:endParaRPr>
            </a:p>
          </p:txBody>
        </p:sp>
        <p:sp>
          <p:nvSpPr>
            <p:cNvPr id="58" name="Oval 52">
              <a:extLst>
                <a:ext uri="{FF2B5EF4-FFF2-40B4-BE49-F238E27FC236}">
                  <a16:creationId xmlns:a16="http://schemas.microsoft.com/office/drawing/2014/main" id="{23EE13AE-498A-4BE4-8356-188C1C8D6A6C}"/>
                </a:ext>
              </a:extLst>
            </p:cNvPr>
            <p:cNvSpPr>
              <a:spLocks noChangeArrowheads="1"/>
            </p:cNvSpPr>
            <p:nvPr/>
          </p:nvSpPr>
          <p:spPr bwMode="auto">
            <a:xfrm>
              <a:off x="4773676" y="2071207"/>
              <a:ext cx="762000"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dirty="0">
                  <a:solidFill>
                    <a:srgbClr val="FFFF00"/>
                  </a:solidFill>
                  <a:latin typeface="Arial Black" panose="020B0A04020102020204" pitchFamily="34" charset="0"/>
                </a:rPr>
                <a:t>P</a:t>
              </a:r>
              <a:r>
                <a:rPr lang="en-US" altLang="en-US" sz="1800" baseline="-25000" dirty="0">
                  <a:solidFill>
                    <a:srgbClr val="FFFF00"/>
                  </a:solidFill>
                  <a:latin typeface="Arial Black" panose="020B0A04020102020204" pitchFamily="34" charset="0"/>
                </a:rPr>
                <a:t>res</a:t>
              </a:r>
            </a:p>
          </p:txBody>
        </p:sp>
        <p:sp>
          <p:nvSpPr>
            <p:cNvPr id="59" name="Line 53">
              <a:extLst>
                <a:ext uri="{FF2B5EF4-FFF2-40B4-BE49-F238E27FC236}">
                  <a16:creationId xmlns:a16="http://schemas.microsoft.com/office/drawing/2014/main" id="{25D23878-0F3B-48B9-9BC5-C67604D43A44}"/>
                </a:ext>
              </a:extLst>
            </p:cNvPr>
            <p:cNvSpPr>
              <a:spLocks noChangeShapeType="1"/>
            </p:cNvSpPr>
            <p:nvPr/>
          </p:nvSpPr>
          <p:spPr bwMode="auto">
            <a:xfrm flipH="1">
              <a:off x="3876468" y="2339643"/>
              <a:ext cx="872118" cy="9490"/>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0" name="Line 54">
              <a:extLst>
                <a:ext uri="{FF2B5EF4-FFF2-40B4-BE49-F238E27FC236}">
                  <a16:creationId xmlns:a16="http://schemas.microsoft.com/office/drawing/2014/main" id="{3A6A2B04-E7A1-448C-8A32-5B5F15FA0044}"/>
                </a:ext>
              </a:extLst>
            </p:cNvPr>
            <p:cNvSpPr>
              <a:spLocks noChangeShapeType="1"/>
            </p:cNvSpPr>
            <p:nvPr/>
          </p:nvSpPr>
          <p:spPr bwMode="auto">
            <a:xfrm flipV="1">
              <a:off x="2361268" y="2660950"/>
              <a:ext cx="1166663" cy="1301449"/>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1" name="Line 5">
              <a:extLst>
                <a:ext uri="{FF2B5EF4-FFF2-40B4-BE49-F238E27FC236}">
                  <a16:creationId xmlns:a16="http://schemas.microsoft.com/office/drawing/2014/main" id="{D82C572D-023D-47C4-BE1F-8E24A94826E2}"/>
                </a:ext>
              </a:extLst>
            </p:cNvPr>
            <p:cNvSpPr>
              <a:spLocks noChangeShapeType="1"/>
            </p:cNvSpPr>
            <p:nvPr/>
          </p:nvSpPr>
          <p:spPr bwMode="auto">
            <a:xfrm flipV="1">
              <a:off x="1913031" y="3962400"/>
              <a:ext cx="6441067" cy="0"/>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 name="Line 6">
              <a:extLst>
                <a:ext uri="{FF2B5EF4-FFF2-40B4-BE49-F238E27FC236}">
                  <a16:creationId xmlns:a16="http://schemas.microsoft.com/office/drawing/2014/main" id="{25EC7E1D-B442-40BB-BEFC-919B5E550F3F}"/>
                </a:ext>
              </a:extLst>
            </p:cNvPr>
            <p:cNvSpPr>
              <a:spLocks noChangeShapeType="1"/>
            </p:cNvSpPr>
            <p:nvPr/>
          </p:nvSpPr>
          <p:spPr bwMode="auto">
            <a:xfrm flipH="1" flipV="1">
              <a:off x="1902809" y="1676399"/>
              <a:ext cx="0" cy="2285998"/>
            </a:xfrm>
            <a:prstGeom prst="line">
              <a:avLst/>
            </a:prstGeom>
            <a:noFill/>
            <a:ln w="38100" cap="rnd">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 name="Rectangle 8">
              <a:extLst>
                <a:ext uri="{FF2B5EF4-FFF2-40B4-BE49-F238E27FC236}">
                  <a16:creationId xmlns:a16="http://schemas.microsoft.com/office/drawing/2014/main" id="{C8901294-B6A0-4FCE-94CC-BB7B784EE0E0}"/>
                </a:ext>
              </a:extLst>
            </p:cNvPr>
            <p:cNvSpPr>
              <a:spLocks noChangeArrowheads="1"/>
            </p:cNvSpPr>
            <p:nvPr/>
          </p:nvSpPr>
          <p:spPr bwMode="auto">
            <a:xfrm rot="16200000">
              <a:off x="1083477" y="2183653"/>
              <a:ext cx="1201766"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Pressure</a:t>
              </a:r>
            </a:p>
          </p:txBody>
        </p:sp>
      </p:grpSp>
      <p:sp>
        <p:nvSpPr>
          <p:cNvPr id="5" name="TextBox 4">
            <a:extLst>
              <a:ext uri="{FF2B5EF4-FFF2-40B4-BE49-F238E27FC236}">
                <a16:creationId xmlns:a16="http://schemas.microsoft.com/office/drawing/2014/main" id="{396FB400-3A29-49E8-AA96-EC507A4CB0CE}"/>
              </a:ext>
            </a:extLst>
          </p:cNvPr>
          <p:cNvSpPr txBox="1"/>
          <p:nvPr/>
        </p:nvSpPr>
        <p:spPr>
          <a:xfrm>
            <a:off x="1127523" y="5257800"/>
            <a:ext cx="7833636" cy="646331"/>
          </a:xfrm>
          <a:prstGeom prst="rect">
            <a:avLst/>
          </a:prstGeom>
          <a:noFill/>
        </p:spPr>
        <p:txBody>
          <a:bodyPr wrap="square" rtlCol="0">
            <a:spAutoFit/>
          </a:bodyPr>
          <a:lstStyle/>
          <a:p>
            <a:r>
              <a:rPr lang="en-US" altLang="en-US" dirty="0">
                <a:latin typeface="Calibri" panose="020F0502020204030204" pitchFamily="34" charset="0"/>
              </a:rPr>
              <a:t>The increase in the peak airway pressure is driven entirely by the </a:t>
            </a:r>
            <a:r>
              <a:rPr lang="en-US" altLang="en-US" b="1" dirty="0">
                <a:latin typeface="Calibri" panose="020F0502020204030204" pitchFamily="34" charset="0"/>
              </a:rPr>
              <a:t>decrease</a:t>
            </a:r>
            <a:r>
              <a:rPr lang="en-US" altLang="en-US" dirty="0">
                <a:latin typeface="Calibri" panose="020F0502020204030204" pitchFamily="34" charset="0"/>
              </a:rPr>
              <a:t> in the lung compliance. Increased airways resistance is often also a part of this scenario.</a:t>
            </a:r>
          </a:p>
        </p:txBody>
      </p:sp>
      <p:sp>
        <p:nvSpPr>
          <p:cNvPr id="6" name="Freeform: Shape 5">
            <a:extLst>
              <a:ext uri="{FF2B5EF4-FFF2-40B4-BE49-F238E27FC236}">
                <a16:creationId xmlns:a16="http://schemas.microsoft.com/office/drawing/2014/main" id="{1DD7D907-427E-4904-84BB-88F7034DDD28}"/>
              </a:ext>
            </a:extLst>
          </p:cNvPr>
          <p:cNvSpPr/>
          <p:nvPr/>
        </p:nvSpPr>
        <p:spPr>
          <a:xfrm>
            <a:off x="6299033" y="1981774"/>
            <a:ext cx="2754350" cy="936704"/>
          </a:xfrm>
          <a:custGeom>
            <a:avLst/>
            <a:gdLst>
              <a:gd name="connsiteX0" fmla="*/ 35809 w 4947443"/>
              <a:gd name="connsiteY0" fmla="*/ 300509 h 1905028"/>
              <a:gd name="connsiteX1" fmla="*/ 459555 w 4947443"/>
              <a:gd name="connsiteY1" fmla="*/ 21729 h 1905028"/>
              <a:gd name="connsiteX2" fmla="*/ 3269662 w 4947443"/>
              <a:gd name="connsiteY2" fmla="*/ 813465 h 1905028"/>
              <a:gd name="connsiteX3" fmla="*/ 4841984 w 4947443"/>
              <a:gd name="connsiteY3" fmla="*/ 1794773 h 1905028"/>
              <a:gd name="connsiteX4" fmla="*/ 4674716 w 4947443"/>
              <a:gd name="connsiteY4" fmla="*/ 1839378 h 1905028"/>
              <a:gd name="connsiteX0" fmla="*/ 35809 w 4943974"/>
              <a:gd name="connsiteY0" fmla="*/ 300509 h 1911165"/>
              <a:gd name="connsiteX1" fmla="*/ 459555 w 4943974"/>
              <a:gd name="connsiteY1" fmla="*/ 21729 h 1911165"/>
              <a:gd name="connsiteX2" fmla="*/ 3269662 w 4943974"/>
              <a:gd name="connsiteY2" fmla="*/ 813465 h 1911165"/>
              <a:gd name="connsiteX3" fmla="*/ 4841984 w 4943974"/>
              <a:gd name="connsiteY3" fmla="*/ 1794773 h 1911165"/>
              <a:gd name="connsiteX4" fmla="*/ 4663565 w 4943974"/>
              <a:gd name="connsiteY4" fmla="*/ 1850529 h 1911165"/>
              <a:gd name="connsiteX0" fmla="*/ 35809 w 4841984"/>
              <a:gd name="connsiteY0" fmla="*/ 300509 h 1794773"/>
              <a:gd name="connsiteX1" fmla="*/ 459555 w 4841984"/>
              <a:gd name="connsiteY1" fmla="*/ 21729 h 1794773"/>
              <a:gd name="connsiteX2" fmla="*/ 3269662 w 4841984"/>
              <a:gd name="connsiteY2" fmla="*/ 813465 h 1794773"/>
              <a:gd name="connsiteX3" fmla="*/ 4841984 w 4841984"/>
              <a:gd name="connsiteY3" fmla="*/ 1794773 h 1794773"/>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35809 w 4674716"/>
              <a:gd name="connsiteY0" fmla="*/ 300509 h 1727866"/>
              <a:gd name="connsiteX1" fmla="*/ 459555 w 4674716"/>
              <a:gd name="connsiteY1" fmla="*/ 21729 h 1727866"/>
              <a:gd name="connsiteX2" fmla="*/ 3269662 w 4674716"/>
              <a:gd name="connsiteY2" fmla="*/ 813465 h 1727866"/>
              <a:gd name="connsiteX3" fmla="*/ 4674716 w 4674716"/>
              <a:gd name="connsiteY3" fmla="*/ 1727866 h 1727866"/>
              <a:gd name="connsiteX0" fmla="*/ 20942 w 4659849"/>
              <a:gd name="connsiteY0" fmla="*/ 279479 h 1706836"/>
              <a:gd name="connsiteX1" fmla="*/ 444688 w 4659849"/>
              <a:gd name="connsiteY1" fmla="*/ 699 h 1706836"/>
              <a:gd name="connsiteX2" fmla="*/ 2686083 w 4659849"/>
              <a:gd name="connsiteY2" fmla="*/ 268327 h 1706836"/>
              <a:gd name="connsiteX3" fmla="*/ 4659849 w 4659849"/>
              <a:gd name="connsiteY3" fmla="*/ 1706836 h 1706836"/>
              <a:gd name="connsiteX0" fmla="*/ 8510 w 4647417"/>
              <a:gd name="connsiteY0" fmla="*/ 312370 h 1739727"/>
              <a:gd name="connsiteX1" fmla="*/ 632978 w 4647417"/>
              <a:gd name="connsiteY1" fmla="*/ 136 h 1739727"/>
              <a:gd name="connsiteX2" fmla="*/ 2673651 w 4647417"/>
              <a:gd name="connsiteY2" fmla="*/ 301218 h 1739727"/>
              <a:gd name="connsiteX3" fmla="*/ 4647417 w 4647417"/>
              <a:gd name="connsiteY3" fmla="*/ 1739727 h 1739727"/>
              <a:gd name="connsiteX0" fmla="*/ 16262 w 4655169"/>
              <a:gd name="connsiteY0" fmla="*/ 401472 h 1828829"/>
              <a:gd name="connsiteX1" fmla="*/ 484613 w 4655169"/>
              <a:gd name="connsiteY1" fmla="*/ 28 h 1828829"/>
              <a:gd name="connsiteX2" fmla="*/ 2681403 w 4655169"/>
              <a:gd name="connsiteY2" fmla="*/ 390320 h 1828829"/>
              <a:gd name="connsiteX3" fmla="*/ 4655169 w 4655169"/>
              <a:gd name="connsiteY3" fmla="*/ 1828829 h 1828829"/>
              <a:gd name="connsiteX0" fmla="*/ 15484 w 4665542"/>
              <a:gd name="connsiteY0" fmla="*/ 423985 h 1829039"/>
              <a:gd name="connsiteX1" fmla="*/ 494986 w 4665542"/>
              <a:gd name="connsiteY1" fmla="*/ 238 h 1829039"/>
              <a:gd name="connsiteX2" fmla="*/ 2691776 w 4665542"/>
              <a:gd name="connsiteY2" fmla="*/ 390530 h 1829039"/>
              <a:gd name="connsiteX3" fmla="*/ 4665542 w 4665542"/>
              <a:gd name="connsiteY3" fmla="*/ 1829039 h 1829039"/>
              <a:gd name="connsiteX0" fmla="*/ 65 w 4650123"/>
              <a:gd name="connsiteY0" fmla="*/ 423985 h 1829039"/>
              <a:gd name="connsiteX1" fmla="*/ 479567 w 4650123"/>
              <a:gd name="connsiteY1" fmla="*/ 238 h 1829039"/>
              <a:gd name="connsiteX2" fmla="*/ 2676357 w 4650123"/>
              <a:gd name="connsiteY2" fmla="*/ 390530 h 1829039"/>
              <a:gd name="connsiteX3" fmla="*/ 4650123 w 4650123"/>
              <a:gd name="connsiteY3" fmla="*/ 1829039 h 1829039"/>
              <a:gd name="connsiteX0" fmla="*/ 18 w 4650076"/>
              <a:gd name="connsiteY0" fmla="*/ 468525 h 1873579"/>
              <a:gd name="connsiteX1" fmla="*/ 591032 w 4650076"/>
              <a:gd name="connsiteY1" fmla="*/ 173 h 1873579"/>
              <a:gd name="connsiteX2" fmla="*/ 2676310 w 4650076"/>
              <a:gd name="connsiteY2" fmla="*/ 435070 h 1873579"/>
              <a:gd name="connsiteX3" fmla="*/ 4650076 w 4650076"/>
              <a:gd name="connsiteY3" fmla="*/ 1873579 h 1873579"/>
              <a:gd name="connsiteX0" fmla="*/ 19896 w 4669954"/>
              <a:gd name="connsiteY0" fmla="*/ 542664 h 1947718"/>
              <a:gd name="connsiteX1" fmla="*/ 610910 w 4669954"/>
              <a:gd name="connsiteY1" fmla="*/ 74312 h 1947718"/>
              <a:gd name="connsiteX2" fmla="*/ 4669954 w 4669954"/>
              <a:gd name="connsiteY2" fmla="*/ 1947718 h 1947718"/>
              <a:gd name="connsiteX0" fmla="*/ 3 w 4650061"/>
              <a:gd name="connsiteY0" fmla="*/ 429805 h 1834859"/>
              <a:gd name="connsiteX1" fmla="*/ 1672685 w 4650061"/>
              <a:gd name="connsiteY1" fmla="*/ 95267 h 1834859"/>
              <a:gd name="connsiteX2" fmla="*/ 4650061 w 4650061"/>
              <a:gd name="connsiteY2" fmla="*/ 1834859 h 1834859"/>
              <a:gd name="connsiteX0" fmla="*/ 3 w 4650061"/>
              <a:gd name="connsiteY0" fmla="*/ 429805 h 1848069"/>
              <a:gd name="connsiteX1" fmla="*/ 1672685 w 4650061"/>
              <a:gd name="connsiteY1" fmla="*/ 95267 h 1848069"/>
              <a:gd name="connsiteX2" fmla="*/ 4650061 w 4650061"/>
              <a:gd name="connsiteY2" fmla="*/ 1834859 h 1848069"/>
              <a:gd name="connsiteX0" fmla="*/ 3 w 4650061"/>
              <a:gd name="connsiteY0" fmla="*/ 369234 h 1788092"/>
              <a:gd name="connsiteX1" fmla="*/ 2007222 w 4650061"/>
              <a:gd name="connsiteY1" fmla="*/ 112755 h 1788092"/>
              <a:gd name="connsiteX2" fmla="*/ 4650061 w 4650061"/>
              <a:gd name="connsiteY2" fmla="*/ 1774288 h 1788092"/>
              <a:gd name="connsiteX0" fmla="*/ 3 w 4650061"/>
              <a:gd name="connsiteY0" fmla="*/ 394013 h 1813321"/>
              <a:gd name="connsiteX1" fmla="*/ 2007222 w 4650061"/>
              <a:gd name="connsiteY1" fmla="*/ 137534 h 1813321"/>
              <a:gd name="connsiteX2" fmla="*/ 4650061 w 4650061"/>
              <a:gd name="connsiteY2" fmla="*/ 1799067 h 1813321"/>
              <a:gd name="connsiteX0" fmla="*/ 797 w 4650855"/>
              <a:gd name="connsiteY0" fmla="*/ 427497 h 1846805"/>
              <a:gd name="connsiteX1" fmla="*/ 2008016 w 4650855"/>
              <a:gd name="connsiteY1" fmla="*/ 171018 h 1846805"/>
              <a:gd name="connsiteX2" fmla="*/ 4650855 w 4650855"/>
              <a:gd name="connsiteY2" fmla="*/ 1832551 h 1846805"/>
              <a:gd name="connsiteX0" fmla="*/ 767 w 4561615"/>
              <a:gd name="connsiteY0" fmla="*/ 409804 h 1817497"/>
              <a:gd name="connsiteX1" fmla="*/ 1918776 w 4561615"/>
              <a:gd name="connsiteY1" fmla="*/ 142174 h 1817497"/>
              <a:gd name="connsiteX2" fmla="*/ 4561615 w 4561615"/>
              <a:gd name="connsiteY2" fmla="*/ 1803707 h 1817497"/>
              <a:gd name="connsiteX0" fmla="*/ 715 w 4561563"/>
              <a:gd name="connsiteY0" fmla="*/ 368049 h 1776294"/>
              <a:gd name="connsiteX1" fmla="*/ 2007934 w 4561563"/>
              <a:gd name="connsiteY1" fmla="*/ 167326 h 1776294"/>
              <a:gd name="connsiteX2" fmla="*/ 4561563 w 4561563"/>
              <a:gd name="connsiteY2" fmla="*/ 1761952 h 1776294"/>
              <a:gd name="connsiteX0" fmla="*/ 794 w 4561642"/>
              <a:gd name="connsiteY0" fmla="*/ 414889 h 1824138"/>
              <a:gd name="connsiteX1" fmla="*/ 2008013 w 4561642"/>
              <a:gd name="connsiteY1" fmla="*/ 214166 h 1824138"/>
              <a:gd name="connsiteX2" fmla="*/ 4561642 w 4561642"/>
              <a:gd name="connsiteY2" fmla="*/ 1808792 h 1824138"/>
              <a:gd name="connsiteX0" fmla="*/ 0 w 4560848"/>
              <a:gd name="connsiteY0" fmla="*/ 439624 h 1848873"/>
              <a:gd name="connsiteX1" fmla="*/ 2007219 w 4560848"/>
              <a:gd name="connsiteY1" fmla="*/ 238901 h 1848873"/>
              <a:gd name="connsiteX2" fmla="*/ 4560848 w 4560848"/>
              <a:gd name="connsiteY2" fmla="*/ 1833527 h 1848873"/>
              <a:gd name="connsiteX0" fmla="*/ 0 w 4560848"/>
              <a:gd name="connsiteY0" fmla="*/ 420607 h 1830192"/>
              <a:gd name="connsiteX1" fmla="*/ 1973765 w 4560848"/>
              <a:gd name="connsiteY1" fmla="*/ 253337 h 1830192"/>
              <a:gd name="connsiteX2" fmla="*/ 4560848 w 4560848"/>
              <a:gd name="connsiteY2" fmla="*/ 1814510 h 1830192"/>
              <a:gd name="connsiteX0" fmla="*/ 0 w 4560848"/>
              <a:gd name="connsiteY0" fmla="*/ 475282 h 1886331"/>
              <a:gd name="connsiteX1" fmla="*/ 1973765 w 4560848"/>
              <a:gd name="connsiteY1" fmla="*/ 308012 h 1886331"/>
              <a:gd name="connsiteX2" fmla="*/ 4560848 w 4560848"/>
              <a:gd name="connsiteY2" fmla="*/ 1869185 h 1886331"/>
              <a:gd name="connsiteX0" fmla="*/ 0 w 4560848"/>
              <a:gd name="connsiteY0" fmla="*/ 413432 h 1825958"/>
              <a:gd name="connsiteX1" fmla="*/ 2152184 w 4560848"/>
              <a:gd name="connsiteY1" fmla="*/ 357674 h 1825958"/>
              <a:gd name="connsiteX2" fmla="*/ 4560848 w 4560848"/>
              <a:gd name="connsiteY2" fmla="*/ 1807335 h 1825958"/>
              <a:gd name="connsiteX0" fmla="*/ 0 w 4560848"/>
              <a:gd name="connsiteY0" fmla="*/ 413432 h 1807335"/>
              <a:gd name="connsiteX1" fmla="*/ 2152184 w 4560848"/>
              <a:gd name="connsiteY1" fmla="*/ 357674 h 1807335"/>
              <a:gd name="connsiteX2" fmla="*/ 4560848 w 4560848"/>
              <a:gd name="connsiteY2" fmla="*/ 1807335 h 1807335"/>
              <a:gd name="connsiteX0" fmla="*/ 0 w 4560848"/>
              <a:gd name="connsiteY0" fmla="*/ 396569 h 1790472"/>
              <a:gd name="connsiteX1" fmla="*/ 2152184 w 4560848"/>
              <a:gd name="connsiteY1" fmla="*/ 340811 h 1790472"/>
              <a:gd name="connsiteX2" fmla="*/ 4560848 w 4560848"/>
              <a:gd name="connsiteY2" fmla="*/ 1790472 h 1790472"/>
              <a:gd name="connsiteX0" fmla="*/ 0 w 4560848"/>
              <a:gd name="connsiteY0" fmla="*/ 166447 h 1560350"/>
              <a:gd name="connsiteX1" fmla="*/ 3033130 w 4560848"/>
              <a:gd name="connsiteY1" fmla="*/ 1002786 h 1560350"/>
              <a:gd name="connsiteX2" fmla="*/ 4560848 w 4560848"/>
              <a:gd name="connsiteY2" fmla="*/ 1560350 h 1560350"/>
              <a:gd name="connsiteX0" fmla="*/ 0 w 4560848"/>
              <a:gd name="connsiteY0" fmla="*/ 155138 h 1549041"/>
              <a:gd name="connsiteX1" fmla="*/ 3033130 w 4560848"/>
              <a:gd name="connsiteY1" fmla="*/ 991477 h 1549041"/>
              <a:gd name="connsiteX2" fmla="*/ 4560848 w 4560848"/>
              <a:gd name="connsiteY2" fmla="*/ 1549041 h 1549041"/>
              <a:gd name="connsiteX0" fmla="*/ 0 w 4560848"/>
              <a:gd name="connsiteY0" fmla="*/ 148976 h 1542879"/>
              <a:gd name="connsiteX1" fmla="*/ 3033130 w 4560848"/>
              <a:gd name="connsiteY1" fmla="*/ 985315 h 1542879"/>
              <a:gd name="connsiteX2" fmla="*/ 4560848 w 4560848"/>
              <a:gd name="connsiteY2" fmla="*/ 1542879 h 1542879"/>
              <a:gd name="connsiteX0" fmla="*/ 0 w 2709745"/>
              <a:gd name="connsiteY0" fmla="*/ 201264 h 1093363"/>
              <a:gd name="connsiteX1" fmla="*/ 1182027 w 2709745"/>
              <a:gd name="connsiteY1" fmla="*/ 535799 h 1093363"/>
              <a:gd name="connsiteX2" fmla="*/ 2709745 w 2709745"/>
              <a:gd name="connsiteY2" fmla="*/ 1093363 h 1093363"/>
              <a:gd name="connsiteX0" fmla="*/ 0 w 2709745"/>
              <a:gd name="connsiteY0" fmla="*/ 4114 h 896213"/>
              <a:gd name="connsiteX1" fmla="*/ 1182027 w 2709745"/>
              <a:gd name="connsiteY1" fmla="*/ 338649 h 896213"/>
              <a:gd name="connsiteX2" fmla="*/ 2709745 w 2709745"/>
              <a:gd name="connsiteY2" fmla="*/ 896213 h 896213"/>
              <a:gd name="connsiteX0" fmla="*/ 0 w 2709745"/>
              <a:gd name="connsiteY0" fmla="*/ 0 h 892099"/>
              <a:gd name="connsiteX1" fmla="*/ 2709745 w 2709745"/>
              <a:gd name="connsiteY1" fmla="*/ 892099 h 892099"/>
              <a:gd name="connsiteX0" fmla="*/ 0 w 2709745"/>
              <a:gd name="connsiteY0" fmla="*/ 0 h 892099"/>
              <a:gd name="connsiteX1" fmla="*/ 2709745 w 2709745"/>
              <a:gd name="connsiteY1" fmla="*/ 892099 h 892099"/>
              <a:gd name="connsiteX0" fmla="*/ 0 w 2709745"/>
              <a:gd name="connsiteY0" fmla="*/ 0 h 892099"/>
              <a:gd name="connsiteX1" fmla="*/ 2709745 w 2709745"/>
              <a:gd name="connsiteY1" fmla="*/ 892099 h 892099"/>
              <a:gd name="connsiteX0" fmla="*/ 0 w 2754350"/>
              <a:gd name="connsiteY0" fmla="*/ 0 h 936704"/>
              <a:gd name="connsiteX1" fmla="*/ 2754350 w 2754350"/>
              <a:gd name="connsiteY1" fmla="*/ 936704 h 936704"/>
              <a:gd name="connsiteX0" fmla="*/ 0 w 2754350"/>
              <a:gd name="connsiteY0" fmla="*/ 0 h 936704"/>
              <a:gd name="connsiteX1" fmla="*/ 2754350 w 2754350"/>
              <a:gd name="connsiteY1" fmla="*/ 936704 h 936704"/>
              <a:gd name="connsiteX0" fmla="*/ 0 w 2754350"/>
              <a:gd name="connsiteY0" fmla="*/ 0 h 936704"/>
              <a:gd name="connsiteX1" fmla="*/ 2754350 w 2754350"/>
              <a:gd name="connsiteY1" fmla="*/ 936704 h 936704"/>
            </a:gdLst>
            <a:ahLst/>
            <a:cxnLst>
              <a:cxn ang="0">
                <a:pos x="connsiteX0" y="connsiteY0"/>
              </a:cxn>
              <a:cxn ang="0">
                <a:pos x="connsiteX1" y="connsiteY1"/>
              </a:cxn>
            </a:cxnLst>
            <a:rect l="l" t="t" r="r" b="b"/>
            <a:pathLst>
              <a:path w="2754350" h="936704">
                <a:moveTo>
                  <a:pt x="0" y="0"/>
                </a:moveTo>
                <a:cubicBezTo>
                  <a:pt x="1449657" y="29737"/>
                  <a:pt x="1237785" y="929270"/>
                  <a:pt x="2754350" y="936704"/>
                </a:cubicBezTo>
              </a:path>
            </a:pathLst>
          </a:custGeom>
          <a:noFill/>
          <a:ln w="28575">
            <a:head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Line 14">
            <a:extLst>
              <a:ext uri="{FF2B5EF4-FFF2-40B4-BE49-F238E27FC236}">
                <a16:creationId xmlns:a16="http://schemas.microsoft.com/office/drawing/2014/main" id="{34770E9F-C3D1-4C57-9972-CA75840390AD}"/>
              </a:ext>
            </a:extLst>
          </p:cNvPr>
          <p:cNvSpPr>
            <a:spLocks noChangeShapeType="1"/>
          </p:cNvSpPr>
          <p:nvPr/>
        </p:nvSpPr>
        <p:spPr bwMode="auto">
          <a:xfrm flipH="1" flipV="1">
            <a:off x="5707563" y="4132047"/>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 name="Line 15">
            <a:extLst>
              <a:ext uri="{FF2B5EF4-FFF2-40B4-BE49-F238E27FC236}">
                <a16:creationId xmlns:a16="http://schemas.microsoft.com/office/drawing/2014/main" id="{A9B90A4E-589C-4EFB-94D2-4A7C9279F1C6}"/>
              </a:ext>
            </a:extLst>
          </p:cNvPr>
          <p:cNvSpPr>
            <a:spLocks noChangeShapeType="1"/>
          </p:cNvSpPr>
          <p:nvPr/>
        </p:nvSpPr>
        <p:spPr bwMode="auto">
          <a:xfrm flipV="1">
            <a:off x="5707563" y="3293847"/>
            <a:ext cx="1143000" cy="838200"/>
          </a:xfrm>
          <a:prstGeom prst="line">
            <a:avLst/>
          </a:prstGeom>
          <a:noFill/>
          <a:ln w="38100" cap="rnd">
            <a:solidFill>
              <a:srgbClr val="FF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17">
            <a:extLst>
              <a:ext uri="{FF2B5EF4-FFF2-40B4-BE49-F238E27FC236}">
                <a16:creationId xmlns:a16="http://schemas.microsoft.com/office/drawing/2014/main" id="{8DACF41A-5A95-471D-A10D-5BE9F269E6E3}"/>
              </a:ext>
            </a:extLst>
          </p:cNvPr>
          <p:cNvSpPr>
            <a:spLocks noChangeShapeType="1"/>
          </p:cNvSpPr>
          <p:nvPr/>
        </p:nvSpPr>
        <p:spPr bwMode="auto">
          <a:xfrm>
            <a:off x="7079163" y="3903447"/>
            <a:ext cx="0" cy="838200"/>
          </a:xfrm>
          <a:prstGeom prst="line">
            <a:avLst/>
          </a:prstGeom>
          <a:noFill/>
          <a:ln w="38100" cap="rnd">
            <a:solidFill>
              <a:srgbClr val="ED13BE"/>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30">
            <a:extLst>
              <a:ext uri="{FF2B5EF4-FFF2-40B4-BE49-F238E27FC236}">
                <a16:creationId xmlns:a16="http://schemas.microsoft.com/office/drawing/2014/main" id="{CDEF108C-EE4B-4291-BD04-4AB5BE53E4B1}"/>
              </a:ext>
            </a:extLst>
          </p:cNvPr>
          <p:cNvSpPr>
            <a:spLocks noChangeShapeType="1"/>
          </p:cNvSpPr>
          <p:nvPr/>
        </p:nvSpPr>
        <p:spPr bwMode="auto">
          <a:xfrm flipV="1">
            <a:off x="6850563" y="3293847"/>
            <a:ext cx="0" cy="60960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 name="Line 54">
            <a:extLst>
              <a:ext uri="{FF2B5EF4-FFF2-40B4-BE49-F238E27FC236}">
                <a16:creationId xmlns:a16="http://schemas.microsoft.com/office/drawing/2014/main" id="{A34F8690-A14D-485F-B53E-9190CC2B0E0E}"/>
              </a:ext>
            </a:extLst>
          </p:cNvPr>
          <p:cNvSpPr>
            <a:spLocks noChangeShapeType="1"/>
          </p:cNvSpPr>
          <p:nvPr/>
        </p:nvSpPr>
        <p:spPr bwMode="auto">
          <a:xfrm flipV="1">
            <a:off x="5707563" y="3903447"/>
            <a:ext cx="1143000" cy="838200"/>
          </a:xfrm>
          <a:prstGeom prst="line">
            <a:avLst/>
          </a:prstGeom>
          <a:noFill/>
          <a:ln w="19050" cap="rnd">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8" name="Straight Connector 7">
            <a:extLst>
              <a:ext uri="{FF2B5EF4-FFF2-40B4-BE49-F238E27FC236}">
                <a16:creationId xmlns:a16="http://schemas.microsoft.com/office/drawing/2014/main" id="{7D00D52B-78CF-47ED-ABC9-25F8ECCF5503}"/>
              </a:ext>
            </a:extLst>
          </p:cNvPr>
          <p:cNvCxnSpPr>
            <a:stCxn id="72" idx="1"/>
            <a:endCxn id="70" idx="0"/>
          </p:cNvCxnSpPr>
          <p:nvPr/>
        </p:nvCxnSpPr>
        <p:spPr>
          <a:xfrm>
            <a:off x="6850563" y="3903447"/>
            <a:ext cx="228600" cy="0"/>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sp>
        <p:nvSpPr>
          <p:cNvPr id="73" name="Rectangle 7">
            <a:extLst>
              <a:ext uri="{FF2B5EF4-FFF2-40B4-BE49-F238E27FC236}">
                <a16:creationId xmlns:a16="http://schemas.microsoft.com/office/drawing/2014/main" id="{DC194702-D36B-4DE4-9687-84AD20AC95BD}"/>
              </a:ext>
            </a:extLst>
          </p:cNvPr>
          <p:cNvSpPr>
            <a:spLocks noChangeArrowheads="1"/>
          </p:cNvSpPr>
          <p:nvPr/>
        </p:nvSpPr>
        <p:spPr bwMode="auto">
          <a:xfrm>
            <a:off x="4229808" y="4805059"/>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74" name="Oval 52">
            <a:extLst>
              <a:ext uri="{FF2B5EF4-FFF2-40B4-BE49-F238E27FC236}">
                <a16:creationId xmlns:a16="http://schemas.microsoft.com/office/drawing/2014/main" id="{C25F8A44-5241-456B-8215-AAC88D84F3C0}"/>
              </a:ext>
            </a:extLst>
          </p:cNvPr>
          <p:cNvSpPr>
            <a:spLocks noChangeArrowheads="1"/>
          </p:cNvSpPr>
          <p:nvPr/>
        </p:nvSpPr>
        <p:spPr bwMode="auto">
          <a:xfrm>
            <a:off x="5747331" y="2361254"/>
            <a:ext cx="929867" cy="533400"/>
          </a:xfrm>
          <a:prstGeom prst="ellipse">
            <a:avLst/>
          </a:prstGeom>
          <a:solidFill>
            <a:schemeClr val="tx2"/>
          </a:solidFill>
          <a:ln w="9525">
            <a:noFill/>
            <a:round/>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600" b="1" dirty="0">
                <a:solidFill>
                  <a:srgbClr val="FFFF00"/>
                </a:solidFill>
                <a:cs typeface="Arial" panose="020B0604020202020204" pitchFamily="34" charset="0"/>
              </a:rPr>
              <a:t>Normal</a:t>
            </a:r>
            <a:endParaRPr lang="en-US" altLang="en-US" sz="1600" b="1" baseline="-25000" dirty="0">
              <a:solidFill>
                <a:srgbClr val="FFFF00"/>
              </a:solidFill>
              <a:cs typeface="Arial" panose="020B0604020202020204" pitchFamily="34" charset="0"/>
            </a:endParaRPr>
          </a:p>
        </p:txBody>
      </p:sp>
      <p:sp>
        <p:nvSpPr>
          <p:cNvPr id="75" name="Line 53">
            <a:extLst>
              <a:ext uri="{FF2B5EF4-FFF2-40B4-BE49-F238E27FC236}">
                <a16:creationId xmlns:a16="http://schemas.microsoft.com/office/drawing/2014/main" id="{573548BA-295D-41CB-86B2-60A789C8BF1C}"/>
              </a:ext>
            </a:extLst>
          </p:cNvPr>
          <p:cNvSpPr>
            <a:spLocks noChangeShapeType="1"/>
          </p:cNvSpPr>
          <p:nvPr/>
        </p:nvSpPr>
        <p:spPr bwMode="auto">
          <a:xfrm flipH="1">
            <a:off x="6212265" y="2887393"/>
            <a:ext cx="0" cy="815045"/>
          </a:xfrm>
          <a:prstGeom prst="line">
            <a:avLst/>
          </a:prstGeom>
          <a:noFill/>
          <a:ln w="28575" cap="rnd">
            <a:solidFill>
              <a:schemeClr val="tx2">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76" name="Oval 112">
            <a:extLst>
              <a:ext uri="{FF2B5EF4-FFF2-40B4-BE49-F238E27FC236}">
                <a16:creationId xmlns:a16="http://schemas.microsoft.com/office/drawing/2014/main" id="{4DD1390E-592A-430F-ADB2-21E36CDA6CA7}"/>
              </a:ext>
            </a:extLst>
          </p:cNvPr>
          <p:cNvSpPr>
            <a:spLocks noChangeArrowheads="1"/>
          </p:cNvSpPr>
          <p:nvPr/>
        </p:nvSpPr>
        <p:spPr bwMode="auto">
          <a:xfrm>
            <a:off x="10284000" y="4575522"/>
            <a:ext cx="1170286" cy="572052"/>
          </a:xfrm>
          <a:prstGeom prst="ellipse">
            <a:avLst/>
          </a:prstGeom>
          <a:noFill/>
          <a:ln w="25400">
            <a:solidFill>
              <a:srgbClr val="ED13BE"/>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ja-JP" sz="1200" dirty="0">
                <a:latin typeface="Calibri" panose="020F0502020204030204" pitchFamily="34" charset="0"/>
              </a:rPr>
              <a:t>‘Square wave’</a:t>
            </a:r>
          </a:p>
          <a:p>
            <a:pPr algn="ctr" eaLnBrk="1" hangingPunct="1">
              <a:spcBef>
                <a:spcPct val="0"/>
              </a:spcBef>
              <a:buFontTx/>
              <a:buNone/>
            </a:pPr>
            <a:r>
              <a:rPr lang="en-US" altLang="en-US" sz="1200" dirty="0">
                <a:latin typeface="Calibri" panose="020F0502020204030204" pitchFamily="34" charset="0"/>
              </a:rPr>
              <a:t>flow pattern</a:t>
            </a:r>
          </a:p>
        </p:txBody>
      </p:sp>
    </p:spTree>
    <p:extLst>
      <p:ext uri="{BB962C8B-B14F-4D97-AF65-F5344CB8AC3E}">
        <p14:creationId xmlns:p14="http://schemas.microsoft.com/office/powerpoint/2010/main" val="180729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17"/>
                                        </p:tgtEl>
                                        <p:attrNameLst>
                                          <p:attrName>style.visibility</p:attrName>
                                        </p:attrNameLst>
                                      </p:cBhvr>
                                      <p:to>
                                        <p:strVal val="visible"/>
                                      </p:to>
                                    </p:set>
                                    <p:animEffect transition="in" filter="blinds(horizontal)">
                                      <p:cBhvr>
                                        <p:cTn id="12" dur="500"/>
                                        <p:tgtEl>
                                          <p:spTgt spid="7217"/>
                                        </p:tgtEl>
                                      </p:cBhvr>
                                    </p:animEffect>
                                  </p:childTnLst>
                                </p:cTn>
                              </p:par>
                            </p:childTnLst>
                          </p:cTn>
                        </p:par>
                        <p:par>
                          <p:cTn id="13" fill="hold" nodeType="afterGroup">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45"/>
                                        </p:tgtEl>
                                        <p:attrNameLst>
                                          <p:attrName>style.visibility</p:attrName>
                                        </p:attrNameLst>
                                      </p:cBhvr>
                                      <p:to>
                                        <p:strVal val="visible"/>
                                      </p:to>
                                    </p:set>
                                    <p:animEffect transition="in" filter="blinds(horizontal)">
                                      <p:cBhvr>
                                        <p:cTn id="16"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217" grpId="0" animBg="1"/>
      <p:bldP spid="4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DE0D15DB-57D5-4653-BFC6-3EEE9A4596C4}"/>
              </a:ext>
            </a:extLst>
          </p:cNvPr>
          <p:cNvSpPr>
            <a:spLocks noGrp="1" noChangeArrowheads="1"/>
          </p:cNvSpPr>
          <p:nvPr>
            <p:ph type="title"/>
          </p:nvPr>
        </p:nvSpPr>
        <p:spPr>
          <a:xfrm>
            <a:off x="838200" y="533400"/>
            <a:ext cx="10515600" cy="1208192"/>
          </a:xfrm>
        </p:spPr>
        <p:txBody>
          <a:bodyPr/>
          <a:lstStyle/>
          <a:p>
            <a:pPr eaLnBrk="1" hangingPunct="1"/>
            <a:r>
              <a:rPr lang="en-US" altLang="en-US" b="1" dirty="0">
                <a:latin typeface="Calibri" panose="020F0502020204030204" pitchFamily="34" charset="0"/>
              </a:rPr>
              <a:t>Breath Characteristics</a:t>
            </a:r>
            <a:br>
              <a:rPr lang="en-US" altLang="en-US" b="1" dirty="0">
                <a:latin typeface="Calibri" panose="020F0502020204030204" pitchFamily="34" charset="0"/>
              </a:rPr>
            </a:br>
            <a:r>
              <a:rPr lang="en-US" altLang="en-US" b="0" dirty="0">
                <a:latin typeface="Calibri" panose="020F0502020204030204" pitchFamily="34" charset="0"/>
              </a:rPr>
              <a:t>3 “Ts”</a:t>
            </a:r>
          </a:p>
        </p:txBody>
      </p:sp>
      <p:sp>
        <p:nvSpPr>
          <p:cNvPr id="18434" name="Rectangle 3">
            <a:extLst>
              <a:ext uri="{FF2B5EF4-FFF2-40B4-BE49-F238E27FC236}">
                <a16:creationId xmlns:a16="http://schemas.microsoft.com/office/drawing/2014/main" id="{0DC61F9C-6339-413E-A5F5-9822DD0243C1}"/>
              </a:ext>
            </a:extLst>
          </p:cNvPr>
          <p:cNvSpPr>
            <a:spLocks noGrp="1" noChangeArrowheads="1"/>
          </p:cNvSpPr>
          <p:nvPr>
            <p:ph idx="1"/>
          </p:nvPr>
        </p:nvSpPr>
        <p:spPr>
          <a:xfrm>
            <a:off x="838200" y="1993899"/>
            <a:ext cx="10515600" cy="4067750"/>
          </a:xfrm>
        </p:spPr>
        <p:txBody>
          <a:bodyPr>
            <a:normAutofit fontScale="92500" lnSpcReduction="10000"/>
          </a:bodyPr>
          <a:lstStyle/>
          <a:p>
            <a:pPr eaLnBrk="1" hangingPunct="1"/>
            <a:r>
              <a:rPr lang="en-US" altLang="en-US" dirty="0">
                <a:solidFill>
                  <a:srgbClr val="FF0000"/>
                </a:solidFill>
              </a:rPr>
              <a:t>Trigger</a:t>
            </a:r>
          </a:p>
          <a:p>
            <a:pPr lvl="1" eaLnBrk="1" hangingPunct="1"/>
            <a:r>
              <a:rPr lang="en-US" altLang="en-US" dirty="0"/>
              <a:t>What initiates a breath</a:t>
            </a:r>
          </a:p>
          <a:p>
            <a:pPr lvl="1" eaLnBrk="1" hangingPunct="1"/>
            <a:r>
              <a:rPr lang="en-US" altLang="en-US" dirty="0"/>
              <a:t>Machine timer (control) vs patient effort (assist)</a:t>
            </a:r>
          </a:p>
          <a:p>
            <a:pPr eaLnBrk="1" hangingPunct="1"/>
            <a:r>
              <a:rPr lang="en-US" altLang="en-US" dirty="0"/>
              <a:t>Gas delivery </a:t>
            </a:r>
            <a:r>
              <a:rPr lang="en-US" altLang="en-US" dirty="0">
                <a:solidFill>
                  <a:srgbClr val="FF0000"/>
                </a:solidFill>
              </a:rPr>
              <a:t>target</a:t>
            </a:r>
            <a:r>
              <a:rPr lang="en-US" altLang="en-US" dirty="0"/>
              <a:t> or limit</a:t>
            </a:r>
          </a:p>
          <a:p>
            <a:pPr lvl="1" eaLnBrk="1" hangingPunct="1"/>
            <a:r>
              <a:rPr lang="en-US" altLang="en-US" dirty="0"/>
              <a:t>What governs gas flow</a:t>
            </a:r>
          </a:p>
          <a:p>
            <a:pPr lvl="1" eaLnBrk="1" hangingPunct="1"/>
            <a:r>
              <a:rPr lang="en-US" altLang="en-US" dirty="0"/>
              <a:t>Flow target vs pressure target</a:t>
            </a:r>
          </a:p>
          <a:p>
            <a:pPr eaLnBrk="1" hangingPunct="1"/>
            <a:r>
              <a:rPr lang="en-US" altLang="en-US" dirty="0"/>
              <a:t>Cycle</a:t>
            </a:r>
          </a:p>
          <a:p>
            <a:pPr lvl="1" eaLnBrk="1" hangingPunct="1"/>
            <a:r>
              <a:rPr lang="en-US" altLang="en-US" dirty="0"/>
              <a:t>What </a:t>
            </a:r>
            <a:r>
              <a:rPr lang="en-US" altLang="en-US" dirty="0">
                <a:solidFill>
                  <a:srgbClr val="FF0000"/>
                </a:solidFill>
              </a:rPr>
              <a:t>terminates</a:t>
            </a:r>
            <a:r>
              <a:rPr lang="en-US" altLang="en-US" dirty="0"/>
              <a:t> the breath</a:t>
            </a:r>
          </a:p>
          <a:p>
            <a:pPr lvl="1" eaLnBrk="1" hangingPunct="1"/>
            <a:r>
              <a:rPr lang="en-US" altLang="en-US" dirty="0"/>
              <a:t>Volume, time, flow, pressure</a:t>
            </a: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lvl="1" eaLnBrk="1" hangingPunct="1"/>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5556D611-73FC-42AD-9024-C6C9184E113B}"/>
              </a:ext>
            </a:extLst>
          </p:cNvPr>
          <p:cNvSpPr>
            <a:spLocks noGrp="1"/>
          </p:cNvSpPr>
          <p:nvPr>
            <p:ph type="title"/>
          </p:nvPr>
        </p:nvSpPr>
        <p:spPr>
          <a:xfrm>
            <a:off x="838200" y="838200"/>
            <a:ext cx="10515600" cy="1208192"/>
          </a:xfrm>
        </p:spPr>
        <p:txBody>
          <a:bodyPr>
            <a:normAutofit/>
          </a:bodyPr>
          <a:lstStyle/>
          <a:p>
            <a:pPr eaLnBrk="1" hangingPunct="1"/>
            <a:r>
              <a:rPr lang="en-US" altLang="en-US" b="1" dirty="0">
                <a:latin typeface="Calibri" panose="020F0502020204030204" pitchFamily="34" charset="0"/>
              </a:rPr>
              <a:t>Breath Characteristics</a:t>
            </a:r>
            <a:br>
              <a:rPr lang="en-US" altLang="en-US" b="1" dirty="0">
                <a:latin typeface="Calibri" panose="020F0502020204030204" pitchFamily="34" charset="0"/>
              </a:rPr>
            </a:br>
            <a:r>
              <a:rPr lang="en-US" altLang="en-US" b="0" dirty="0">
                <a:latin typeface="Calibri" panose="020F0502020204030204" pitchFamily="34" charset="0"/>
              </a:rPr>
              <a:t>Trigger</a:t>
            </a:r>
            <a:endParaRPr lang="en-US" altLang="en-US" b="0" dirty="0"/>
          </a:p>
        </p:txBody>
      </p:sp>
      <p:sp>
        <p:nvSpPr>
          <p:cNvPr id="20482" name="Content Placeholder 2">
            <a:extLst>
              <a:ext uri="{FF2B5EF4-FFF2-40B4-BE49-F238E27FC236}">
                <a16:creationId xmlns:a16="http://schemas.microsoft.com/office/drawing/2014/main" id="{64906680-AA03-4825-9EA7-18916FA4021F}"/>
              </a:ext>
            </a:extLst>
          </p:cNvPr>
          <p:cNvSpPr>
            <a:spLocks noGrp="1"/>
          </p:cNvSpPr>
          <p:nvPr>
            <p:ph idx="1"/>
          </p:nvPr>
        </p:nvSpPr>
        <p:spPr>
          <a:xfrm>
            <a:off x="838200" y="2514599"/>
            <a:ext cx="10515600" cy="3623249"/>
          </a:xfrm>
        </p:spPr>
        <p:txBody>
          <a:bodyPr>
            <a:normAutofit/>
          </a:bodyPr>
          <a:lstStyle/>
          <a:p>
            <a:pPr eaLnBrk="1" hangingPunct="1"/>
            <a:r>
              <a:rPr lang="en-US" altLang="en-US" dirty="0"/>
              <a:t>Controlled – machine timer</a:t>
            </a:r>
          </a:p>
          <a:p>
            <a:pPr eaLnBrk="1" hangingPunct="1"/>
            <a:r>
              <a:rPr lang="en-US" altLang="en-US" dirty="0"/>
              <a:t>Assisted – patient </a:t>
            </a:r>
            <a:r>
              <a:rPr lang="en-US" altLang="en-US" sz="2800" dirty="0"/>
              <a:t>effort</a:t>
            </a:r>
          </a:p>
          <a:p>
            <a:pPr lvl="1" eaLnBrk="1" hangingPunct="1"/>
            <a:r>
              <a:rPr lang="en-US" altLang="en-US" sz="2800" dirty="0"/>
              <a:t>Pressure trigger – effort produces pressure drop in vent circuit</a:t>
            </a:r>
          </a:p>
          <a:p>
            <a:pPr lvl="1" eaLnBrk="1" hangingPunct="1"/>
            <a:r>
              <a:rPr lang="en-US" altLang="en-US" sz="2800" dirty="0"/>
              <a:t>Flow trigger – effort draws gas out of a continuous flow through the vent circuit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AFFE96BC-2F11-46CA-A50E-D46CB7F79056}"/>
              </a:ext>
            </a:extLst>
          </p:cNvPr>
          <p:cNvSpPr>
            <a:spLocks noGrp="1"/>
          </p:cNvSpPr>
          <p:nvPr>
            <p:ph type="title"/>
          </p:nvPr>
        </p:nvSpPr>
        <p:spPr>
          <a:xfrm>
            <a:off x="838200" y="365126"/>
            <a:ext cx="10515600" cy="928762"/>
          </a:xfrm>
        </p:spPr>
        <p:txBody>
          <a:bodyPr>
            <a:normAutofit/>
          </a:bodyPr>
          <a:lstStyle/>
          <a:p>
            <a:pPr eaLnBrk="1" hangingPunct="1"/>
            <a:endParaRPr lang="en-US" altLang="en-US" dirty="0"/>
          </a:p>
        </p:txBody>
      </p:sp>
      <p:grpSp>
        <p:nvGrpSpPr>
          <p:cNvPr id="31" name="Group 30">
            <a:extLst>
              <a:ext uri="{FF2B5EF4-FFF2-40B4-BE49-F238E27FC236}">
                <a16:creationId xmlns:a16="http://schemas.microsoft.com/office/drawing/2014/main" id="{84E468FC-41B5-47DC-BEC5-71BCFE794819}"/>
              </a:ext>
            </a:extLst>
          </p:cNvPr>
          <p:cNvGrpSpPr/>
          <p:nvPr/>
        </p:nvGrpSpPr>
        <p:grpSpPr>
          <a:xfrm>
            <a:off x="2771172" y="1371600"/>
            <a:ext cx="6906228" cy="4662513"/>
            <a:chOff x="2694972" y="1433487"/>
            <a:chExt cx="6906228" cy="4662513"/>
          </a:xfrm>
        </p:grpSpPr>
        <p:cxnSp>
          <p:nvCxnSpPr>
            <p:cNvPr id="26" name="Straight Connector 25">
              <a:extLst>
                <a:ext uri="{FF2B5EF4-FFF2-40B4-BE49-F238E27FC236}">
                  <a16:creationId xmlns:a16="http://schemas.microsoft.com/office/drawing/2014/main" id="{92DD4074-82BC-4B3D-8831-B14085EFDD80}"/>
                </a:ext>
              </a:extLst>
            </p:cNvPr>
            <p:cNvCxnSpPr/>
            <p:nvPr/>
          </p:nvCxnSpPr>
          <p:spPr>
            <a:xfrm>
              <a:off x="5486400" y="1981200"/>
              <a:ext cx="0" cy="4114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64481-AB8C-4ADB-9A85-120DF03F8899}"/>
                </a:ext>
              </a:extLst>
            </p:cNvPr>
            <p:cNvCxnSpPr/>
            <p:nvPr/>
          </p:nvCxnSpPr>
          <p:spPr>
            <a:xfrm>
              <a:off x="6629400" y="1981200"/>
              <a:ext cx="0" cy="4114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F2EFCAD-3FCB-478F-9133-DF35F9E62D75}"/>
                </a:ext>
              </a:extLst>
            </p:cNvPr>
            <p:cNvCxnSpPr>
              <a:cxnSpLocks/>
            </p:cNvCxnSpPr>
            <p:nvPr/>
          </p:nvCxnSpPr>
          <p:spPr>
            <a:xfrm>
              <a:off x="4838983" y="2514600"/>
              <a:ext cx="2628617" cy="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F2CEA62-0A6A-4803-A476-3AF067A2319E}"/>
                </a:ext>
              </a:extLst>
            </p:cNvPr>
            <p:cNvSpPr txBox="1"/>
            <p:nvPr/>
          </p:nvSpPr>
          <p:spPr>
            <a:xfrm>
              <a:off x="2694972" y="1740820"/>
              <a:ext cx="1828800" cy="4226670"/>
            </a:xfrm>
            <a:prstGeom prst="rect">
              <a:avLst/>
            </a:prstGeom>
            <a:noFill/>
          </p:spPr>
          <p:txBody>
            <a:bodyPr wrap="square" rtlCol="0">
              <a:spAutoFit/>
            </a:bodyPr>
            <a:lstStyle/>
            <a:p>
              <a:pPr algn="r">
                <a:lnSpc>
                  <a:spcPct val="250000"/>
                </a:lnSpc>
              </a:pPr>
              <a:r>
                <a:rPr lang="en-US" sz="2800" b="1" dirty="0">
                  <a:solidFill>
                    <a:srgbClr val="385072"/>
                  </a:solidFill>
                </a:rPr>
                <a:t>L/sec</a:t>
              </a:r>
            </a:p>
            <a:p>
              <a:pPr algn="r">
                <a:lnSpc>
                  <a:spcPct val="250000"/>
                </a:lnSpc>
              </a:pPr>
              <a:r>
                <a:rPr lang="en-US" sz="2800" b="1" dirty="0">
                  <a:solidFill>
                    <a:srgbClr val="385072"/>
                  </a:solidFill>
                </a:rPr>
                <a:t>L</a:t>
              </a:r>
            </a:p>
            <a:p>
              <a:pPr algn="r">
                <a:lnSpc>
                  <a:spcPct val="250000"/>
                </a:lnSpc>
              </a:pPr>
              <a:r>
                <a:rPr lang="en-US" sz="2800" b="1" dirty="0">
                  <a:solidFill>
                    <a:srgbClr val="385072"/>
                  </a:solidFill>
                </a:rPr>
                <a:t>cm/H2O</a:t>
              </a:r>
            </a:p>
            <a:p>
              <a:pPr algn="r">
                <a:lnSpc>
                  <a:spcPct val="250000"/>
                </a:lnSpc>
              </a:pPr>
              <a:r>
                <a:rPr lang="en-US" sz="2800" b="1" dirty="0">
                  <a:solidFill>
                    <a:srgbClr val="385072"/>
                  </a:solidFill>
                </a:rPr>
                <a:t>cm/H2O</a:t>
              </a:r>
            </a:p>
          </p:txBody>
        </p:sp>
        <p:sp>
          <p:nvSpPr>
            <p:cNvPr id="5" name="TextBox 4">
              <a:extLst>
                <a:ext uri="{FF2B5EF4-FFF2-40B4-BE49-F238E27FC236}">
                  <a16:creationId xmlns:a16="http://schemas.microsoft.com/office/drawing/2014/main" id="{D971F82A-4121-467B-ACD3-B5B54AF12800}"/>
                </a:ext>
              </a:extLst>
            </p:cNvPr>
            <p:cNvSpPr txBox="1"/>
            <p:nvPr/>
          </p:nvSpPr>
          <p:spPr>
            <a:xfrm>
              <a:off x="7772400" y="1612014"/>
              <a:ext cx="1828800" cy="4226670"/>
            </a:xfrm>
            <a:prstGeom prst="rect">
              <a:avLst/>
            </a:prstGeom>
            <a:noFill/>
          </p:spPr>
          <p:txBody>
            <a:bodyPr wrap="square" rtlCol="0">
              <a:spAutoFit/>
            </a:bodyPr>
            <a:lstStyle/>
            <a:p>
              <a:pPr>
                <a:lnSpc>
                  <a:spcPct val="250000"/>
                </a:lnSpc>
              </a:pPr>
              <a:r>
                <a:rPr lang="en-US" sz="2800" b="1" dirty="0">
                  <a:solidFill>
                    <a:srgbClr val="385072"/>
                  </a:solidFill>
                </a:rPr>
                <a:t>Flow</a:t>
              </a:r>
            </a:p>
            <a:p>
              <a:pPr>
                <a:lnSpc>
                  <a:spcPct val="250000"/>
                </a:lnSpc>
              </a:pPr>
              <a:r>
                <a:rPr lang="en-US" sz="2800" b="1" dirty="0">
                  <a:solidFill>
                    <a:srgbClr val="385072"/>
                  </a:solidFill>
                </a:rPr>
                <a:t>Vol</a:t>
              </a:r>
            </a:p>
            <a:p>
              <a:pPr>
                <a:lnSpc>
                  <a:spcPct val="250000"/>
                </a:lnSpc>
              </a:pPr>
              <a:r>
                <a:rPr lang="en-US" sz="2800" b="1" dirty="0">
                  <a:solidFill>
                    <a:srgbClr val="385072"/>
                  </a:solidFill>
                </a:rPr>
                <a:t>Paw</a:t>
              </a:r>
            </a:p>
            <a:p>
              <a:pPr>
                <a:lnSpc>
                  <a:spcPct val="250000"/>
                </a:lnSpc>
              </a:pPr>
              <a:r>
                <a:rPr lang="en-US" sz="2800" b="1" dirty="0">
                  <a:solidFill>
                    <a:srgbClr val="385072"/>
                  </a:solidFill>
                </a:rPr>
                <a:t>Pes</a:t>
              </a:r>
            </a:p>
          </p:txBody>
        </p:sp>
        <p:grpSp>
          <p:nvGrpSpPr>
            <p:cNvPr id="11" name="Group 10">
              <a:extLst>
                <a:ext uri="{FF2B5EF4-FFF2-40B4-BE49-F238E27FC236}">
                  <a16:creationId xmlns:a16="http://schemas.microsoft.com/office/drawing/2014/main" id="{E3DF7077-AE30-4B93-9207-C3F1CDA289B5}"/>
                </a:ext>
              </a:extLst>
            </p:cNvPr>
            <p:cNvGrpSpPr/>
            <p:nvPr/>
          </p:nvGrpSpPr>
          <p:grpSpPr>
            <a:xfrm>
              <a:off x="4905016" y="2329165"/>
              <a:ext cx="2496550" cy="523950"/>
              <a:chOff x="5192972" y="2373223"/>
              <a:chExt cx="2496550" cy="523950"/>
            </a:xfrm>
          </p:grpSpPr>
          <p:sp>
            <p:nvSpPr>
              <p:cNvPr id="4" name="Freeform: Shape 3">
                <a:extLst>
                  <a:ext uri="{FF2B5EF4-FFF2-40B4-BE49-F238E27FC236}">
                    <a16:creationId xmlns:a16="http://schemas.microsoft.com/office/drawing/2014/main" id="{C062B813-62EB-4A64-9DBD-53E51F31207E}"/>
                  </a:ext>
                </a:extLst>
              </p:cNvPr>
              <p:cNvSpPr/>
              <p:nvPr/>
            </p:nvSpPr>
            <p:spPr>
              <a:xfrm>
                <a:off x="5192972" y="2373223"/>
                <a:ext cx="1380782" cy="523950"/>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80782" h="523950">
                    <a:moveTo>
                      <a:pt x="0" y="178909"/>
                    </a:moveTo>
                    <a:lnTo>
                      <a:pt x="267310" y="183065"/>
                    </a:lnTo>
                    <a:cubicBezTo>
                      <a:pt x="263898" y="133023"/>
                      <a:pt x="264993" y="44706"/>
                      <a:pt x="266131" y="1488"/>
                    </a:cubicBezTo>
                    <a:lnTo>
                      <a:pt x="807886" y="0"/>
                    </a:lnTo>
                    <a:cubicBezTo>
                      <a:pt x="799222" y="59553"/>
                      <a:pt x="811297" y="464210"/>
                      <a:pt x="805218" y="523950"/>
                    </a:cubicBezTo>
                    <a:cubicBezTo>
                      <a:pt x="874511" y="412535"/>
                      <a:pt x="941303" y="330369"/>
                      <a:pt x="1037230" y="274444"/>
                    </a:cubicBezTo>
                    <a:cubicBezTo>
                      <a:pt x="1133157" y="218519"/>
                      <a:pt x="1309669" y="199029"/>
                      <a:pt x="1380782" y="18840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a16="http://schemas.microsoft.com/office/drawing/2014/main" id="{A597058D-A877-4F2E-A062-CB15793DF18D}"/>
                  </a:ext>
                </a:extLst>
              </p:cNvPr>
              <p:cNvSpPr/>
              <p:nvPr/>
            </p:nvSpPr>
            <p:spPr>
              <a:xfrm>
                <a:off x="6573754" y="2373223"/>
                <a:ext cx="1115768" cy="523950"/>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15768" h="523950">
                    <a:moveTo>
                      <a:pt x="2296" y="183065"/>
                    </a:moveTo>
                    <a:cubicBezTo>
                      <a:pt x="-1116" y="133023"/>
                      <a:pt x="-21" y="44706"/>
                      <a:pt x="1117" y="1488"/>
                    </a:cubicBezTo>
                    <a:lnTo>
                      <a:pt x="542872" y="0"/>
                    </a:lnTo>
                    <a:cubicBezTo>
                      <a:pt x="534208" y="59553"/>
                      <a:pt x="546283" y="464210"/>
                      <a:pt x="540204" y="523950"/>
                    </a:cubicBezTo>
                    <a:cubicBezTo>
                      <a:pt x="609497" y="412535"/>
                      <a:pt x="676289" y="330369"/>
                      <a:pt x="772216" y="274444"/>
                    </a:cubicBezTo>
                    <a:cubicBezTo>
                      <a:pt x="868143" y="218519"/>
                      <a:pt x="1044655" y="199029"/>
                      <a:pt x="1115768" y="18840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0" name="Straight Connector 19">
              <a:extLst>
                <a:ext uri="{FF2B5EF4-FFF2-40B4-BE49-F238E27FC236}">
                  <a16:creationId xmlns:a16="http://schemas.microsoft.com/office/drawing/2014/main" id="{9D185970-0A63-45D2-A23B-BE7DD4427620}"/>
                </a:ext>
              </a:extLst>
            </p:cNvPr>
            <p:cNvCxnSpPr>
              <a:cxnSpLocks/>
            </p:cNvCxnSpPr>
            <p:nvPr/>
          </p:nvCxnSpPr>
          <p:spPr>
            <a:xfrm>
              <a:off x="4838983" y="3768611"/>
              <a:ext cx="2628617" cy="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649A7C0-583B-46A8-92D2-7099B3A4E4D2}"/>
                </a:ext>
              </a:extLst>
            </p:cNvPr>
            <p:cNvCxnSpPr>
              <a:cxnSpLocks/>
            </p:cNvCxnSpPr>
            <p:nvPr/>
          </p:nvCxnSpPr>
          <p:spPr>
            <a:xfrm>
              <a:off x="4838983" y="4648200"/>
              <a:ext cx="2628617" cy="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F0D4746-9F00-4282-95A9-B73DB7D1A5D7}"/>
                </a:ext>
              </a:extLst>
            </p:cNvPr>
            <p:cNvCxnSpPr>
              <a:cxnSpLocks/>
            </p:cNvCxnSpPr>
            <p:nvPr/>
          </p:nvCxnSpPr>
          <p:spPr>
            <a:xfrm>
              <a:off x="4838983" y="5562600"/>
              <a:ext cx="2628617" cy="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BC9DAFB-8A79-4354-8410-E4B826954FB5}"/>
                </a:ext>
              </a:extLst>
            </p:cNvPr>
            <p:cNvGrpSpPr/>
            <p:nvPr/>
          </p:nvGrpSpPr>
          <p:grpSpPr>
            <a:xfrm>
              <a:off x="4919890" y="3430525"/>
              <a:ext cx="2466802" cy="335417"/>
              <a:chOff x="5313217" y="3474583"/>
              <a:chExt cx="2466802" cy="335417"/>
            </a:xfrm>
          </p:grpSpPr>
          <p:sp>
            <p:nvSpPr>
              <p:cNvPr id="6" name="Freeform: Shape 5">
                <a:extLst>
                  <a:ext uri="{FF2B5EF4-FFF2-40B4-BE49-F238E27FC236}">
                    <a16:creationId xmlns:a16="http://schemas.microsoft.com/office/drawing/2014/main" id="{8BBB95CE-822A-4DF9-B49F-7E32B78D9B1B}"/>
                  </a:ext>
                </a:extLst>
              </p:cNvPr>
              <p:cNvSpPr/>
              <p:nvPr/>
            </p:nvSpPr>
            <p:spPr>
              <a:xfrm>
                <a:off x="6761710" y="3474584"/>
                <a:ext cx="1018309" cy="332509"/>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Lst>
                <a:ahLst/>
                <a:cxnLst>
                  <a:cxn ang="0">
                    <a:pos x="connsiteX0" y="connsiteY0"/>
                  </a:cxn>
                  <a:cxn ang="0">
                    <a:pos x="connsiteX1" y="connsiteY1"/>
                  </a:cxn>
                  <a:cxn ang="0">
                    <a:pos x="connsiteX2" y="connsiteY2"/>
                  </a:cxn>
                </a:cxnLst>
                <a:rect l="l" t="t" r="r" b="b"/>
                <a:pathLst>
                  <a:path w="1018309" h="332509">
                    <a:moveTo>
                      <a:pt x="1018309" y="332509"/>
                    </a:moveTo>
                    <a:cubicBezTo>
                      <a:pt x="618259" y="275705"/>
                      <a:pt x="535478" y="129540"/>
                      <a:pt x="494607" y="0"/>
                    </a:cubicBezTo>
                    <a:cubicBezTo>
                      <a:pt x="385156" y="16625"/>
                      <a:pt x="95596" y="2771"/>
                      <a:pt x="0" y="328353"/>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CC486A8F-AC55-46D9-8670-E465B7920FC6}"/>
                  </a:ext>
                </a:extLst>
              </p:cNvPr>
              <p:cNvSpPr/>
              <p:nvPr/>
            </p:nvSpPr>
            <p:spPr>
              <a:xfrm>
                <a:off x="5313217" y="3474583"/>
                <a:ext cx="1442259" cy="335417"/>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334193 w 1334193"/>
                  <a:gd name="connsiteY0" fmla="*/ 332509 h 340267"/>
                  <a:gd name="connsiteX1" fmla="*/ 810491 w 1334193"/>
                  <a:gd name="connsiteY1" fmla="*/ 0 h 340267"/>
                  <a:gd name="connsiteX2" fmla="*/ 315884 w 1334193"/>
                  <a:gd name="connsiteY2" fmla="*/ 328353 h 340267"/>
                  <a:gd name="connsiteX3" fmla="*/ 0 w 1334193"/>
                  <a:gd name="connsiteY3" fmla="*/ 332509 h 340267"/>
                  <a:gd name="connsiteX0" fmla="*/ 1334193 w 1334193"/>
                  <a:gd name="connsiteY0" fmla="*/ 332509 h 334882"/>
                  <a:gd name="connsiteX1" fmla="*/ 810491 w 1334193"/>
                  <a:gd name="connsiteY1" fmla="*/ 0 h 334882"/>
                  <a:gd name="connsiteX2" fmla="*/ 315884 w 1334193"/>
                  <a:gd name="connsiteY2" fmla="*/ 328353 h 334882"/>
                  <a:gd name="connsiteX3" fmla="*/ 0 w 1334193"/>
                  <a:gd name="connsiteY3" fmla="*/ 332509 h 334882"/>
                  <a:gd name="connsiteX0" fmla="*/ 1334193 w 1334193"/>
                  <a:gd name="connsiteY0" fmla="*/ 332509 h 333651"/>
                  <a:gd name="connsiteX1" fmla="*/ 810491 w 1334193"/>
                  <a:gd name="connsiteY1" fmla="*/ 0 h 333651"/>
                  <a:gd name="connsiteX2" fmla="*/ 278477 w 1334193"/>
                  <a:gd name="connsiteY2" fmla="*/ 324196 h 333651"/>
                  <a:gd name="connsiteX3" fmla="*/ 0 w 1334193"/>
                  <a:gd name="connsiteY3" fmla="*/ 332509 h 333651"/>
                  <a:gd name="connsiteX0" fmla="*/ 1334193 w 1334193"/>
                  <a:gd name="connsiteY0" fmla="*/ 332509 h 340264"/>
                  <a:gd name="connsiteX1" fmla="*/ 810491 w 1334193"/>
                  <a:gd name="connsiteY1" fmla="*/ 0 h 340264"/>
                  <a:gd name="connsiteX2" fmla="*/ 270164 w 1334193"/>
                  <a:gd name="connsiteY2" fmla="*/ 336665 h 340264"/>
                  <a:gd name="connsiteX3" fmla="*/ 0 w 1334193"/>
                  <a:gd name="connsiteY3" fmla="*/ 332509 h 340264"/>
                  <a:gd name="connsiteX0" fmla="*/ 1334193 w 1334193"/>
                  <a:gd name="connsiteY0" fmla="*/ 332509 h 338455"/>
                  <a:gd name="connsiteX1" fmla="*/ 810491 w 1334193"/>
                  <a:gd name="connsiteY1" fmla="*/ 0 h 338455"/>
                  <a:gd name="connsiteX2" fmla="*/ 270164 w 1334193"/>
                  <a:gd name="connsiteY2" fmla="*/ 336665 h 338455"/>
                  <a:gd name="connsiteX3" fmla="*/ 0 w 1334193"/>
                  <a:gd name="connsiteY3" fmla="*/ 332509 h 338455"/>
                  <a:gd name="connsiteX0" fmla="*/ 1334193 w 1334193"/>
                  <a:gd name="connsiteY0" fmla="*/ 332509 h 335417"/>
                  <a:gd name="connsiteX1" fmla="*/ 810491 w 1334193"/>
                  <a:gd name="connsiteY1" fmla="*/ 0 h 335417"/>
                  <a:gd name="connsiteX2" fmla="*/ 266008 w 1334193"/>
                  <a:gd name="connsiteY2" fmla="*/ 332509 h 335417"/>
                  <a:gd name="connsiteX3" fmla="*/ 0 w 1334193"/>
                  <a:gd name="connsiteY3" fmla="*/ 332509 h 335417"/>
                  <a:gd name="connsiteX0" fmla="*/ 1334193 w 1334193"/>
                  <a:gd name="connsiteY0" fmla="*/ 332509 h 335417"/>
                  <a:gd name="connsiteX1" fmla="*/ 810491 w 1334193"/>
                  <a:gd name="connsiteY1" fmla="*/ 0 h 335417"/>
                  <a:gd name="connsiteX2" fmla="*/ 266008 w 1334193"/>
                  <a:gd name="connsiteY2" fmla="*/ 332509 h 335417"/>
                  <a:gd name="connsiteX3" fmla="*/ 0 w 1334193"/>
                  <a:gd name="connsiteY3" fmla="*/ 332509 h 335417"/>
                  <a:gd name="connsiteX0" fmla="*/ 1442259 w 1442259"/>
                  <a:gd name="connsiteY0" fmla="*/ 328352 h 335417"/>
                  <a:gd name="connsiteX1" fmla="*/ 810491 w 1442259"/>
                  <a:gd name="connsiteY1" fmla="*/ 0 h 335417"/>
                  <a:gd name="connsiteX2" fmla="*/ 266008 w 1442259"/>
                  <a:gd name="connsiteY2" fmla="*/ 332509 h 335417"/>
                  <a:gd name="connsiteX3" fmla="*/ 0 w 1442259"/>
                  <a:gd name="connsiteY3" fmla="*/ 332509 h 335417"/>
                  <a:gd name="connsiteX0" fmla="*/ 1442259 w 1442259"/>
                  <a:gd name="connsiteY0" fmla="*/ 328352 h 335417"/>
                  <a:gd name="connsiteX1" fmla="*/ 810491 w 1442259"/>
                  <a:gd name="connsiteY1" fmla="*/ 0 h 335417"/>
                  <a:gd name="connsiteX2" fmla="*/ 266008 w 1442259"/>
                  <a:gd name="connsiteY2" fmla="*/ 332509 h 335417"/>
                  <a:gd name="connsiteX3" fmla="*/ 0 w 1442259"/>
                  <a:gd name="connsiteY3" fmla="*/ 332509 h 335417"/>
                </a:gdLst>
                <a:ahLst/>
                <a:cxnLst>
                  <a:cxn ang="0">
                    <a:pos x="connsiteX0" y="connsiteY0"/>
                  </a:cxn>
                  <a:cxn ang="0">
                    <a:pos x="connsiteX1" y="connsiteY1"/>
                  </a:cxn>
                  <a:cxn ang="0">
                    <a:pos x="connsiteX2" y="connsiteY2"/>
                  </a:cxn>
                  <a:cxn ang="0">
                    <a:pos x="connsiteX3" y="connsiteY3"/>
                  </a:cxn>
                </a:cxnLst>
                <a:rect l="l" t="t" r="r" b="b"/>
                <a:pathLst>
                  <a:path w="1442259" h="335417">
                    <a:moveTo>
                      <a:pt x="1442259" y="328352"/>
                    </a:moveTo>
                    <a:cubicBezTo>
                      <a:pt x="967394" y="342206"/>
                      <a:pt x="851362" y="129540"/>
                      <a:pt x="810491" y="0"/>
                    </a:cubicBezTo>
                    <a:cubicBezTo>
                      <a:pt x="701040" y="16625"/>
                      <a:pt x="456509" y="-29787"/>
                      <a:pt x="266008" y="332509"/>
                    </a:cubicBezTo>
                    <a:cubicBezTo>
                      <a:pt x="158634" y="337357"/>
                      <a:pt x="122612" y="335280"/>
                      <a:pt x="0" y="332509"/>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Freeform: Shape 6">
              <a:extLst>
                <a:ext uri="{FF2B5EF4-FFF2-40B4-BE49-F238E27FC236}">
                  <a16:creationId xmlns:a16="http://schemas.microsoft.com/office/drawing/2014/main" id="{C7144681-3242-4749-9DB9-BF09E112DBDD}"/>
                </a:ext>
              </a:extLst>
            </p:cNvPr>
            <p:cNvSpPr/>
            <p:nvPr/>
          </p:nvSpPr>
          <p:spPr>
            <a:xfrm>
              <a:off x="4927164" y="4425241"/>
              <a:ext cx="2452254" cy="300672"/>
            </a:xfrm>
            <a:custGeom>
              <a:avLst/>
              <a:gdLst>
                <a:gd name="connsiteX0" fmla="*/ 0 w 2586534"/>
                <a:gd name="connsiteY0" fmla="*/ 240229 h 310657"/>
                <a:gd name="connsiteX1" fmla="*/ 278476 w 2586534"/>
                <a:gd name="connsiteY1" fmla="*/ 236072 h 310657"/>
                <a:gd name="connsiteX2" fmla="*/ 781396 w 2586534"/>
                <a:gd name="connsiteY2" fmla="*/ 19941 h 310657"/>
                <a:gd name="connsiteX3" fmla="*/ 1371600 w 2586534"/>
                <a:gd name="connsiteY3" fmla="*/ 252698 h 310657"/>
                <a:gd name="connsiteX4" fmla="*/ 1542010 w 2586534"/>
                <a:gd name="connsiteY4" fmla="*/ 256854 h 310657"/>
                <a:gd name="connsiteX5" fmla="*/ 1891145 w 2586534"/>
                <a:gd name="connsiteY5" fmla="*/ 69818 h 310657"/>
                <a:gd name="connsiteX6" fmla="*/ 2049087 w 2586534"/>
                <a:gd name="connsiteY6" fmla="*/ 11629 h 310657"/>
                <a:gd name="connsiteX7" fmla="*/ 2556163 w 2586534"/>
                <a:gd name="connsiteY7" fmla="*/ 281792 h 310657"/>
                <a:gd name="connsiteX8" fmla="*/ 2485505 w 2586534"/>
                <a:gd name="connsiteY8" fmla="*/ 290105 h 310657"/>
                <a:gd name="connsiteX0" fmla="*/ 0 w 2556163"/>
                <a:gd name="connsiteY0" fmla="*/ 240229 h 281792"/>
                <a:gd name="connsiteX1" fmla="*/ 278476 w 2556163"/>
                <a:gd name="connsiteY1" fmla="*/ 236072 h 281792"/>
                <a:gd name="connsiteX2" fmla="*/ 781396 w 2556163"/>
                <a:gd name="connsiteY2" fmla="*/ 19941 h 281792"/>
                <a:gd name="connsiteX3" fmla="*/ 1371600 w 2556163"/>
                <a:gd name="connsiteY3" fmla="*/ 252698 h 281792"/>
                <a:gd name="connsiteX4" fmla="*/ 1542010 w 2556163"/>
                <a:gd name="connsiteY4" fmla="*/ 256854 h 281792"/>
                <a:gd name="connsiteX5" fmla="*/ 1891145 w 2556163"/>
                <a:gd name="connsiteY5" fmla="*/ 69818 h 281792"/>
                <a:gd name="connsiteX6" fmla="*/ 2049087 w 2556163"/>
                <a:gd name="connsiteY6" fmla="*/ 11629 h 281792"/>
                <a:gd name="connsiteX7" fmla="*/ 2556163 w 2556163"/>
                <a:gd name="connsiteY7" fmla="*/ 281792 h 281792"/>
                <a:gd name="connsiteX0" fmla="*/ 0 w 2556163"/>
                <a:gd name="connsiteY0" fmla="*/ 240229 h 281792"/>
                <a:gd name="connsiteX1" fmla="*/ 278476 w 2556163"/>
                <a:gd name="connsiteY1" fmla="*/ 236072 h 281792"/>
                <a:gd name="connsiteX2" fmla="*/ 781396 w 2556163"/>
                <a:gd name="connsiteY2" fmla="*/ 19941 h 281792"/>
                <a:gd name="connsiteX3" fmla="*/ 1371600 w 2556163"/>
                <a:gd name="connsiteY3" fmla="*/ 252698 h 281792"/>
                <a:gd name="connsiteX4" fmla="*/ 1542010 w 2556163"/>
                <a:gd name="connsiteY4" fmla="*/ 256854 h 281792"/>
                <a:gd name="connsiteX5" fmla="*/ 1891145 w 2556163"/>
                <a:gd name="connsiteY5" fmla="*/ 69818 h 281792"/>
                <a:gd name="connsiteX6" fmla="*/ 2049087 w 2556163"/>
                <a:gd name="connsiteY6" fmla="*/ 11629 h 281792"/>
                <a:gd name="connsiteX7" fmla="*/ 2556163 w 2556163"/>
                <a:gd name="connsiteY7" fmla="*/ 281792 h 281792"/>
                <a:gd name="connsiteX0" fmla="*/ 0 w 2477192"/>
                <a:gd name="connsiteY0" fmla="*/ 239381 h 280165"/>
                <a:gd name="connsiteX1" fmla="*/ 278476 w 2477192"/>
                <a:gd name="connsiteY1" fmla="*/ 235224 h 280165"/>
                <a:gd name="connsiteX2" fmla="*/ 781396 w 2477192"/>
                <a:gd name="connsiteY2" fmla="*/ 19093 h 280165"/>
                <a:gd name="connsiteX3" fmla="*/ 1371600 w 2477192"/>
                <a:gd name="connsiteY3" fmla="*/ 251850 h 280165"/>
                <a:gd name="connsiteX4" fmla="*/ 1542010 w 2477192"/>
                <a:gd name="connsiteY4" fmla="*/ 256006 h 280165"/>
                <a:gd name="connsiteX5" fmla="*/ 1891145 w 2477192"/>
                <a:gd name="connsiteY5" fmla="*/ 68970 h 280165"/>
                <a:gd name="connsiteX6" fmla="*/ 2049087 w 2477192"/>
                <a:gd name="connsiteY6" fmla="*/ 10781 h 280165"/>
                <a:gd name="connsiteX7" fmla="*/ 2477192 w 2477192"/>
                <a:gd name="connsiteY7" fmla="*/ 268475 h 280165"/>
                <a:gd name="connsiteX0" fmla="*/ 0 w 2477192"/>
                <a:gd name="connsiteY0" fmla="*/ 239381 h 304219"/>
                <a:gd name="connsiteX1" fmla="*/ 278476 w 2477192"/>
                <a:gd name="connsiteY1" fmla="*/ 235224 h 304219"/>
                <a:gd name="connsiteX2" fmla="*/ 781396 w 2477192"/>
                <a:gd name="connsiteY2" fmla="*/ 19093 h 304219"/>
                <a:gd name="connsiteX3" fmla="*/ 1371600 w 2477192"/>
                <a:gd name="connsiteY3" fmla="*/ 251850 h 304219"/>
                <a:gd name="connsiteX4" fmla="*/ 1542010 w 2477192"/>
                <a:gd name="connsiteY4" fmla="*/ 256006 h 304219"/>
                <a:gd name="connsiteX5" fmla="*/ 1891145 w 2477192"/>
                <a:gd name="connsiteY5" fmla="*/ 68970 h 304219"/>
                <a:gd name="connsiteX6" fmla="*/ 2049087 w 2477192"/>
                <a:gd name="connsiteY6" fmla="*/ 10781 h 304219"/>
                <a:gd name="connsiteX7" fmla="*/ 2477192 w 2477192"/>
                <a:gd name="connsiteY7" fmla="*/ 268475 h 304219"/>
                <a:gd name="connsiteX0" fmla="*/ 0 w 2477192"/>
                <a:gd name="connsiteY0" fmla="*/ 239381 h 277892"/>
                <a:gd name="connsiteX1" fmla="*/ 278476 w 2477192"/>
                <a:gd name="connsiteY1" fmla="*/ 235224 h 277892"/>
                <a:gd name="connsiteX2" fmla="*/ 781396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3757"/>
                <a:gd name="connsiteX1" fmla="*/ 278476 w 2477192"/>
                <a:gd name="connsiteY1" fmla="*/ 235224 h 273757"/>
                <a:gd name="connsiteX2" fmla="*/ 781396 w 2477192"/>
                <a:gd name="connsiteY2" fmla="*/ 19093 h 273757"/>
                <a:gd name="connsiteX3" fmla="*/ 1346662 w 2477192"/>
                <a:gd name="connsiteY3" fmla="*/ 247694 h 273757"/>
                <a:gd name="connsiteX4" fmla="*/ 1542010 w 2477192"/>
                <a:gd name="connsiteY4" fmla="*/ 256006 h 273757"/>
                <a:gd name="connsiteX5" fmla="*/ 1891145 w 2477192"/>
                <a:gd name="connsiteY5" fmla="*/ 68970 h 273757"/>
                <a:gd name="connsiteX6" fmla="*/ 2049087 w 2477192"/>
                <a:gd name="connsiteY6" fmla="*/ 10781 h 273757"/>
                <a:gd name="connsiteX7" fmla="*/ 2477192 w 2477192"/>
                <a:gd name="connsiteY7" fmla="*/ 268475 h 273757"/>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0164 w 2477192"/>
                <a:gd name="connsiteY1" fmla="*/ 218599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52254"/>
                <a:gd name="connsiteY0" fmla="*/ 239381 h 277892"/>
                <a:gd name="connsiteX1" fmla="*/ 249383 w 2452254"/>
                <a:gd name="connsiteY1" fmla="*/ 231068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49383 w 2452254"/>
                <a:gd name="connsiteY1" fmla="*/ 231068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84163"/>
                <a:gd name="connsiteX1" fmla="*/ 253539 w 2452254"/>
                <a:gd name="connsiteY1" fmla="*/ 235224 h 284163"/>
                <a:gd name="connsiteX2" fmla="*/ 768927 w 2452254"/>
                <a:gd name="connsiteY2" fmla="*/ 19093 h 284163"/>
                <a:gd name="connsiteX3" fmla="*/ 1321724 w 2452254"/>
                <a:gd name="connsiteY3" fmla="*/ 247694 h 284163"/>
                <a:gd name="connsiteX4" fmla="*/ 1517072 w 2452254"/>
                <a:gd name="connsiteY4" fmla="*/ 256006 h 284163"/>
                <a:gd name="connsiteX5" fmla="*/ 1866207 w 2452254"/>
                <a:gd name="connsiteY5" fmla="*/ 68970 h 284163"/>
                <a:gd name="connsiteX6" fmla="*/ 2024149 w 2452254"/>
                <a:gd name="connsiteY6" fmla="*/ 10781 h 284163"/>
                <a:gd name="connsiteX7" fmla="*/ 2452254 w 2452254"/>
                <a:gd name="connsiteY7" fmla="*/ 268475 h 284163"/>
                <a:gd name="connsiteX0" fmla="*/ 0 w 2452254"/>
                <a:gd name="connsiteY0" fmla="*/ 239381 h 273757"/>
                <a:gd name="connsiteX1" fmla="*/ 253539 w 2452254"/>
                <a:gd name="connsiteY1" fmla="*/ 235224 h 273757"/>
                <a:gd name="connsiteX2" fmla="*/ 768927 w 2452254"/>
                <a:gd name="connsiteY2" fmla="*/ 19093 h 273757"/>
                <a:gd name="connsiteX3" fmla="*/ 1321724 w 2452254"/>
                <a:gd name="connsiteY3" fmla="*/ 247694 h 273757"/>
                <a:gd name="connsiteX4" fmla="*/ 1517072 w 2452254"/>
                <a:gd name="connsiteY4" fmla="*/ 256006 h 273757"/>
                <a:gd name="connsiteX5" fmla="*/ 1866207 w 2452254"/>
                <a:gd name="connsiteY5" fmla="*/ 68970 h 273757"/>
                <a:gd name="connsiteX6" fmla="*/ 2024149 w 2452254"/>
                <a:gd name="connsiteY6" fmla="*/ 10781 h 273757"/>
                <a:gd name="connsiteX7" fmla="*/ 2452254 w 2452254"/>
                <a:gd name="connsiteY7" fmla="*/ 268475 h 273757"/>
                <a:gd name="connsiteX0" fmla="*/ 0 w 2452254"/>
                <a:gd name="connsiteY0" fmla="*/ 239381 h 280946"/>
                <a:gd name="connsiteX1" fmla="*/ 253539 w 2452254"/>
                <a:gd name="connsiteY1" fmla="*/ 235224 h 280946"/>
                <a:gd name="connsiteX2" fmla="*/ 768927 w 2452254"/>
                <a:gd name="connsiteY2" fmla="*/ 19093 h 280946"/>
                <a:gd name="connsiteX3" fmla="*/ 1321724 w 2452254"/>
                <a:gd name="connsiteY3" fmla="*/ 247694 h 280946"/>
                <a:gd name="connsiteX4" fmla="*/ 1517072 w 2452254"/>
                <a:gd name="connsiteY4" fmla="*/ 256006 h 280946"/>
                <a:gd name="connsiteX5" fmla="*/ 1866207 w 2452254"/>
                <a:gd name="connsiteY5" fmla="*/ 68970 h 280946"/>
                <a:gd name="connsiteX6" fmla="*/ 2024149 w 2452254"/>
                <a:gd name="connsiteY6" fmla="*/ 10781 h 280946"/>
                <a:gd name="connsiteX7" fmla="*/ 2452254 w 2452254"/>
                <a:gd name="connsiteY7" fmla="*/ 268475 h 280946"/>
                <a:gd name="connsiteX0" fmla="*/ 0 w 2452254"/>
                <a:gd name="connsiteY0" fmla="*/ 239381 h 291426"/>
                <a:gd name="connsiteX1" fmla="*/ 253539 w 2452254"/>
                <a:gd name="connsiteY1" fmla="*/ 235224 h 291426"/>
                <a:gd name="connsiteX2" fmla="*/ 768927 w 2452254"/>
                <a:gd name="connsiteY2" fmla="*/ 19093 h 291426"/>
                <a:gd name="connsiteX3" fmla="*/ 1330037 w 2452254"/>
                <a:gd name="connsiteY3" fmla="*/ 264319 h 291426"/>
                <a:gd name="connsiteX4" fmla="*/ 1517072 w 2452254"/>
                <a:gd name="connsiteY4" fmla="*/ 256006 h 291426"/>
                <a:gd name="connsiteX5" fmla="*/ 1866207 w 2452254"/>
                <a:gd name="connsiteY5" fmla="*/ 68970 h 291426"/>
                <a:gd name="connsiteX6" fmla="*/ 2024149 w 2452254"/>
                <a:gd name="connsiteY6" fmla="*/ 10781 h 291426"/>
                <a:gd name="connsiteX7" fmla="*/ 2452254 w 2452254"/>
                <a:gd name="connsiteY7" fmla="*/ 268475 h 291426"/>
                <a:gd name="connsiteX0" fmla="*/ 0 w 2452254"/>
                <a:gd name="connsiteY0" fmla="*/ 239381 h 304347"/>
                <a:gd name="connsiteX1" fmla="*/ 253539 w 2452254"/>
                <a:gd name="connsiteY1" fmla="*/ 235224 h 304347"/>
                <a:gd name="connsiteX2" fmla="*/ 768927 w 2452254"/>
                <a:gd name="connsiteY2" fmla="*/ 19093 h 304347"/>
                <a:gd name="connsiteX3" fmla="*/ 1330037 w 2452254"/>
                <a:gd name="connsiteY3" fmla="*/ 264319 h 304347"/>
                <a:gd name="connsiteX4" fmla="*/ 1517072 w 2452254"/>
                <a:gd name="connsiteY4" fmla="*/ 256006 h 304347"/>
                <a:gd name="connsiteX5" fmla="*/ 1866207 w 2452254"/>
                <a:gd name="connsiteY5" fmla="*/ 68970 h 304347"/>
                <a:gd name="connsiteX6" fmla="*/ 2024149 w 2452254"/>
                <a:gd name="connsiteY6" fmla="*/ 10781 h 304347"/>
                <a:gd name="connsiteX7" fmla="*/ 2452254 w 2452254"/>
                <a:gd name="connsiteY7" fmla="*/ 268475 h 304347"/>
                <a:gd name="connsiteX0" fmla="*/ 0 w 2452254"/>
                <a:gd name="connsiteY0" fmla="*/ 235706 h 300672"/>
                <a:gd name="connsiteX1" fmla="*/ 253539 w 2452254"/>
                <a:gd name="connsiteY1" fmla="*/ 231549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 name="connsiteX0" fmla="*/ 0 w 2452254"/>
                <a:gd name="connsiteY0" fmla="*/ 235706 h 300672"/>
                <a:gd name="connsiteX1" fmla="*/ 253539 w 2452254"/>
                <a:gd name="connsiteY1" fmla="*/ 231549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 name="connsiteX0" fmla="*/ 0 w 2452254"/>
                <a:gd name="connsiteY0" fmla="*/ 235706 h 300672"/>
                <a:gd name="connsiteX1" fmla="*/ 249382 w 2452254"/>
                <a:gd name="connsiteY1" fmla="*/ 227393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52254" h="300672">
                  <a:moveTo>
                    <a:pt x="0" y="235706"/>
                  </a:moveTo>
                  <a:cubicBezTo>
                    <a:pt x="111528" y="235359"/>
                    <a:pt x="150322" y="235014"/>
                    <a:pt x="249382" y="227393"/>
                  </a:cubicBezTo>
                  <a:cubicBezTo>
                    <a:pt x="352598" y="149114"/>
                    <a:pt x="387235" y="42435"/>
                    <a:pt x="768927" y="15418"/>
                  </a:cubicBezTo>
                  <a:cubicBezTo>
                    <a:pt x="984366" y="217001"/>
                    <a:pt x="1263535" y="212846"/>
                    <a:pt x="1330037" y="260644"/>
                  </a:cubicBezTo>
                  <a:cubicBezTo>
                    <a:pt x="1396539" y="308442"/>
                    <a:pt x="1440180" y="322296"/>
                    <a:pt x="1517072" y="252331"/>
                  </a:cubicBezTo>
                  <a:cubicBezTo>
                    <a:pt x="1593964" y="182366"/>
                    <a:pt x="1783080" y="105473"/>
                    <a:pt x="1866207" y="65295"/>
                  </a:cubicBezTo>
                  <a:cubicBezTo>
                    <a:pt x="1949334" y="25117"/>
                    <a:pt x="1918162" y="-21988"/>
                    <a:pt x="2015836" y="11263"/>
                  </a:cubicBezTo>
                  <a:cubicBezTo>
                    <a:pt x="2113511" y="44514"/>
                    <a:pt x="2138449" y="205918"/>
                    <a:pt x="2452254" y="26480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B643812B-B24F-460B-9480-A40636791A54}"/>
                </a:ext>
              </a:extLst>
            </p:cNvPr>
            <p:cNvSpPr/>
            <p:nvPr/>
          </p:nvSpPr>
          <p:spPr>
            <a:xfrm>
              <a:off x="4927164" y="5467983"/>
              <a:ext cx="2452254" cy="207865"/>
            </a:xfrm>
            <a:custGeom>
              <a:avLst/>
              <a:gdLst>
                <a:gd name="connsiteX0" fmla="*/ 0 w 2586534"/>
                <a:gd name="connsiteY0" fmla="*/ 240229 h 310657"/>
                <a:gd name="connsiteX1" fmla="*/ 278476 w 2586534"/>
                <a:gd name="connsiteY1" fmla="*/ 236072 h 310657"/>
                <a:gd name="connsiteX2" fmla="*/ 781396 w 2586534"/>
                <a:gd name="connsiteY2" fmla="*/ 19941 h 310657"/>
                <a:gd name="connsiteX3" fmla="*/ 1371600 w 2586534"/>
                <a:gd name="connsiteY3" fmla="*/ 252698 h 310657"/>
                <a:gd name="connsiteX4" fmla="*/ 1542010 w 2586534"/>
                <a:gd name="connsiteY4" fmla="*/ 256854 h 310657"/>
                <a:gd name="connsiteX5" fmla="*/ 1891145 w 2586534"/>
                <a:gd name="connsiteY5" fmla="*/ 69818 h 310657"/>
                <a:gd name="connsiteX6" fmla="*/ 2049087 w 2586534"/>
                <a:gd name="connsiteY6" fmla="*/ 11629 h 310657"/>
                <a:gd name="connsiteX7" fmla="*/ 2556163 w 2586534"/>
                <a:gd name="connsiteY7" fmla="*/ 281792 h 310657"/>
                <a:gd name="connsiteX8" fmla="*/ 2485505 w 2586534"/>
                <a:gd name="connsiteY8" fmla="*/ 290105 h 310657"/>
                <a:gd name="connsiteX0" fmla="*/ 0 w 2556163"/>
                <a:gd name="connsiteY0" fmla="*/ 240229 h 281792"/>
                <a:gd name="connsiteX1" fmla="*/ 278476 w 2556163"/>
                <a:gd name="connsiteY1" fmla="*/ 236072 h 281792"/>
                <a:gd name="connsiteX2" fmla="*/ 781396 w 2556163"/>
                <a:gd name="connsiteY2" fmla="*/ 19941 h 281792"/>
                <a:gd name="connsiteX3" fmla="*/ 1371600 w 2556163"/>
                <a:gd name="connsiteY3" fmla="*/ 252698 h 281792"/>
                <a:gd name="connsiteX4" fmla="*/ 1542010 w 2556163"/>
                <a:gd name="connsiteY4" fmla="*/ 256854 h 281792"/>
                <a:gd name="connsiteX5" fmla="*/ 1891145 w 2556163"/>
                <a:gd name="connsiteY5" fmla="*/ 69818 h 281792"/>
                <a:gd name="connsiteX6" fmla="*/ 2049087 w 2556163"/>
                <a:gd name="connsiteY6" fmla="*/ 11629 h 281792"/>
                <a:gd name="connsiteX7" fmla="*/ 2556163 w 2556163"/>
                <a:gd name="connsiteY7" fmla="*/ 281792 h 281792"/>
                <a:gd name="connsiteX0" fmla="*/ 0 w 2556163"/>
                <a:gd name="connsiteY0" fmla="*/ 240229 h 281792"/>
                <a:gd name="connsiteX1" fmla="*/ 278476 w 2556163"/>
                <a:gd name="connsiteY1" fmla="*/ 236072 h 281792"/>
                <a:gd name="connsiteX2" fmla="*/ 781396 w 2556163"/>
                <a:gd name="connsiteY2" fmla="*/ 19941 h 281792"/>
                <a:gd name="connsiteX3" fmla="*/ 1371600 w 2556163"/>
                <a:gd name="connsiteY3" fmla="*/ 252698 h 281792"/>
                <a:gd name="connsiteX4" fmla="*/ 1542010 w 2556163"/>
                <a:gd name="connsiteY4" fmla="*/ 256854 h 281792"/>
                <a:gd name="connsiteX5" fmla="*/ 1891145 w 2556163"/>
                <a:gd name="connsiteY5" fmla="*/ 69818 h 281792"/>
                <a:gd name="connsiteX6" fmla="*/ 2049087 w 2556163"/>
                <a:gd name="connsiteY6" fmla="*/ 11629 h 281792"/>
                <a:gd name="connsiteX7" fmla="*/ 2556163 w 2556163"/>
                <a:gd name="connsiteY7" fmla="*/ 281792 h 281792"/>
                <a:gd name="connsiteX0" fmla="*/ 0 w 2477192"/>
                <a:gd name="connsiteY0" fmla="*/ 239381 h 280165"/>
                <a:gd name="connsiteX1" fmla="*/ 278476 w 2477192"/>
                <a:gd name="connsiteY1" fmla="*/ 235224 h 280165"/>
                <a:gd name="connsiteX2" fmla="*/ 781396 w 2477192"/>
                <a:gd name="connsiteY2" fmla="*/ 19093 h 280165"/>
                <a:gd name="connsiteX3" fmla="*/ 1371600 w 2477192"/>
                <a:gd name="connsiteY3" fmla="*/ 251850 h 280165"/>
                <a:gd name="connsiteX4" fmla="*/ 1542010 w 2477192"/>
                <a:gd name="connsiteY4" fmla="*/ 256006 h 280165"/>
                <a:gd name="connsiteX5" fmla="*/ 1891145 w 2477192"/>
                <a:gd name="connsiteY5" fmla="*/ 68970 h 280165"/>
                <a:gd name="connsiteX6" fmla="*/ 2049087 w 2477192"/>
                <a:gd name="connsiteY6" fmla="*/ 10781 h 280165"/>
                <a:gd name="connsiteX7" fmla="*/ 2477192 w 2477192"/>
                <a:gd name="connsiteY7" fmla="*/ 268475 h 280165"/>
                <a:gd name="connsiteX0" fmla="*/ 0 w 2477192"/>
                <a:gd name="connsiteY0" fmla="*/ 239381 h 304219"/>
                <a:gd name="connsiteX1" fmla="*/ 278476 w 2477192"/>
                <a:gd name="connsiteY1" fmla="*/ 235224 h 304219"/>
                <a:gd name="connsiteX2" fmla="*/ 781396 w 2477192"/>
                <a:gd name="connsiteY2" fmla="*/ 19093 h 304219"/>
                <a:gd name="connsiteX3" fmla="*/ 1371600 w 2477192"/>
                <a:gd name="connsiteY3" fmla="*/ 251850 h 304219"/>
                <a:gd name="connsiteX4" fmla="*/ 1542010 w 2477192"/>
                <a:gd name="connsiteY4" fmla="*/ 256006 h 304219"/>
                <a:gd name="connsiteX5" fmla="*/ 1891145 w 2477192"/>
                <a:gd name="connsiteY5" fmla="*/ 68970 h 304219"/>
                <a:gd name="connsiteX6" fmla="*/ 2049087 w 2477192"/>
                <a:gd name="connsiteY6" fmla="*/ 10781 h 304219"/>
                <a:gd name="connsiteX7" fmla="*/ 2477192 w 2477192"/>
                <a:gd name="connsiteY7" fmla="*/ 268475 h 304219"/>
                <a:gd name="connsiteX0" fmla="*/ 0 w 2477192"/>
                <a:gd name="connsiteY0" fmla="*/ 239381 h 277892"/>
                <a:gd name="connsiteX1" fmla="*/ 278476 w 2477192"/>
                <a:gd name="connsiteY1" fmla="*/ 235224 h 277892"/>
                <a:gd name="connsiteX2" fmla="*/ 781396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3757"/>
                <a:gd name="connsiteX1" fmla="*/ 278476 w 2477192"/>
                <a:gd name="connsiteY1" fmla="*/ 235224 h 273757"/>
                <a:gd name="connsiteX2" fmla="*/ 781396 w 2477192"/>
                <a:gd name="connsiteY2" fmla="*/ 19093 h 273757"/>
                <a:gd name="connsiteX3" fmla="*/ 1346662 w 2477192"/>
                <a:gd name="connsiteY3" fmla="*/ 247694 h 273757"/>
                <a:gd name="connsiteX4" fmla="*/ 1542010 w 2477192"/>
                <a:gd name="connsiteY4" fmla="*/ 256006 h 273757"/>
                <a:gd name="connsiteX5" fmla="*/ 1891145 w 2477192"/>
                <a:gd name="connsiteY5" fmla="*/ 68970 h 273757"/>
                <a:gd name="connsiteX6" fmla="*/ 2049087 w 2477192"/>
                <a:gd name="connsiteY6" fmla="*/ 10781 h 273757"/>
                <a:gd name="connsiteX7" fmla="*/ 2477192 w 2477192"/>
                <a:gd name="connsiteY7" fmla="*/ 268475 h 273757"/>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8476 w 2477192"/>
                <a:gd name="connsiteY1" fmla="*/ 235224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0164 w 2477192"/>
                <a:gd name="connsiteY1" fmla="*/ 218599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77192"/>
                <a:gd name="connsiteY0" fmla="*/ 239381 h 277892"/>
                <a:gd name="connsiteX1" fmla="*/ 274321 w 2477192"/>
                <a:gd name="connsiteY1" fmla="*/ 231068 h 277892"/>
                <a:gd name="connsiteX2" fmla="*/ 793865 w 2477192"/>
                <a:gd name="connsiteY2" fmla="*/ 19093 h 277892"/>
                <a:gd name="connsiteX3" fmla="*/ 1346662 w 2477192"/>
                <a:gd name="connsiteY3" fmla="*/ 247694 h 277892"/>
                <a:gd name="connsiteX4" fmla="*/ 1542010 w 2477192"/>
                <a:gd name="connsiteY4" fmla="*/ 256006 h 277892"/>
                <a:gd name="connsiteX5" fmla="*/ 1891145 w 2477192"/>
                <a:gd name="connsiteY5" fmla="*/ 68970 h 277892"/>
                <a:gd name="connsiteX6" fmla="*/ 2049087 w 2477192"/>
                <a:gd name="connsiteY6" fmla="*/ 10781 h 277892"/>
                <a:gd name="connsiteX7" fmla="*/ 2477192 w 2477192"/>
                <a:gd name="connsiteY7" fmla="*/ 268475 h 277892"/>
                <a:gd name="connsiteX0" fmla="*/ 0 w 2452254"/>
                <a:gd name="connsiteY0" fmla="*/ 239381 h 277892"/>
                <a:gd name="connsiteX1" fmla="*/ 249383 w 2452254"/>
                <a:gd name="connsiteY1" fmla="*/ 231068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49383 w 2452254"/>
                <a:gd name="connsiteY1" fmla="*/ 231068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77892"/>
                <a:gd name="connsiteX1" fmla="*/ 253539 w 2452254"/>
                <a:gd name="connsiteY1" fmla="*/ 235224 h 277892"/>
                <a:gd name="connsiteX2" fmla="*/ 768927 w 2452254"/>
                <a:gd name="connsiteY2" fmla="*/ 19093 h 277892"/>
                <a:gd name="connsiteX3" fmla="*/ 1321724 w 2452254"/>
                <a:gd name="connsiteY3" fmla="*/ 247694 h 277892"/>
                <a:gd name="connsiteX4" fmla="*/ 1517072 w 2452254"/>
                <a:gd name="connsiteY4" fmla="*/ 256006 h 277892"/>
                <a:gd name="connsiteX5" fmla="*/ 1866207 w 2452254"/>
                <a:gd name="connsiteY5" fmla="*/ 68970 h 277892"/>
                <a:gd name="connsiteX6" fmla="*/ 2024149 w 2452254"/>
                <a:gd name="connsiteY6" fmla="*/ 10781 h 277892"/>
                <a:gd name="connsiteX7" fmla="*/ 2452254 w 2452254"/>
                <a:gd name="connsiteY7" fmla="*/ 268475 h 277892"/>
                <a:gd name="connsiteX0" fmla="*/ 0 w 2452254"/>
                <a:gd name="connsiteY0" fmla="*/ 239381 h 284163"/>
                <a:gd name="connsiteX1" fmla="*/ 253539 w 2452254"/>
                <a:gd name="connsiteY1" fmla="*/ 235224 h 284163"/>
                <a:gd name="connsiteX2" fmla="*/ 768927 w 2452254"/>
                <a:gd name="connsiteY2" fmla="*/ 19093 h 284163"/>
                <a:gd name="connsiteX3" fmla="*/ 1321724 w 2452254"/>
                <a:gd name="connsiteY3" fmla="*/ 247694 h 284163"/>
                <a:gd name="connsiteX4" fmla="*/ 1517072 w 2452254"/>
                <a:gd name="connsiteY4" fmla="*/ 256006 h 284163"/>
                <a:gd name="connsiteX5" fmla="*/ 1866207 w 2452254"/>
                <a:gd name="connsiteY5" fmla="*/ 68970 h 284163"/>
                <a:gd name="connsiteX6" fmla="*/ 2024149 w 2452254"/>
                <a:gd name="connsiteY6" fmla="*/ 10781 h 284163"/>
                <a:gd name="connsiteX7" fmla="*/ 2452254 w 2452254"/>
                <a:gd name="connsiteY7" fmla="*/ 268475 h 284163"/>
                <a:gd name="connsiteX0" fmla="*/ 0 w 2452254"/>
                <a:gd name="connsiteY0" fmla="*/ 239381 h 273757"/>
                <a:gd name="connsiteX1" fmla="*/ 253539 w 2452254"/>
                <a:gd name="connsiteY1" fmla="*/ 235224 h 273757"/>
                <a:gd name="connsiteX2" fmla="*/ 768927 w 2452254"/>
                <a:gd name="connsiteY2" fmla="*/ 19093 h 273757"/>
                <a:gd name="connsiteX3" fmla="*/ 1321724 w 2452254"/>
                <a:gd name="connsiteY3" fmla="*/ 247694 h 273757"/>
                <a:gd name="connsiteX4" fmla="*/ 1517072 w 2452254"/>
                <a:gd name="connsiteY4" fmla="*/ 256006 h 273757"/>
                <a:gd name="connsiteX5" fmla="*/ 1866207 w 2452254"/>
                <a:gd name="connsiteY5" fmla="*/ 68970 h 273757"/>
                <a:gd name="connsiteX6" fmla="*/ 2024149 w 2452254"/>
                <a:gd name="connsiteY6" fmla="*/ 10781 h 273757"/>
                <a:gd name="connsiteX7" fmla="*/ 2452254 w 2452254"/>
                <a:gd name="connsiteY7" fmla="*/ 268475 h 273757"/>
                <a:gd name="connsiteX0" fmla="*/ 0 w 2452254"/>
                <a:gd name="connsiteY0" fmla="*/ 239381 h 280946"/>
                <a:gd name="connsiteX1" fmla="*/ 253539 w 2452254"/>
                <a:gd name="connsiteY1" fmla="*/ 235224 h 280946"/>
                <a:gd name="connsiteX2" fmla="*/ 768927 w 2452254"/>
                <a:gd name="connsiteY2" fmla="*/ 19093 h 280946"/>
                <a:gd name="connsiteX3" fmla="*/ 1321724 w 2452254"/>
                <a:gd name="connsiteY3" fmla="*/ 247694 h 280946"/>
                <a:gd name="connsiteX4" fmla="*/ 1517072 w 2452254"/>
                <a:gd name="connsiteY4" fmla="*/ 256006 h 280946"/>
                <a:gd name="connsiteX5" fmla="*/ 1866207 w 2452254"/>
                <a:gd name="connsiteY5" fmla="*/ 68970 h 280946"/>
                <a:gd name="connsiteX6" fmla="*/ 2024149 w 2452254"/>
                <a:gd name="connsiteY6" fmla="*/ 10781 h 280946"/>
                <a:gd name="connsiteX7" fmla="*/ 2452254 w 2452254"/>
                <a:gd name="connsiteY7" fmla="*/ 268475 h 280946"/>
                <a:gd name="connsiteX0" fmla="*/ 0 w 2452254"/>
                <a:gd name="connsiteY0" fmla="*/ 239381 h 291426"/>
                <a:gd name="connsiteX1" fmla="*/ 253539 w 2452254"/>
                <a:gd name="connsiteY1" fmla="*/ 235224 h 291426"/>
                <a:gd name="connsiteX2" fmla="*/ 768927 w 2452254"/>
                <a:gd name="connsiteY2" fmla="*/ 19093 h 291426"/>
                <a:gd name="connsiteX3" fmla="*/ 1330037 w 2452254"/>
                <a:gd name="connsiteY3" fmla="*/ 264319 h 291426"/>
                <a:gd name="connsiteX4" fmla="*/ 1517072 w 2452254"/>
                <a:gd name="connsiteY4" fmla="*/ 256006 h 291426"/>
                <a:gd name="connsiteX5" fmla="*/ 1866207 w 2452254"/>
                <a:gd name="connsiteY5" fmla="*/ 68970 h 291426"/>
                <a:gd name="connsiteX6" fmla="*/ 2024149 w 2452254"/>
                <a:gd name="connsiteY6" fmla="*/ 10781 h 291426"/>
                <a:gd name="connsiteX7" fmla="*/ 2452254 w 2452254"/>
                <a:gd name="connsiteY7" fmla="*/ 268475 h 291426"/>
                <a:gd name="connsiteX0" fmla="*/ 0 w 2452254"/>
                <a:gd name="connsiteY0" fmla="*/ 239381 h 304347"/>
                <a:gd name="connsiteX1" fmla="*/ 253539 w 2452254"/>
                <a:gd name="connsiteY1" fmla="*/ 235224 h 304347"/>
                <a:gd name="connsiteX2" fmla="*/ 768927 w 2452254"/>
                <a:gd name="connsiteY2" fmla="*/ 19093 h 304347"/>
                <a:gd name="connsiteX3" fmla="*/ 1330037 w 2452254"/>
                <a:gd name="connsiteY3" fmla="*/ 264319 h 304347"/>
                <a:gd name="connsiteX4" fmla="*/ 1517072 w 2452254"/>
                <a:gd name="connsiteY4" fmla="*/ 256006 h 304347"/>
                <a:gd name="connsiteX5" fmla="*/ 1866207 w 2452254"/>
                <a:gd name="connsiteY5" fmla="*/ 68970 h 304347"/>
                <a:gd name="connsiteX6" fmla="*/ 2024149 w 2452254"/>
                <a:gd name="connsiteY6" fmla="*/ 10781 h 304347"/>
                <a:gd name="connsiteX7" fmla="*/ 2452254 w 2452254"/>
                <a:gd name="connsiteY7" fmla="*/ 268475 h 304347"/>
                <a:gd name="connsiteX0" fmla="*/ 0 w 2452254"/>
                <a:gd name="connsiteY0" fmla="*/ 235706 h 300672"/>
                <a:gd name="connsiteX1" fmla="*/ 253539 w 2452254"/>
                <a:gd name="connsiteY1" fmla="*/ 231549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 name="connsiteX0" fmla="*/ 0 w 2452254"/>
                <a:gd name="connsiteY0" fmla="*/ 235706 h 300672"/>
                <a:gd name="connsiteX1" fmla="*/ 253539 w 2452254"/>
                <a:gd name="connsiteY1" fmla="*/ 231549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 name="connsiteX0" fmla="*/ 0 w 2452254"/>
                <a:gd name="connsiteY0" fmla="*/ 235706 h 300672"/>
                <a:gd name="connsiteX1" fmla="*/ 249382 w 2452254"/>
                <a:gd name="connsiteY1" fmla="*/ 227393 h 300672"/>
                <a:gd name="connsiteX2" fmla="*/ 768927 w 2452254"/>
                <a:gd name="connsiteY2" fmla="*/ 15418 h 300672"/>
                <a:gd name="connsiteX3" fmla="*/ 1330037 w 2452254"/>
                <a:gd name="connsiteY3" fmla="*/ 260644 h 300672"/>
                <a:gd name="connsiteX4" fmla="*/ 1517072 w 2452254"/>
                <a:gd name="connsiteY4" fmla="*/ 252331 h 300672"/>
                <a:gd name="connsiteX5" fmla="*/ 1866207 w 2452254"/>
                <a:gd name="connsiteY5" fmla="*/ 65295 h 300672"/>
                <a:gd name="connsiteX6" fmla="*/ 2015836 w 2452254"/>
                <a:gd name="connsiteY6" fmla="*/ 11263 h 300672"/>
                <a:gd name="connsiteX7" fmla="*/ 2452254 w 2452254"/>
                <a:gd name="connsiteY7" fmla="*/ 264800 h 300672"/>
                <a:gd name="connsiteX0" fmla="*/ 0 w 2452254"/>
                <a:gd name="connsiteY0" fmla="*/ 235706 h 293703"/>
                <a:gd name="connsiteX1" fmla="*/ 249382 w 2452254"/>
                <a:gd name="connsiteY1" fmla="*/ 227393 h 293703"/>
                <a:gd name="connsiteX2" fmla="*/ 914399 w 2452254"/>
                <a:gd name="connsiteY2" fmla="*/ 181672 h 293703"/>
                <a:gd name="connsiteX3" fmla="*/ 1330037 w 2452254"/>
                <a:gd name="connsiteY3" fmla="*/ 260644 h 293703"/>
                <a:gd name="connsiteX4" fmla="*/ 1517072 w 2452254"/>
                <a:gd name="connsiteY4" fmla="*/ 252331 h 293703"/>
                <a:gd name="connsiteX5" fmla="*/ 1866207 w 2452254"/>
                <a:gd name="connsiteY5" fmla="*/ 65295 h 293703"/>
                <a:gd name="connsiteX6" fmla="*/ 2015836 w 2452254"/>
                <a:gd name="connsiteY6" fmla="*/ 11263 h 293703"/>
                <a:gd name="connsiteX7" fmla="*/ 2452254 w 2452254"/>
                <a:gd name="connsiteY7" fmla="*/ 264800 h 293703"/>
                <a:gd name="connsiteX0" fmla="*/ 0 w 2452254"/>
                <a:gd name="connsiteY0" fmla="*/ 235706 h 293703"/>
                <a:gd name="connsiteX1" fmla="*/ 249382 w 2452254"/>
                <a:gd name="connsiteY1" fmla="*/ 227393 h 293703"/>
                <a:gd name="connsiteX2" fmla="*/ 914399 w 2452254"/>
                <a:gd name="connsiteY2" fmla="*/ 181672 h 293703"/>
                <a:gd name="connsiteX3" fmla="*/ 1330037 w 2452254"/>
                <a:gd name="connsiteY3" fmla="*/ 260644 h 293703"/>
                <a:gd name="connsiteX4" fmla="*/ 1517072 w 2452254"/>
                <a:gd name="connsiteY4" fmla="*/ 252331 h 293703"/>
                <a:gd name="connsiteX5" fmla="*/ 1866207 w 2452254"/>
                <a:gd name="connsiteY5" fmla="*/ 65295 h 293703"/>
                <a:gd name="connsiteX6" fmla="*/ 2015836 w 2452254"/>
                <a:gd name="connsiteY6" fmla="*/ 11263 h 293703"/>
                <a:gd name="connsiteX7" fmla="*/ 2452254 w 2452254"/>
                <a:gd name="connsiteY7" fmla="*/ 264800 h 293703"/>
                <a:gd name="connsiteX0" fmla="*/ 0 w 2452254"/>
                <a:gd name="connsiteY0" fmla="*/ 235706 h 293703"/>
                <a:gd name="connsiteX1" fmla="*/ 270163 w 2452254"/>
                <a:gd name="connsiteY1" fmla="*/ 223237 h 293703"/>
                <a:gd name="connsiteX2" fmla="*/ 914399 w 2452254"/>
                <a:gd name="connsiteY2" fmla="*/ 181672 h 293703"/>
                <a:gd name="connsiteX3" fmla="*/ 1330037 w 2452254"/>
                <a:gd name="connsiteY3" fmla="*/ 260644 h 293703"/>
                <a:gd name="connsiteX4" fmla="*/ 1517072 w 2452254"/>
                <a:gd name="connsiteY4" fmla="*/ 252331 h 293703"/>
                <a:gd name="connsiteX5" fmla="*/ 1866207 w 2452254"/>
                <a:gd name="connsiteY5" fmla="*/ 65295 h 293703"/>
                <a:gd name="connsiteX6" fmla="*/ 2015836 w 2452254"/>
                <a:gd name="connsiteY6" fmla="*/ 11263 h 293703"/>
                <a:gd name="connsiteX7" fmla="*/ 2452254 w 2452254"/>
                <a:gd name="connsiteY7" fmla="*/ 264800 h 293703"/>
                <a:gd name="connsiteX0" fmla="*/ 0 w 2452254"/>
                <a:gd name="connsiteY0" fmla="*/ 235706 h 293703"/>
                <a:gd name="connsiteX1" fmla="*/ 270163 w 2452254"/>
                <a:gd name="connsiteY1" fmla="*/ 223237 h 293703"/>
                <a:gd name="connsiteX2" fmla="*/ 914399 w 2452254"/>
                <a:gd name="connsiteY2" fmla="*/ 181672 h 293703"/>
                <a:gd name="connsiteX3" fmla="*/ 1330037 w 2452254"/>
                <a:gd name="connsiteY3" fmla="*/ 260644 h 293703"/>
                <a:gd name="connsiteX4" fmla="*/ 1517072 w 2452254"/>
                <a:gd name="connsiteY4" fmla="*/ 252331 h 293703"/>
                <a:gd name="connsiteX5" fmla="*/ 1866207 w 2452254"/>
                <a:gd name="connsiteY5" fmla="*/ 65295 h 293703"/>
                <a:gd name="connsiteX6" fmla="*/ 2015836 w 2452254"/>
                <a:gd name="connsiteY6" fmla="*/ 11263 h 293703"/>
                <a:gd name="connsiteX7" fmla="*/ 2452254 w 2452254"/>
                <a:gd name="connsiteY7" fmla="*/ 264800 h 293703"/>
                <a:gd name="connsiteX0" fmla="*/ 0 w 2452254"/>
                <a:gd name="connsiteY0" fmla="*/ 237290 h 344072"/>
                <a:gd name="connsiteX1" fmla="*/ 270163 w 2452254"/>
                <a:gd name="connsiteY1" fmla="*/ 224821 h 344072"/>
                <a:gd name="connsiteX2" fmla="*/ 914399 w 2452254"/>
                <a:gd name="connsiteY2" fmla="*/ 183256 h 344072"/>
                <a:gd name="connsiteX3" fmla="*/ 1330037 w 2452254"/>
                <a:gd name="connsiteY3" fmla="*/ 262228 h 344072"/>
                <a:gd name="connsiteX4" fmla="*/ 1658389 w 2452254"/>
                <a:gd name="connsiteY4" fmla="*/ 320417 h 344072"/>
                <a:gd name="connsiteX5" fmla="*/ 1866207 w 2452254"/>
                <a:gd name="connsiteY5" fmla="*/ 66879 h 344072"/>
                <a:gd name="connsiteX6" fmla="*/ 2015836 w 2452254"/>
                <a:gd name="connsiteY6" fmla="*/ 12847 h 344072"/>
                <a:gd name="connsiteX7" fmla="*/ 2452254 w 2452254"/>
                <a:gd name="connsiteY7" fmla="*/ 266384 h 344072"/>
                <a:gd name="connsiteX0" fmla="*/ 0 w 2452254"/>
                <a:gd name="connsiteY0" fmla="*/ 237290 h 343495"/>
                <a:gd name="connsiteX1" fmla="*/ 270163 w 2452254"/>
                <a:gd name="connsiteY1" fmla="*/ 224821 h 343495"/>
                <a:gd name="connsiteX2" fmla="*/ 914399 w 2452254"/>
                <a:gd name="connsiteY2" fmla="*/ 183256 h 343495"/>
                <a:gd name="connsiteX3" fmla="*/ 1425634 w 2452254"/>
                <a:gd name="connsiteY3" fmla="*/ 316261 h 343495"/>
                <a:gd name="connsiteX4" fmla="*/ 1658389 w 2452254"/>
                <a:gd name="connsiteY4" fmla="*/ 320417 h 343495"/>
                <a:gd name="connsiteX5" fmla="*/ 1866207 w 2452254"/>
                <a:gd name="connsiteY5" fmla="*/ 66879 h 343495"/>
                <a:gd name="connsiteX6" fmla="*/ 2015836 w 2452254"/>
                <a:gd name="connsiteY6" fmla="*/ 12847 h 343495"/>
                <a:gd name="connsiteX7" fmla="*/ 2452254 w 2452254"/>
                <a:gd name="connsiteY7" fmla="*/ 266384 h 343495"/>
                <a:gd name="connsiteX0" fmla="*/ 0 w 2452254"/>
                <a:gd name="connsiteY0" fmla="*/ 237290 h 380875"/>
                <a:gd name="connsiteX1" fmla="*/ 270163 w 2452254"/>
                <a:gd name="connsiteY1" fmla="*/ 224821 h 380875"/>
                <a:gd name="connsiteX2" fmla="*/ 914399 w 2452254"/>
                <a:gd name="connsiteY2" fmla="*/ 183256 h 380875"/>
                <a:gd name="connsiteX3" fmla="*/ 1425634 w 2452254"/>
                <a:gd name="connsiteY3" fmla="*/ 316261 h 380875"/>
                <a:gd name="connsiteX4" fmla="*/ 1658389 w 2452254"/>
                <a:gd name="connsiteY4" fmla="*/ 320417 h 380875"/>
                <a:gd name="connsiteX5" fmla="*/ 1866207 w 2452254"/>
                <a:gd name="connsiteY5" fmla="*/ 66879 h 380875"/>
                <a:gd name="connsiteX6" fmla="*/ 2015836 w 2452254"/>
                <a:gd name="connsiteY6" fmla="*/ 12847 h 380875"/>
                <a:gd name="connsiteX7" fmla="*/ 2452254 w 2452254"/>
                <a:gd name="connsiteY7" fmla="*/ 266384 h 380875"/>
                <a:gd name="connsiteX0" fmla="*/ 0 w 2452254"/>
                <a:gd name="connsiteY0" fmla="*/ 237290 h 380875"/>
                <a:gd name="connsiteX1" fmla="*/ 270163 w 2452254"/>
                <a:gd name="connsiteY1" fmla="*/ 224821 h 380875"/>
                <a:gd name="connsiteX2" fmla="*/ 914399 w 2452254"/>
                <a:gd name="connsiteY2" fmla="*/ 183256 h 380875"/>
                <a:gd name="connsiteX3" fmla="*/ 1425634 w 2452254"/>
                <a:gd name="connsiteY3" fmla="*/ 316261 h 380875"/>
                <a:gd name="connsiteX4" fmla="*/ 1658389 w 2452254"/>
                <a:gd name="connsiteY4" fmla="*/ 320417 h 380875"/>
                <a:gd name="connsiteX5" fmla="*/ 1866207 w 2452254"/>
                <a:gd name="connsiteY5" fmla="*/ 66879 h 380875"/>
                <a:gd name="connsiteX6" fmla="*/ 2015836 w 2452254"/>
                <a:gd name="connsiteY6" fmla="*/ 12847 h 380875"/>
                <a:gd name="connsiteX7" fmla="*/ 2452254 w 2452254"/>
                <a:gd name="connsiteY7" fmla="*/ 266384 h 380875"/>
                <a:gd name="connsiteX0" fmla="*/ 0 w 2452254"/>
                <a:gd name="connsiteY0" fmla="*/ 170762 h 314347"/>
                <a:gd name="connsiteX1" fmla="*/ 270163 w 2452254"/>
                <a:gd name="connsiteY1" fmla="*/ 158293 h 314347"/>
                <a:gd name="connsiteX2" fmla="*/ 914399 w 2452254"/>
                <a:gd name="connsiteY2" fmla="*/ 116728 h 314347"/>
                <a:gd name="connsiteX3" fmla="*/ 1425634 w 2452254"/>
                <a:gd name="connsiteY3" fmla="*/ 249733 h 314347"/>
                <a:gd name="connsiteX4" fmla="*/ 1658389 w 2452254"/>
                <a:gd name="connsiteY4" fmla="*/ 253889 h 314347"/>
                <a:gd name="connsiteX5" fmla="*/ 1866207 w 2452254"/>
                <a:gd name="connsiteY5" fmla="*/ 351 h 314347"/>
                <a:gd name="connsiteX6" fmla="*/ 2452254 w 2452254"/>
                <a:gd name="connsiteY6" fmla="*/ 199856 h 314347"/>
                <a:gd name="connsiteX0" fmla="*/ 0 w 2452254"/>
                <a:gd name="connsiteY0" fmla="*/ 69496 h 207865"/>
                <a:gd name="connsiteX1" fmla="*/ 270163 w 2452254"/>
                <a:gd name="connsiteY1" fmla="*/ 57027 h 207865"/>
                <a:gd name="connsiteX2" fmla="*/ 914399 w 2452254"/>
                <a:gd name="connsiteY2" fmla="*/ 15462 h 207865"/>
                <a:gd name="connsiteX3" fmla="*/ 1425634 w 2452254"/>
                <a:gd name="connsiteY3" fmla="*/ 148467 h 207865"/>
                <a:gd name="connsiteX4" fmla="*/ 1658389 w 2452254"/>
                <a:gd name="connsiteY4" fmla="*/ 152623 h 207865"/>
                <a:gd name="connsiteX5" fmla="*/ 1907770 w 2452254"/>
                <a:gd name="connsiteY5" fmla="*/ 11306 h 207865"/>
                <a:gd name="connsiteX6" fmla="*/ 2452254 w 2452254"/>
                <a:gd name="connsiteY6" fmla="*/ 98590 h 207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2254" h="207865">
                  <a:moveTo>
                    <a:pt x="0" y="69496"/>
                  </a:moveTo>
                  <a:cubicBezTo>
                    <a:pt x="111528" y="69149"/>
                    <a:pt x="171103" y="64648"/>
                    <a:pt x="270163" y="57027"/>
                  </a:cubicBezTo>
                  <a:cubicBezTo>
                    <a:pt x="414942" y="20312"/>
                    <a:pt x="707274" y="-24023"/>
                    <a:pt x="914399" y="15462"/>
                  </a:cubicBezTo>
                  <a:cubicBezTo>
                    <a:pt x="1104899" y="84042"/>
                    <a:pt x="1314105" y="30011"/>
                    <a:pt x="1425634" y="148467"/>
                  </a:cubicBezTo>
                  <a:cubicBezTo>
                    <a:pt x="1537163" y="266923"/>
                    <a:pt x="1578033" y="175483"/>
                    <a:pt x="1658389" y="152623"/>
                  </a:cubicBezTo>
                  <a:cubicBezTo>
                    <a:pt x="1738745" y="129763"/>
                    <a:pt x="1775459" y="20311"/>
                    <a:pt x="1907770" y="11306"/>
                  </a:cubicBezTo>
                  <a:cubicBezTo>
                    <a:pt x="2040081" y="2301"/>
                    <a:pt x="2330161" y="57026"/>
                    <a:pt x="2452254" y="9859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2E6740FC-9409-437B-9D51-976B8E2E5632}"/>
                </a:ext>
              </a:extLst>
            </p:cNvPr>
            <p:cNvSpPr txBox="1"/>
            <p:nvPr/>
          </p:nvSpPr>
          <p:spPr>
            <a:xfrm>
              <a:off x="5321081" y="1433487"/>
              <a:ext cx="343602" cy="523220"/>
            </a:xfrm>
            <a:prstGeom prst="rect">
              <a:avLst/>
            </a:prstGeom>
            <a:noFill/>
          </p:spPr>
          <p:txBody>
            <a:bodyPr wrap="square" rtlCol="0">
              <a:spAutoFit/>
            </a:bodyPr>
            <a:lstStyle/>
            <a:p>
              <a:pPr algn="ctr"/>
              <a:r>
                <a:rPr lang="en-US" sz="2800" dirty="0">
                  <a:solidFill>
                    <a:srgbClr val="385072"/>
                  </a:solidFill>
                </a:rPr>
                <a:t>A</a:t>
              </a:r>
            </a:p>
          </p:txBody>
        </p:sp>
        <p:sp>
          <p:nvSpPr>
            <p:cNvPr id="33" name="TextBox 32">
              <a:extLst>
                <a:ext uri="{FF2B5EF4-FFF2-40B4-BE49-F238E27FC236}">
                  <a16:creationId xmlns:a16="http://schemas.microsoft.com/office/drawing/2014/main" id="{B4090D82-5078-42E6-85FD-F3E6BD0EFB44}"/>
                </a:ext>
              </a:extLst>
            </p:cNvPr>
            <p:cNvSpPr txBox="1"/>
            <p:nvPr/>
          </p:nvSpPr>
          <p:spPr>
            <a:xfrm>
              <a:off x="6457599" y="1433487"/>
              <a:ext cx="343602" cy="523220"/>
            </a:xfrm>
            <a:prstGeom prst="rect">
              <a:avLst/>
            </a:prstGeom>
            <a:noFill/>
          </p:spPr>
          <p:txBody>
            <a:bodyPr wrap="square" rtlCol="0">
              <a:spAutoFit/>
            </a:bodyPr>
            <a:lstStyle/>
            <a:p>
              <a:pPr algn="ctr"/>
              <a:r>
                <a:rPr lang="en-US" sz="2800" dirty="0">
                  <a:solidFill>
                    <a:srgbClr val="385072"/>
                  </a:solidFill>
                </a:rPr>
                <a:t>B</a:t>
              </a: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FABDD5B3-70AC-458E-AFE7-A9C818832E49}"/>
              </a:ext>
            </a:extLst>
          </p:cNvPr>
          <p:cNvSpPr>
            <a:spLocks noGrp="1"/>
          </p:cNvSpPr>
          <p:nvPr>
            <p:ph type="title"/>
          </p:nvPr>
        </p:nvSpPr>
        <p:spPr>
          <a:xfrm>
            <a:off x="838200" y="365126"/>
            <a:ext cx="10515600" cy="1208192"/>
          </a:xfrm>
        </p:spPr>
        <p:txBody>
          <a:bodyPr/>
          <a:lstStyle/>
          <a:p>
            <a:pPr eaLnBrk="1" hangingPunct="1"/>
            <a:r>
              <a:rPr lang="en-US" altLang="en-US" b="1" dirty="0">
                <a:latin typeface="Calibri" panose="020F0502020204030204" pitchFamily="34" charset="0"/>
              </a:rPr>
              <a:t>Breath Characteristics</a:t>
            </a:r>
            <a:br>
              <a:rPr lang="en-US" altLang="en-US" b="1" dirty="0">
                <a:latin typeface="Calibri" panose="020F0502020204030204" pitchFamily="34" charset="0"/>
              </a:rPr>
            </a:br>
            <a:r>
              <a:rPr lang="en-US" altLang="en-US" b="0" dirty="0">
                <a:latin typeface="Calibri" panose="020F0502020204030204" pitchFamily="34" charset="0"/>
              </a:rPr>
              <a:t>Gas Delivery Target </a:t>
            </a:r>
            <a:endParaRPr lang="en-US" altLang="en-US" b="0" dirty="0"/>
          </a:p>
        </p:txBody>
      </p:sp>
      <p:grpSp>
        <p:nvGrpSpPr>
          <p:cNvPr id="33" name="Group 32">
            <a:extLst>
              <a:ext uri="{FF2B5EF4-FFF2-40B4-BE49-F238E27FC236}">
                <a16:creationId xmlns:a16="http://schemas.microsoft.com/office/drawing/2014/main" id="{0BB21CEE-C1FC-485C-911A-7DFA2FF7CF40}"/>
              </a:ext>
            </a:extLst>
          </p:cNvPr>
          <p:cNvGrpSpPr/>
          <p:nvPr/>
        </p:nvGrpSpPr>
        <p:grpSpPr>
          <a:xfrm>
            <a:off x="2082709" y="1604913"/>
            <a:ext cx="8026582" cy="4671796"/>
            <a:chOff x="2453802" y="1574907"/>
            <a:chExt cx="8026582" cy="4671796"/>
          </a:xfrm>
        </p:grpSpPr>
        <p:sp>
          <p:nvSpPr>
            <p:cNvPr id="36" name="TextBox 35">
              <a:extLst>
                <a:ext uri="{FF2B5EF4-FFF2-40B4-BE49-F238E27FC236}">
                  <a16:creationId xmlns:a16="http://schemas.microsoft.com/office/drawing/2014/main" id="{1E4FDC9E-4A06-4E55-9A7C-B44B80334408}"/>
                </a:ext>
              </a:extLst>
            </p:cNvPr>
            <p:cNvSpPr txBox="1"/>
            <p:nvPr/>
          </p:nvSpPr>
          <p:spPr>
            <a:xfrm>
              <a:off x="2453802" y="2119088"/>
              <a:ext cx="1463799" cy="954107"/>
            </a:xfrm>
            <a:prstGeom prst="rect">
              <a:avLst/>
            </a:prstGeom>
            <a:noFill/>
          </p:spPr>
          <p:txBody>
            <a:bodyPr wrap="none">
              <a:spAutoFit/>
            </a:bodyPr>
            <a:lstStyle/>
            <a:p>
              <a:pPr algn="ctr" eaLnBrk="1" hangingPunct="1">
                <a:defRPr/>
              </a:pPr>
              <a:r>
                <a:rPr lang="en-US" sz="2800" b="1" dirty="0">
                  <a:solidFill>
                    <a:srgbClr val="385072"/>
                  </a:solidFill>
                </a:rPr>
                <a:t>Airway</a:t>
              </a:r>
            </a:p>
            <a:p>
              <a:pPr algn="ctr" eaLnBrk="1" hangingPunct="1">
                <a:defRPr/>
              </a:pPr>
              <a:r>
                <a:rPr lang="en-US" sz="2800" b="1" dirty="0">
                  <a:solidFill>
                    <a:srgbClr val="385072"/>
                  </a:solidFill>
                </a:rPr>
                <a:t>Pressure</a:t>
              </a:r>
            </a:p>
          </p:txBody>
        </p:sp>
        <p:sp>
          <p:nvSpPr>
            <p:cNvPr id="37" name="TextBox 36">
              <a:extLst>
                <a:ext uri="{FF2B5EF4-FFF2-40B4-BE49-F238E27FC236}">
                  <a16:creationId xmlns:a16="http://schemas.microsoft.com/office/drawing/2014/main" id="{20005245-3398-47AE-96CE-27637623C546}"/>
                </a:ext>
              </a:extLst>
            </p:cNvPr>
            <p:cNvSpPr txBox="1"/>
            <p:nvPr/>
          </p:nvSpPr>
          <p:spPr>
            <a:xfrm>
              <a:off x="2737053" y="3885866"/>
              <a:ext cx="897297" cy="523220"/>
            </a:xfrm>
            <a:prstGeom prst="rect">
              <a:avLst/>
            </a:prstGeom>
            <a:noFill/>
          </p:spPr>
          <p:txBody>
            <a:bodyPr wrap="none">
              <a:spAutoFit/>
            </a:bodyPr>
            <a:lstStyle/>
            <a:p>
              <a:pPr algn="ctr" eaLnBrk="1" hangingPunct="1">
                <a:defRPr/>
              </a:pPr>
              <a:r>
                <a:rPr lang="en-US" sz="2800" b="1" dirty="0">
                  <a:solidFill>
                    <a:srgbClr val="385072"/>
                  </a:solidFill>
                </a:rPr>
                <a:t>Flow</a:t>
              </a:r>
            </a:p>
          </p:txBody>
        </p:sp>
        <p:sp>
          <p:nvSpPr>
            <p:cNvPr id="38" name="TextBox 37">
              <a:extLst>
                <a:ext uri="{FF2B5EF4-FFF2-40B4-BE49-F238E27FC236}">
                  <a16:creationId xmlns:a16="http://schemas.microsoft.com/office/drawing/2014/main" id="{5863DECF-1DFE-480F-AA3F-770B66E4677E}"/>
                </a:ext>
              </a:extLst>
            </p:cNvPr>
            <p:cNvSpPr txBox="1"/>
            <p:nvPr/>
          </p:nvSpPr>
          <p:spPr>
            <a:xfrm>
              <a:off x="2523020" y="5431910"/>
              <a:ext cx="1325363" cy="523220"/>
            </a:xfrm>
            <a:prstGeom prst="rect">
              <a:avLst/>
            </a:prstGeom>
            <a:noFill/>
          </p:spPr>
          <p:txBody>
            <a:bodyPr wrap="none">
              <a:spAutoFit/>
            </a:bodyPr>
            <a:lstStyle/>
            <a:p>
              <a:pPr algn="ctr" eaLnBrk="1" hangingPunct="1">
                <a:defRPr/>
              </a:pPr>
              <a:r>
                <a:rPr lang="en-US" sz="2800" b="1" dirty="0">
                  <a:solidFill>
                    <a:srgbClr val="385072"/>
                  </a:solidFill>
                </a:rPr>
                <a:t>Volume</a:t>
              </a:r>
            </a:p>
          </p:txBody>
        </p:sp>
        <p:grpSp>
          <p:nvGrpSpPr>
            <p:cNvPr id="22537" name="Group 22536">
              <a:extLst>
                <a:ext uri="{FF2B5EF4-FFF2-40B4-BE49-F238E27FC236}">
                  <a16:creationId xmlns:a16="http://schemas.microsoft.com/office/drawing/2014/main" id="{92AB1D63-4ACB-4204-921E-D65FC268BFD3}"/>
                </a:ext>
              </a:extLst>
            </p:cNvPr>
            <p:cNvGrpSpPr/>
            <p:nvPr/>
          </p:nvGrpSpPr>
          <p:grpSpPr>
            <a:xfrm>
              <a:off x="4572000" y="1803539"/>
              <a:ext cx="5179709" cy="1293703"/>
              <a:chOff x="4069838" y="1610412"/>
              <a:chExt cx="5179709" cy="1293703"/>
            </a:xfrm>
          </p:grpSpPr>
          <p:cxnSp>
            <p:nvCxnSpPr>
              <p:cNvPr id="22533" name="Straight Connector 22532">
                <a:extLst>
                  <a:ext uri="{FF2B5EF4-FFF2-40B4-BE49-F238E27FC236}">
                    <a16:creationId xmlns:a16="http://schemas.microsoft.com/office/drawing/2014/main" id="{8AD516DC-DCCF-4D22-BD08-FD9E988AB3AC}"/>
                  </a:ext>
                </a:extLst>
              </p:cNvPr>
              <p:cNvCxnSpPr>
                <a:cxnSpLocks/>
              </p:cNvCxnSpPr>
              <p:nvPr/>
            </p:nvCxnSpPr>
            <p:spPr>
              <a:xfrm>
                <a:off x="4069838" y="2427061"/>
                <a:ext cx="5179709"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2536" name="Straight Connector 22535">
                <a:extLst>
                  <a:ext uri="{FF2B5EF4-FFF2-40B4-BE49-F238E27FC236}">
                    <a16:creationId xmlns:a16="http://schemas.microsoft.com/office/drawing/2014/main" id="{C0A0FD9E-7D9F-42A2-AAF8-5B18EC56C2EF}"/>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22547" name="Group 22546">
              <a:extLst>
                <a:ext uri="{FF2B5EF4-FFF2-40B4-BE49-F238E27FC236}">
                  <a16:creationId xmlns:a16="http://schemas.microsoft.com/office/drawing/2014/main" id="{9B565A54-86C4-465A-8037-9D212534659F}"/>
                </a:ext>
              </a:extLst>
            </p:cNvPr>
            <p:cNvGrpSpPr/>
            <p:nvPr/>
          </p:nvGrpSpPr>
          <p:grpSpPr>
            <a:xfrm>
              <a:off x="4114800" y="2096465"/>
              <a:ext cx="450191" cy="1000774"/>
              <a:chOff x="4267200" y="2224872"/>
              <a:chExt cx="450191" cy="1000774"/>
            </a:xfrm>
          </p:grpSpPr>
          <p:grpSp>
            <p:nvGrpSpPr>
              <p:cNvPr id="22544" name="Group 22543">
                <a:extLst>
                  <a:ext uri="{FF2B5EF4-FFF2-40B4-BE49-F238E27FC236}">
                    <a16:creationId xmlns:a16="http://schemas.microsoft.com/office/drawing/2014/main" id="{31DAA985-C1FE-490B-99DE-62D9E8226152}"/>
                  </a:ext>
                </a:extLst>
              </p:cNvPr>
              <p:cNvGrpSpPr/>
              <p:nvPr/>
            </p:nvGrpSpPr>
            <p:grpSpPr>
              <a:xfrm>
                <a:off x="4415705" y="2277855"/>
                <a:ext cx="301686" cy="947791"/>
                <a:chOff x="10515600" y="1309952"/>
                <a:chExt cx="301686" cy="947794"/>
              </a:xfrm>
            </p:grpSpPr>
            <p:sp>
              <p:nvSpPr>
                <p:cNvPr id="22539" name="TextBox 22538">
                  <a:extLst>
                    <a:ext uri="{FF2B5EF4-FFF2-40B4-BE49-F238E27FC236}">
                      <a16:creationId xmlns:a16="http://schemas.microsoft.com/office/drawing/2014/main" id="{903B45AD-621D-4609-878C-2BED5540952B}"/>
                    </a:ext>
                  </a:extLst>
                </p:cNvPr>
                <p:cNvSpPr txBox="1"/>
                <p:nvPr/>
              </p:nvSpPr>
              <p:spPr>
                <a:xfrm>
                  <a:off x="10515600" y="1573318"/>
                  <a:ext cx="301686" cy="369332"/>
                </a:xfrm>
                <a:prstGeom prst="rect">
                  <a:avLst/>
                </a:prstGeom>
                <a:noFill/>
              </p:spPr>
              <p:txBody>
                <a:bodyPr wrap="none" rtlCol="0">
                  <a:spAutoFit/>
                </a:bodyPr>
                <a:lstStyle/>
                <a:p>
                  <a:pPr algn="ctr"/>
                  <a:r>
                    <a:rPr lang="en-US" dirty="0"/>
                    <a:t>0</a:t>
                  </a:r>
                </a:p>
              </p:txBody>
            </p:sp>
            <p:cxnSp>
              <p:nvCxnSpPr>
                <p:cNvPr id="22541" name="Straight Arrow Connector 22540">
                  <a:extLst>
                    <a:ext uri="{FF2B5EF4-FFF2-40B4-BE49-F238E27FC236}">
                      <a16:creationId xmlns:a16="http://schemas.microsoft.com/office/drawing/2014/main" id="{FD67E0D8-CEF1-4390-9323-3AE6580A14DA}"/>
                    </a:ext>
                  </a:extLst>
                </p:cNvPr>
                <p:cNvCxnSpPr/>
                <p:nvPr/>
              </p:nvCxnSpPr>
              <p:spPr>
                <a:xfrm flipV="1">
                  <a:off x="10666443" y="1309952"/>
                  <a:ext cx="0" cy="26336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2E307B00-7F6D-412D-A360-9F052646CC75}"/>
                    </a:ext>
                  </a:extLst>
                </p:cNvPr>
                <p:cNvCxnSpPr>
                  <a:cxnSpLocks/>
                  <a:stCxn id="22539" idx="2"/>
                </p:cNvCxnSpPr>
                <p:nvPr/>
              </p:nvCxnSpPr>
              <p:spPr>
                <a:xfrm>
                  <a:off x="10666443" y="1942650"/>
                  <a:ext cx="0" cy="31509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22546" name="TextBox 22545">
                <a:extLst>
                  <a:ext uri="{FF2B5EF4-FFF2-40B4-BE49-F238E27FC236}">
                    <a16:creationId xmlns:a16="http://schemas.microsoft.com/office/drawing/2014/main" id="{4ED1432D-2643-4CF1-ABA6-F9B965E572CA}"/>
                  </a:ext>
                </a:extLst>
              </p:cNvPr>
              <p:cNvSpPr txBox="1"/>
              <p:nvPr/>
            </p:nvSpPr>
            <p:spPr>
              <a:xfrm>
                <a:off x="4267200" y="2224872"/>
                <a:ext cx="300082" cy="369332"/>
              </a:xfrm>
              <a:prstGeom prst="rect">
                <a:avLst/>
              </a:prstGeom>
              <a:noFill/>
            </p:spPr>
            <p:txBody>
              <a:bodyPr wrap="none" rtlCol="0">
                <a:spAutoFit/>
              </a:bodyPr>
              <a:lstStyle/>
              <a:p>
                <a:r>
                  <a:rPr lang="en-US" dirty="0">
                    <a:solidFill>
                      <a:schemeClr val="tx2">
                        <a:lumMod val="60000"/>
                        <a:lumOff val="40000"/>
                      </a:schemeClr>
                    </a:solidFill>
                  </a:rPr>
                  <a:t>+</a:t>
                </a:r>
              </a:p>
            </p:txBody>
          </p:sp>
          <p:sp>
            <p:nvSpPr>
              <p:cNvPr id="55" name="TextBox 54">
                <a:extLst>
                  <a:ext uri="{FF2B5EF4-FFF2-40B4-BE49-F238E27FC236}">
                    <a16:creationId xmlns:a16="http://schemas.microsoft.com/office/drawing/2014/main" id="{FFF87BE5-D0CB-427B-B20B-70F2CF03997D}"/>
                  </a:ext>
                </a:extLst>
              </p:cNvPr>
              <p:cNvSpPr txBox="1"/>
              <p:nvPr/>
            </p:nvSpPr>
            <p:spPr>
              <a:xfrm>
                <a:off x="4267200" y="2804584"/>
                <a:ext cx="255198" cy="369332"/>
              </a:xfrm>
              <a:prstGeom prst="rect">
                <a:avLst/>
              </a:prstGeom>
              <a:noFill/>
            </p:spPr>
            <p:txBody>
              <a:bodyPr wrap="none" rtlCol="0">
                <a:spAutoFit/>
              </a:bodyPr>
              <a:lstStyle/>
              <a:p>
                <a:r>
                  <a:rPr lang="en-US" dirty="0">
                    <a:solidFill>
                      <a:schemeClr val="tx2">
                        <a:lumMod val="60000"/>
                        <a:lumOff val="40000"/>
                      </a:schemeClr>
                    </a:solidFill>
                  </a:rPr>
                  <a:t>-</a:t>
                </a:r>
              </a:p>
            </p:txBody>
          </p:sp>
        </p:grpSp>
        <p:grpSp>
          <p:nvGrpSpPr>
            <p:cNvPr id="57" name="Group 56">
              <a:extLst>
                <a:ext uri="{FF2B5EF4-FFF2-40B4-BE49-F238E27FC236}">
                  <a16:creationId xmlns:a16="http://schemas.microsoft.com/office/drawing/2014/main" id="{85C16A52-45B3-4136-86F1-4A4D19A6AE1F}"/>
                </a:ext>
              </a:extLst>
            </p:cNvPr>
            <p:cNvGrpSpPr/>
            <p:nvPr/>
          </p:nvGrpSpPr>
          <p:grpSpPr>
            <a:xfrm>
              <a:off x="4572000" y="3362031"/>
              <a:ext cx="5179709" cy="1293703"/>
              <a:chOff x="4069838" y="1610412"/>
              <a:chExt cx="5179709" cy="1293703"/>
            </a:xfrm>
          </p:grpSpPr>
          <p:cxnSp>
            <p:nvCxnSpPr>
              <p:cNvPr id="58" name="Straight Connector 57">
                <a:extLst>
                  <a:ext uri="{FF2B5EF4-FFF2-40B4-BE49-F238E27FC236}">
                    <a16:creationId xmlns:a16="http://schemas.microsoft.com/office/drawing/2014/main" id="{92976DE8-3AC7-4258-BB63-CFB08F9C2DD7}"/>
                  </a:ext>
                </a:extLst>
              </p:cNvPr>
              <p:cNvCxnSpPr>
                <a:cxnSpLocks/>
              </p:cNvCxnSpPr>
              <p:nvPr/>
            </p:nvCxnSpPr>
            <p:spPr>
              <a:xfrm>
                <a:off x="4069838" y="2427061"/>
                <a:ext cx="5179709"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91674876-F829-4A5B-9CE6-52CD635EB932}"/>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8306D19F-E2E8-4949-BB6F-657DB157776C}"/>
                </a:ext>
              </a:extLst>
            </p:cNvPr>
            <p:cNvGrpSpPr/>
            <p:nvPr/>
          </p:nvGrpSpPr>
          <p:grpSpPr>
            <a:xfrm>
              <a:off x="3915704" y="3666129"/>
              <a:ext cx="649287" cy="989602"/>
              <a:chOff x="4068104" y="2236044"/>
              <a:chExt cx="649287" cy="989602"/>
            </a:xfrm>
          </p:grpSpPr>
          <p:grpSp>
            <p:nvGrpSpPr>
              <p:cNvPr id="61" name="Group 60">
                <a:extLst>
                  <a:ext uri="{FF2B5EF4-FFF2-40B4-BE49-F238E27FC236}">
                    <a16:creationId xmlns:a16="http://schemas.microsoft.com/office/drawing/2014/main" id="{5959F1D3-AA4E-4CD8-A552-D046A58B5B6F}"/>
                  </a:ext>
                </a:extLst>
              </p:cNvPr>
              <p:cNvGrpSpPr/>
              <p:nvPr/>
            </p:nvGrpSpPr>
            <p:grpSpPr>
              <a:xfrm>
                <a:off x="4415705" y="2277855"/>
                <a:ext cx="301686" cy="947791"/>
                <a:chOff x="10515600" y="1309952"/>
                <a:chExt cx="301686" cy="947794"/>
              </a:xfrm>
            </p:grpSpPr>
            <p:sp>
              <p:nvSpPr>
                <p:cNvPr id="64" name="TextBox 63">
                  <a:extLst>
                    <a:ext uri="{FF2B5EF4-FFF2-40B4-BE49-F238E27FC236}">
                      <a16:creationId xmlns:a16="http://schemas.microsoft.com/office/drawing/2014/main" id="{8174581A-6368-4787-BE0C-91E8E8BCBC60}"/>
                    </a:ext>
                  </a:extLst>
                </p:cNvPr>
                <p:cNvSpPr txBox="1"/>
                <p:nvPr/>
              </p:nvSpPr>
              <p:spPr>
                <a:xfrm>
                  <a:off x="10515600" y="1573318"/>
                  <a:ext cx="301686" cy="369332"/>
                </a:xfrm>
                <a:prstGeom prst="rect">
                  <a:avLst/>
                </a:prstGeom>
                <a:noFill/>
              </p:spPr>
              <p:txBody>
                <a:bodyPr wrap="none" rtlCol="0">
                  <a:spAutoFit/>
                </a:bodyPr>
                <a:lstStyle/>
                <a:p>
                  <a:pPr algn="ctr"/>
                  <a:r>
                    <a:rPr lang="en-US" dirty="0"/>
                    <a:t>0</a:t>
                  </a:r>
                </a:p>
              </p:txBody>
            </p:sp>
            <p:cxnSp>
              <p:nvCxnSpPr>
                <p:cNvPr id="65" name="Straight Arrow Connector 64">
                  <a:extLst>
                    <a:ext uri="{FF2B5EF4-FFF2-40B4-BE49-F238E27FC236}">
                      <a16:creationId xmlns:a16="http://schemas.microsoft.com/office/drawing/2014/main" id="{3042D952-9395-4447-B35D-BCAE4BAF8B32}"/>
                    </a:ext>
                  </a:extLst>
                </p:cNvPr>
                <p:cNvCxnSpPr/>
                <p:nvPr/>
              </p:nvCxnSpPr>
              <p:spPr>
                <a:xfrm flipV="1">
                  <a:off x="10666443" y="1309952"/>
                  <a:ext cx="0" cy="26336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1D05FDD8-1540-4F52-878B-A3DAEDF58472}"/>
                    </a:ext>
                  </a:extLst>
                </p:cNvPr>
                <p:cNvCxnSpPr>
                  <a:cxnSpLocks/>
                  <a:stCxn id="64" idx="2"/>
                </p:cNvCxnSpPr>
                <p:nvPr/>
              </p:nvCxnSpPr>
              <p:spPr>
                <a:xfrm>
                  <a:off x="10666443" y="1942650"/>
                  <a:ext cx="0" cy="31509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62" name="TextBox 61">
                <a:extLst>
                  <a:ext uri="{FF2B5EF4-FFF2-40B4-BE49-F238E27FC236}">
                    <a16:creationId xmlns:a16="http://schemas.microsoft.com/office/drawing/2014/main" id="{63E84C54-3938-45CA-8679-893B75EA02AF}"/>
                  </a:ext>
                </a:extLst>
              </p:cNvPr>
              <p:cNvSpPr txBox="1"/>
              <p:nvPr/>
            </p:nvSpPr>
            <p:spPr>
              <a:xfrm>
                <a:off x="4189192" y="2236044"/>
                <a:ext cx="359394" cy="369332"/>
              </a:xfrm>
              <a:prstGeom prst="rect">
                <a:avLst/>
              </a:prstGeom>
              <a:noFill/>
            </p:spPr>
            <p:txBody>
              <a:bodyPr wrap="none" rtlCol="0">
                <a:spAutoFit/>
              </a:bodyPr>
              <a:lstStyle/>
              <a:p>
                <a:r>
                  <a:rPr lang="en-US" dirty="0">
                    <a:solidFill>
                      <a:schemeClr val="tx2">
                        <a:lumMod val="60000"/>
                        <a:lumOff val="40000"/>
                      </a:schemeClr>
                    </a:solidFill>
                  </a:rPr>
                  <a:t>in</a:t>
                </a:r>
              </a:p>
            </p:txBody>
          </p:sp>
          <p:sp>
            <p:nvSpPr>
              <p:cNvPr id="63" name="TextBox 62">
                <a:extLst>
                  <a:ext uri="{FF2B5EF4-FFF2-40B4-BE49-F238E27FC236}">
                    <a16:creationId xmlns:a16="http://schemas.microsoft.com/office/drawing/2014/main" id="{4CE9E71C-A42A-4159-93DF-C6FF878F3925}"/>
                  </a:ext>
                </a:extLst>
              </p:cNvPr>
              <p:cNvSpPr txBox="1"/>
              <p:nvPr/>
            </p:nvSpPr>
            <p:spPr>
              <a:xfrm>
                <a:off x="4068104" y="2826239"/>
                <a:ext cx="505267" cy="369332"/>
              </a:xfrm>
              <a:prstGeom prst="rect">
                <a:avLst/>
              </a:prstGeom>
              <a:noFill/>
            </p:spPr>
            <p:txBody>
              <a:bodyPr wrap="none" rtlCol="0">
                <a:spAutoFit/>
              </a:bodyPr>
              <a:lstStyle/>
              <a:p>
                <a:r>
                  <a:rPr lang="en-US" dirty="0">
                    <a:solidFill>
                      <a:schemeClr val="tx2">
                        <a:lumMod val="60000"/>
                        <a:lumOff val="40000"/>
                      </a:schemeClr>
                    </a:solidFill>
                  </a:rPr>
                  <a:t>out</a:t>
                </a:r>
              </a:p>
            </p:txBody>
          </p:sp>
        </p:grpSp>
        <p:sp>
          <p:nvSpPr>
            <p:cNvPr id="5" name="Freeform: Shape 4">
              <a:extLst>
                <a:ext uri="{FF2B5EF4-FFF2-40B4-BE49-F238E27FC236}">
                  <a16:creationId xmlns:a16="http://schemas.microsoft.com/office/drawing/2014/main" id="{C1D83D40-19D6-4B29-8EDA-0E778B3C0165}"/>
                </a:ext>
              </a:extLst>
            </p:cNvPr>
            <p:cNvSpPr/>
            <p:nvPr/>
          </p:nvSpPr>
          <p:spPr>
            <a:xfrm>
              <a:off x="5334000" y="3651366"/>
              <a:ext cx="1508613" cy="1176376"/>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9034" h="523950">
                  <a:moveTo>
                    <a:pt x="304" y="227765"/>
                  </a:moveTo>
                  <a:cubicBezTo>
                    <a:pt x="-3108" y="177723"/>
                    <a:pt x="23244" y="44706"/>
                    <a:pt x="24382" y="1488"/>
                  </a:cubicBezTo>
                  <a:lnTo>
                    <a:pt x="423008" y="0"/>
                  </a:lnTo>
                  <a:cubicBezTo>
                    <a:pt x="414344" y="59553"/>
                    <a:pt x="510612" y="464210"/>
                    <a:pt x="504533" y="523950"/>
                  </a:cubicBezTo>
                  <a:cubicBezTo>
                    <a:pt x="687016" y="340955"/>
                    <a:pt x="816358" y="289140"/>
                    <a:pt x="1139034" y="238066"/>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528" name="Group 22527">
              <a:extLst>
                <a:ext uri="{FF2B5EF4-FFF2-40B4-BE49-F238E27FC236}">
                  <a16:creationId xmlns:a16="http://schemas.microsoft.com/office/drawing/2014/main" id="{FB9E9F55-0846-4710-9279-004D6C09DA6B}"/>
                </a:ext>
              </a:extLst>
            </p:cNvPr>
            <p:cNvGrpSpPr/>
            <p:nvPr/>
          </p:nvGrpSpPr>
          <p:grpSpPr>
            <a:xfrm>
              <a:off x="7995513" y="3330307"/>
              <a:ext cx="1257752" cy="1464059"/>
              <a:chOff x="7417380" y="2895600"/>
              <a:chExt cx="1257752" cy="1464059"/>
            </a:xfrm>
          </p:grpSpPr>
          <p:sp>
            <p:nvSpPr>
              <p:cNvPr id="11" name="Freeform: Shape 10">
                <a:extLst>
                  <a:ext uri="{FF2B5EF4-FFF2-40B4-BE49-F238E27FC236}">
                    <a16:creationId xmlns:a16="http://schemas.microsoft.com/office/drawing/2014/main" id="{6368E2F4-453B-453A-9362-48B4AD17030F}"/>
                  </a:ext>
                </a:extLst>
              </p:cNvPr>
              <p:cNvSpPr/>
              <p:nvPr/>
            </p:nvSpPr>
            <p:spPr>
              <a:xfrm>
                <a:off x="7983084" y="3473213"/>
                <a:ext cx="692048" cy="886446"/>
              </a:xfrm>
              <a:custGeom>
                <a:avLst/>
                <a:gdLst>
                  <a:gd name="connsiteX0" fmla="*/ 0 w 1427388"/>
                  <a:gd name="connsiteY0" fmla="*/ 219882 h 577664"/>
                  <a:gd name="connsiteX1" fmla="*/ 272955 w 1427388"/>
                  <a:gd name="connsiteY1" fmla="*/ 226706 h 577664"/>
                  <a:gd name="connsiteX2" fmla="*/ 266131 w 1427388"/>
                  <a:gd name="connsiteY2" fmla="*/ 42461 h 577664"/>
                  <a:gd name="connsiteX3" fmla="*/ 812042 w 1427388"/>
                  <a:gd name="connsiteY3" fmla="*/ 49285 h 577664"/>
                  <a:gd name="connsiteX4" fmla="*/ 805218 w 1427388"/>
                  <a:gd name="connsiteY4" fmla="*/ 574724 h 577664"/>
                  <a:gd name="connsiteX5" fmla="*/ 1180531 w 1427388"/>
                  <a:gd name="connsiteY5" fmla="*/ 260826 h 577664"/>
                  <a:gd name="connsiteX6" fmla="*/ 1405720 w 1427388"/>
                  <a:gd name="connsiteY6" fmla="*/ 233530 h 577664"/>
                  <a:gd name="connsiteX7" fmla="*/ 1405720 w 1427388"/>
                  <a:gd name="connsiteY7" fmla="*/ 226706 h 577664"/>
                  <a:gd name="connsiteX0" fmla="*/ 0 w 1427388"/>
                  <a:gd name="connsiteY0" fmla="*/ 219882 h 577934"/>
                  <a:gd name="connsiteX1" fmla="*/ 272955 w 1427388"/>
                  <a:gd name="connsiteY1" fmla="*/ 226706 h 577934"/>
                  <a:gd name="connsiteX2" fmla="*/ 266131 w 1427388"/>
                  <a:gd name="connsiteY2" fmla="*/ 42461 h 577934"/>
                  <a:gd name="connsiteX3" fmla="*/ 812042 w 1427388"/>
                  <a:gd name="connsiteY3" fmla="*/ 49285 h 577934"/>
                  <a:gd name="connsiteX4" fmla="*/ 805218 w 1427388"/>
                  <a:gd name="connsiteY4" fmla="*/ 574724 h 577934"/>
                  <a:gd name="connsiteX5" fmla="*/ 1180531 w 1427388"/>
                  <a:gd name="connsiteY5" fmla="*/ 260826 h 577934"/>
                  <a:gd name="connsiteX6" fmla="*/ 1405720 w 1427388"/>
                  <a:gd name="connsiteY6" fmla="*/ 233530 h 577934"/>
                  <a:gd name="connsiteX7" fmla="*/ 1405720 w 1427388"/>
                  <a:gd name="connsiteY7" fmla="*/ 226706 h 577934"/>
                  <a:gd name="connsiteX0" fmla="*/ 0 w 1437681"/>
                  <a:gd name="connsiteY0" fmla="*/ 219882 h 580579"/>
                  <a:gd name="connsiteX1" fmla="*/ 272955 w 1437681"/>
                  <a:gd name="connsiteY1" fmla="*/ 226706 h 580579"/>
                  <a:gd name="connsiteX2" fmla="*/ 266131 w 1437681"/>
                  <a:gd name="connsiteY2" fmla="*/ 42461 h 580579"/>
                  <a:gd name="connsiteX3" fmla="*/ 812042 w 1437681"/>
                  <a:gd name="connsiteY3" fmla="*/ 49285 h 580579"/>
                  <a:gd name="connsiteX4" fmla="*/ 805218 w 1437681"/>
                  <a:gd name="connsiteY4" fmla="*/ 574724 h 580579"/>
                  <a:gd name="connsiteX5" fmla="*/ 1037230 w 1437681"/>
                  <a:gd name="connsiteY5" fmla="*/ 315417 h 580579"/>
                  <a:gd name="connsiteX6" fmla="*/ 1405720 w 1437681"/>
                  <a:gd name="connsiteY6" fmla="*/ 233530 h 580579"/>
                  <a:gd name="connsiteX7" fmla="*/ 1405720 w 1437681"/>
                  <a:gd name="connsiteY7" fmla="*/ 226706 h 580579"/>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219882 h 602828"/>
                  <a:gd name="connsiteX1" fmla="*/ 272955 w 1437681"/>
                  <a:gd name="connsiteY1" fmla="*/ 226706 h 602828"/>
                  <a:gd name="connsiteX2" fmla="*/ 266131 w 1437681"/>
                  <a:gd name="connsiteY2" fmla="*/ 42461 h 602828"/>
                  <a:gd name="connsiteX3" fmla="*/ 812042 w 1437681"/>
                  <a:gd name="connsiteY3" fmla="*/ 49285 h 602828"/>
                  <a:gd name="connsiteX4" fmla="*/ 805218 w 1437681"/>
                  <a:gd name="connsiteY4" fmla="*/ 574724 h 602828"/>
                  <a:gd name="connsiteX5" fmla="*/ 1037230 w 1437681"/>
                  <a:gd name="connsiteY5" fmla="*/ 315417 h 602828"/>
                  <a:gd name="connsiteX6" fmla="*/ 1405720 w 1437681"/>
                  <a:gd name="connsiteY6" fmla="*/ 233530 h 602828"/>
                  <a:gd name="connsiteX7" fmla="*/ 1405720 w 1437681"/>
                  <a:gd name="connsiteY7" fmla="*/ 226706 h 602828"/>
                  <a:gd name="connsiteX0" fmla="*/ 0 w 1437681"/>
                  <a:gd name="connsiteY0" fmla="*/ 191882 h 574828"/>
                  <a:gd name="connsiteX1" fmla="*/ 272955 w 1437681"/>
                  <a:gd name="connsiteY1" fmla="*/ 198706 h 574828"/>
                  <a:gd name="connsiteX2" fmla="*/ 266131 w 1437681"/>
                  <a:gd name="connsiteY2" fmla="*/ 14461 h 574828"/>
                  <a:gd name="connsiteX3" fmla="*/ 812042 w 1437681"/>
                  <a:gd name="connsiteY3" fmla="*/ 21285 h 574828"/>
                  <a:gd name="connsiteX4" fmla="*/ 805218 w 1437681"/>
                  <a:gd name="connsiteY4" fmla="*/ 546724 h 574828"/>
                  <a:gd name="connsiteX5" fmla="*/ 1037230 w 1437681"/>
                  <a:gd name="connsiteY5" fmla="*/ 287417 h 574828"/>
                  <a:gd name="connsiteX6" fmla="*/ 1405720 w 1437681"/>
                  <a:gd name="connsiteY6" fmla="*/ 205530 h 574828"/>
                  <a:gd name="connsiteX7" fmla="*/ 1405720 w 1437681"/>
                  <a:gd name="connsiteY7" fmla="*/ 198706 h 574828"/>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2955 w 1437681"/>
                  <a:gd name="connsiteY1" fmla="*/ 184245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45660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0367"/>
                  <a:gd name="connsiteX1" fmla="*/ 279779 w 1437681"/>
                  <a:gd name="connsiteY1" fmla="*/ 177421 h 560367"/>
                  <a:gd name="connsiteX2" fmla="*/ 266131 w 1437681"/>
                  <a:gd name="connsiteY2" fmla="*/ 0 h 560367"/>
                  <a:gd name="connsiteX3" fmla="*/ 812042 w 1437681"/>
                  <a:gd name="connsiteY3" fmla="*/ 6824 h 560367"/>
                  <a:gd name="connsiteX4" fmla="*/ 805218 w 1437681"/>
                  <a:gd name="connsiteY4" fmla="*/ 532263 h 560367"/>
                  <a:gd name="connsiteX5" fmla="*/ 1037230 w 1437681"/>
                  <a:gd name="connsiteY5" fmla="*/ 272956 h 560367"/>
                  <a:gd name="connsiteX6" fmla="*/ 1405720 w 1437681"/>
                  <a:gd name="connsiteY6" fmla="*/ 191069 h 560367"/>
                  <a:gd name="connsiteX7" fmla="*/ 1405720 w 1437681"/>
                  <a:gd name="connsiteY7" fmla="*/ 184245 h 560367"/>
                  <a:gd name="connsiteX0" fmla="*/ 0 w 1437681"/>
                  <a:gd name="connsiteY0" fmla="*/ 177421 h 565077"/>
                  <a:gd name="connsiteX1" fmla="*/ 279779 w 1437681"/>
                  <a:gd name="connsiteY1" fmla="*/ 177421 h 565077"/>
                  <a:gd name="connsiteX2" fmla="*/ 266131 w 1437681"/>
                  <a:gd name="connsiteY2" fmla="*/ 0 h 565077"/>
                  <a:gd name="connsiteX3" fmla="*/ 812042 w 1437681"/>
                  <a:gd name="connsiteY3" fmla="*/ 6824 h 565077"/>
                  <a:gd name="connsiteX4" fmla="*/ 805218 w 1437681"/>
                  <a:gd name="connsiteY4" fmla="*/ 539087 h 565077"/>
                  <a:gd name="connsiteX5" fmla="*/ 1037230 w 1437681"/>
                  <a:gd name="connsiteY5" fmla="*/ 272956 h 565077"/>
                  <a:gd name="connsiteX6" fmla="*/ 1405720 w 1437681"/>
                  <a:gd name="connsiteY6" fmla="*/ 191069 h 565077"/>
                  <a:gd name="connsiteX7" fmla="*/ 1405720 w 1437681"/>
                  <a:gd name="connsiteY7" fmla="*/ 184245 h 565077"/>
                  <a:gd name="connsiteX0" fmla="*/ 0 w 1437681"/>
                  <a:gd name="connsiteY0" fmla="*/ 177421 h 542555"/>
                  <a:gd name="connsiteX1" fmla="*/ 279779 w 1437681"/>
                  <a:gd name="connsiteY1" fmla="*/ 177421 h 542555"/>
                  <a:gd name="connsiteX2" fmla="*/ 266131 w 1437681"/>
                  <a:gd name="connsiteY2" fmla="*/ 0 h 542555"/>
                  <a:gd name="connsiteX3" fmla="*/ 812042 w 1437681"/>
                  <a:gd name="connsiteY3" fmla="*/ 6824 h 542555"/>
                  <a:gd name="connsiteX4" fmla="*/ 805218 w 1437681"/>
                  <a:gd name="connsiteY4" fmla="*/ 539087 h 542555"/>
                  <a:gd name="connsiteX5" fmla="*/ 1037230 w 1437681"/>
                  <a:gd name="connsiteY5" fmla="*/ 272956 h 542555"/>
                  <a:gd name="connsiteX6" fmla="*/ 1405720 w 1437681"/>
                  <a:gd name="connsiteY6" fmla="*/ 191069 h 542555"/>
                  <a:gd name="connsiteX7" fmla="*/ 1405720 w 1437681"/>
                  <a:gd name="connsiteY7" fmla="*/ 184245 h 542555"/>
                  <a:gd name="connsiteX0" fmla="*/ 0 w 1437681"/>
                  <a:gd name="connsiteY0" fmla="*/ 177421 h 567338"/>
                  <a:gd name="connsiteX1" fmla="*/ 279779 w 1437681"/>
                  <a:gd name="connsiteY1" fmla="*/ 177421 h 567338"/>
                  <a:gd name="connsiteX2" fmla="*/ 266131 w 1437681"/>
                  <a:gd name="connsiteY2" fmla="*/ 0 h 567338"/>
                  <a:gd name="connsiteX3" fmla="*/ 812042 w 1437681"/>
                  <a:gd name="connsiteY3" fmla="*/ 6824 h 567338"/>
                  <a:gd name="connsiteX4" fmla="*/ 805218 w 1437681"/>
                  <a:gd name="connsiteY4" fmla="*/ 539087 h 567338"/>
                  <a:gd name="connsiteX5" fmla="*/ 1037230 w 1437681"/>
                  <a:gd name="connsiteY5" fmla="*/ 272956 h 567338"/>
                  <a:gd name="connsiteX6" fmla="*/ 1405720 w 1437681"/>
                  <a:gd name="connsiteY6" fmla="*/ 191069 h 567338"/>
                  <a:gd name="connsiteX7" fmla="*/ 1405720 w 1437681"/>
                  <a:gd name="connsiteY7" fmla="*/ 184245 h 567338"/>
                  <a:gd name="connsiteX0" fmla="*/ 0 w 1437681"/>
                  <a:gd name="connsiteY0" fmla="*/ 177421 h 539087"/>
                  <a:gd name="connsiteX1" fmla="*/ 279779 w 1437681"/>
                  <a:gd name="connsiteY1" fmla="*/ 177421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98397 h 560063"/>
                  <a:gd name="connsiteX1" fmla="*/ 267310 w 1437681"/>
                  <a:gd name="connsiteY1" fmla="*/ 202553 h 560063"/>
                  <a:gd name="connsiteX2" fmla="*/ 266131 w 1437681"/>
                  <a:gd name="connsiteY2" fmla="*/ 20976 h 560063"/>
                  <a:gd name="connsiteX3" fmla="*/ 812042 w 1437681"/>
                  <a:gd name="connsiteY3" fmla="*/ 27800 h 560063"/>
                  <a:gd name="connsiteX4" fmla="*/ 805218 w 1437681"/>
                  <a:gd name="connsiteY4" fmla="*/ 560063 h 560063"/>
                  <a:gd name="connsiteX5" fmla="*/ 1037230 w 1437681"/>
                  <a:gd name="connsiteY5" fmla="*/ 293932 h 560063"/>
                  <a:gd name="connsiteX6" fmla="*/ 1405720 w 1437681"/>
                  <a:gd name="connsiteY6" fmla="*/ 212045 h 560063"/>
                  <a:gd name="connsiteX7" fmla="*/ 1405720 w 1437681"/>
                  <a:gd name="connsiteY7" fmla="*/ 205221 h 560063"/>
                  <a:gd name="connsiteX0" fmla="*/ 0 w 1437681"/>
                  <a:gd name="connsiteY0" fmla="*/ 177421 h 539087"/>
                  <a:gd name="connsiteX1" fmla="*/ 267310 w 1437681"/>
                  <a:gd name="connsiteY1" fmla="*/ 181577 h 539087"/>
                  <a:gd name="connsiteX2" fmla="*/ 266131 w 1437681"/>
                  <a:gd name="connsiteY2" fmla="*/ 0 h 539087"/>
                  <a:gd name="connsiteX3" fmla="*/ 812042 w 1437681"/>
                  <a:gd name="connsiteY3" fmla="*/ 6824 h 539087"/>
                  <a:gd name="connsiteX4" fmla="*/ 805218 w 1437681"/>
                  <a:gd name="connsiteY4" fmla="*/ 539087 h 539087"/>
                  <a:gd name="connsiteX5" fmla="*/ 1037230 w 1437681"/>
                  <a:gd name="connsiteY5" fmla="*/ 272956 h 539087"/>
                  <a:gd name="connsiteX6" fmla="*/ 1405720 w 1437681"/>
                  <a:gd name="connsiteY6" fmla="*/ 191069 h 539087"/>
                  <a:gd name="connsiteX7" fmla="*/ 1405720 w 1437681"/>
                  <a:gd name="connsiteY7" fmla="*/ 184245 h 539087"/>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40575"/>
                  <a:gd name="connsiteX1" fmla="*/ 267310 w 1437681"/>
                  <a:gd name="connsiteY1" fmla="*/ 183065 h 540575"/>
                  <a:gd name="connsiteX2" fmla="*/ 266131 w 1437681"/>
                  <a:gd name="connsiteY2" fmla="*/ 1488 h 540575"/>
                  <a:gd name="connsiteX3" fmla="*/ 807886 w 1437681"/>
                  <a:gd name="connsiteY3" fmla="*/ 0 h 540575"/>
                  <a:gd name="connsiteX4" fmla="*/ 805218 w 1437681"/>
                  <a:gd name="connsiteY4" fmla="*/ 540575 h 540575"/>
                  <a:gd name="connsiteX5" fmla="*/ 1037230 w 1437681"/>
                  <a:gd name="connsiteY5" fmla="*/ 274444 h 540575"/>
                  <a:gd name="connsiteX6" fmla="*/ 1405720 w 1437681"/>
                  <a:gd name="connsiteY6" fmla="*/ 192557 h 540575"/>
                  <a:gd name="connsiteX7" fmla="*/ 1405720 w 1437681"/>
                  <a:gd name="connsiteY7" fmla="*/ 185733 h 540575"/>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8106"/>
                  <a:gd name="connsiteX1" fmla="*/ 267310 w 1437681"/>
                  <a:gd name="connsiteY1" fmla="*/ 183065 h 528106"/>
                  <a:gd name="connsiteX2" fmla="*/ 266131 w 1437681"/>
                  <a:gd name="connsiteY2" fmla="*/ 1488 h 528106"/>
                  <a:gd name="connsiteX3" fmla="*/ 807886 w 1437681"/>
                  <a:gd name="connsiteY3" fmla="*/ 0 h 528106"/>
                  <a:gd name="connsiteX4" fmla="*/ 792749 w 1437681"/>
                  <a:gd name="connsiteY4" fmla="*/ 528106 h 528106"/>
                  <a:gd name="connsiteX5" fmla="*/ 1037230 w 1437681"/>
                  <a:gd name="connsiteY5" fmla="*/ 274444 h 528106"/>
                  <a:gd name="connsiteX6" fmla="*/ 1405720 w 1437681"/>
                  <a:gd name="connsiteY6" fmla="*/ 192557 h 528106"/>
                  <a:gd name="connsiteX7" fmla="*/ 1405720 w 1437681"/>
                  <a:gd name="connsiteY7" fmla="*/ 185733 h 528106"/>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37681"/>
                  <a:gd name="connsiteY0" fmla="*/ 178909 h 523950"/>
                  <a:gd name="connsiteX1" fmla="*/ 267310 w 1437681"/>
                  <a:gd name="connsiteY1" fmla="*/ 183065 h 523950"/>
                  <a:gd name="connsiteX2" fmla="*/ 266131 w 1437681"/>
                  <a:gd name="connsiteY2" fmla="*/ 1488 h 523950"/>
                  <a:gd name="connsiteX3" fmla="*/ 807886 w 1437681"/>
                  <a:gd name="connsiteY3" fmla="*/ 0 h 523950"/>
                  <a:gd name="connsiteX4" fmla="*/ 805218 w 1437681"/>
                  <a:gd name="connsiteY4" fmla="*/ 523950 h 523950"/>
                  <a:gd name="connsiteX5" fmla="*/ 1037230 w 1437681"/>
                  <a:gd name="connsiteY5" fmla="*/ 274444 h 523950"/>
                  <a:gd name="connsiteX6" fmla="*/ 1405720 w 1437681"/>
                  <a:gd name="connsiteY6" fmla="*/ 192557 h 523950"/>
                  <a:gd name="connsiteX7" fmla="*/ 1405720 w 1437681"/>
                  <a:gd name="connsiteY7" fmla="*/ 185733 h 523950"/>
                  <a:gd name="connsiteX0" fmla="*/ 0 w 1498431"/>
                  <a:gd name="connsiteY0" fmla="*/ 178909 h 523950"/>
                  <a:gd name="connsiteX1" fmla="*/ 267310 w 1498431"/>
                  <a:gd name="connsiteY1" fmla="*/ 183065 h 523950"/>
                  <a:gd name="connsiteX2" fmla="*/ 266131 w 1498431"/>
                  <a:gd name="connsiteY2" fmla="*/ 1488 h 523950"/>
                  <a:gd name="connsiteX3" fmla="*/ 807886 w 1498431"/>
                  <a:gd name="connsiteY3" fmla="*/ 0 h 523950"/>
                  <a:gd name="connsiteX4" fmla="*/ 805218 w 1498431"/>
                  <a:gd name="connsiteY4" fmla="*/ 523950 h 523950"/>
                  <a:gd name="connsiteX5" fmla="*/ 1037230 w 1498431"/>
                  <a:gd name="connsiteY5" fmla="*/ 274444 h 523950"/>
                  <a:gd name="connsiteX6" fmla="*/ 1405720 w 1498431"/>
                  <a:gd name="connsiteY6" fmla="*/ 192557 h 523950"/>
                  <a:gd name="connsiteX7" fmla="*/ 1493004 w 1498431"/>
                  <a:gd name="connsiteY7" fmla="*/ 206515 h 523950"/>
                  <a:gd name="connsiteX0" fmla="*/ 0 w 1494178"/>
                  <a:gd name="connsiteY0" fmla="*/ 178909 h 523950"/>
                  <a:gd name="connsiteX1" fmla="*/ 267310 w 1494178"/>
                  <a:gd name="connsiteY1" fmla="*/ 183065 h 523950"/>
                  <a:gd name="connsiteX2" fmla="*/ 266131 w 1494178"/>
                  <a:gd name="connsiteY2" fmla="*/ 1488 h 523950"/>
                  <a:gd name="connsiteX3" fmla="*/ 807886 w 1494178"/>
                  <a:gd name="connsiteY3" fmla="*/ 0 h 523950"/>
                  <a:gd name="connsiteX4" fmla="*/ 805218 w 1494178"/>
                  <a:gd name="connsiteY4" fmla="*/ 523950 h 523950"/>
                  <a:gd name="connsiteX5" fmla="*/ 1037230 w 1494178"/>
                  <a:gd name="connsiteY5" fmla="*/ 274444 h 523950"/>
                  <a:gd name="connsiteX6" fmla="*/ 1405720 w 1494178"/>
                  <a:gd name="connsiteY6" fmla="*/ 192557 h 523950"/>
                  <a:gd name="connsiteX7" fmla="*/ 1493004 w 1494178"/>
                  <a:gd name="connsiteY7" fmla="*/ 206515 h 523950"/>
                  <a:gd name="connsiteX0" fmla="*/ 0 w 1478474"/>
                  <a:gd name="connsiteY0" fmla="*/ 178909 h 523950"/>
                  <a:gd name="connsiteX1" fmla="*/ 267310 w 1478474"/>
                  <a:gd name="connsiteY1" fmla="*/ 183065 h 523950"/>
                  <a:gd name="connsiteX2" fmla="*/ 266131 w 1478474"/>
                  <a:gd name="connsiteY2" fmla="*/ 1488 h 523950"/>
                  <a:gd name="connsiteX3" fmla="*/ 807886 w 1478474"/>
                  <a:gd name="connsiteY3" fmla="*/ 0 h 523950"/>
                  <a:gd name="connsiteX4" fmla="*/ 805218 w 1478474"/>
                  <a:gd name="connsiteY4" fmla="*/ 523950 h 523950"/>
                  <a:gd name="connsiteX5" fmla="*/ 1037230 w 1478474"/>
                  <a:gd name="connsiteY5" fmla="*/ 274444 h 523950"/>
                  <a:gd name="connsiteX6" fmla="*/ 1405720 w 1478474"/>
                  <a:gd name="connsiteY6" fmla="*/ 192557 h 523950"/>
                  <a:gd name="connsiteX7" fmla="*/ 1476379 w 1478474"/>
                  <a:gd name="connsiteY7" fmla="*/ 206515 h 523950"/>
                  <a:gd name="connsiteX0" fmla="*/ 0 w 1467567"/>
                  <a:gd name="connsiteY0" fmla="*/ 178909 h 523950"/>
                  <a:gd name="connsiteX1" fmla="*/ 267310 w 1467567"/>
                  <a:gd name="connsiteY1" fmla="*/ 183065 h 523950"/>
                  <a:gd name="connsiteX2" fmla="*/ 266131 w 1467567"/>
                  <a:gd name="connsiteY2" fmla="*/ 1488 h 523950"/>
                  <a:gd name="connsiteX3" fmla="*/ 807886 w 1467567"/>
                  <a:gd name="connsiteY3" fmla="*/ 0 h 523950"/>
                  <a:gd name="connsiteX4" fmla="*/ 805218 w 1467567"/>
                  <a:gd name="connsiteY4" fmla="*/ 523950 h 523950"/>
                  <a:gd name="connsiteX5" fmla="*/ 1037230 w 1467567"/>
                  <a:gd name="connsiteY5" fmla="*/ 274444 h 523950"/>
                  <a:gd name="connsiteX6" fmla="*/ 1405720 w 1467567"/>
                  <a:gd name="connsiteY6" fmla="*/ 192557 h 523950"/>
                  <a:gd name="connsiteX7" fmla="*/ 1463910 w 1467567"/>
                  <a:gd name="connsiteY7" fmla="*/ 210671 h 523950"/>
                  <a:gd name="connsiteX0" fmla="*/ 0 w 1405720"/>
                  <a:gd name="connsiteY0" fmla="*/ 178909 h 523950"/>
                  <a:gd name="connsiteX1" fmla="*/ 267310 w 1405720"/>
                  <a:gd name="connsiteY1" fmla="*/ 183065 h 523950"/>
                  <a:gd name="connsiteX2" fmla="*/ 266131 w 1405720"/>
                  <a:gd name="connsiteY2" fmla="*/ 1488 h 523950"/>
                  <a:gd name="connsiteX3" fmla="*/ 807886 w 1405720"/>
                  <a:gd name="connsiteY3" fmla="*/ 0 h 523950"/>
                  <a:gd name="connsiteX4" fmla="*/ 805218 w 1405720"/>
                  <a:gd name="connsiteY4" fmla="*/ 523950 h 523950"/>
                  <a:gd name="connsiteX5" fmla="*/ 1037230 w 1405720"/>
                  <a:gd name="connsiteY5" fmla="*/ 274444 h 523950"/>
                  <a:gd name="connsiteX6" fmla="*/ 1405720 w 1405720"/>
                  <a:gd name="connsiteY6" fmla="*/ 192557 h 523950"/>
                  <a:gd name="connsiteX0" fmla="*/ 0 w 1380782"/>
                  <a:gd name="connsiteY0" fmla="*/ 178909 h 523950"/>
                  <a:gd name="connsiteX1" fmla="*/ 267310 w 1380782"/>
                  <a:gd name="connsiteY1" fmla="*/ 183065 h 523950"/>
                  <a:gd name="connsiteX2" fmla="*/ 266131 w 1380782"/>
                  <a:gd name="connsiteY2" fmla="*/ 1488 h 523950"/>
                  <a:gd name="connsiteX3" fmla="*/ 807886 w 1380782"/>
                  <a:gd name="connsiteY3" fmla="*/ 0 h 523950"/>
                  <a:gd name="connsiteX4" fmla="*/ 805218 w 1380782"/>
                  <a:gd name="connsiteY4" fmla="*/ 523950 h 523950"/>
                  <a:gd name="connsiteX5" fmla="*/ 1037230 w 1380782"/>
                  <a:gd name="connsiteY5" fmla="*/ 274444 h 523950"/>
                  <a:gd name="connsiteX6" fmla="*/ 1380782 w 1380782"/>
                  <a:gd name="connsiteY6" fmla="*/ 188400 h 523950"/>
                  <a:gd name="connsiteX0" fmla="*/ 2296 w 1115768"/>
                  <a:gd name="connsiteY0" fmla="*/ 183065 h 523950"/>
                  <a:gd name="connsiteX1" fmla="*/ 1117 w 1115768"/>
                  <a:gd name="connsiteY1" fmla="*/ 1488 h 523950"/>
                  <a:gd name="connsiteX2" fmla="*/ 542872 w 1115768"/>
                  <a:gd name="connsiteY2" fmla="*/ 0 h 523950"/>
                  <a:gd name="connsiteX3" fmla="*/ 540204 w 1115768"/>
                  <a:gd name="connsiteY3" fmla="*/ 523950 h 523950"/>
                  <a:gd name="connsiteX4" fmla="*/ 772216 w 1115768"/>
                  <a:gd name="connsiteY4" fmla="*/ 274444 h 523950"/>
                  <a:gd name="connsiteX5" fmla="*/ 1115768 w 1115768"/>
                  <a:gd name="connsiteY5" fmla="*/ 188400 h 523950"/>
                  <a:gd name="connsiteX0" fmla="*/ 191 w 1155760"/>
                  <a:gd name="connsiteY0" fmla="*/ 257565 h 523950"/>
                  <a:gd name="connsiteX1" fmla="*/ 41109 w 1155760"/>
                  <a:gd name="connsiteY1" fmla="*/ 1488 h 523950"/>
                  <a:gd name="connsiteX2" fmla="*/ 582864 w 1155760"/>
                  <a:gd name="connsiteY2" fmla="*/ 0 h 523950"/>
                  <a:gd name="connsiteX3" fmla="*/ 580196 w 1155760"/>
                  <a:gd name="connsiteY3" fmla="*/ 523950 h 523950"/>
                  <a:gd name="connsiteX4" fmla="*/ 812208 w 1155760"/>
                  <a:gd name="connsiteY4" fmla="*/ 274444 h 523950"/>
                  <a:gd name="connsiteX5" fmla="*/ 1155760 w 1155760"/>
                  <a:gd name="connsiteY5" fmla="*/ 188400 h 523950"/>
                  <a:gd name="connsiteX0" fmla="*/ 191 w 1155760"/>
                  <a:gd name="connsiteY0" fmla="*/ 256077 h 522462"/>
                  <a:gd name="connsiteX1" fmla="*/ 41109 w 1155760"/>
                  <a:gd name="connsiteY1" fmla="*/ 0 h 522462"/>
                  <a:gd name="connsiteX2" fmla="*/ 414476 w 1155760"/>
                  <a:gd name="connsiteY2" fmla="*/ 3479 h 522462"/>
                  <a:gd name="connsiteX3" fmla="*/ 580196 w 1155760"/>
                  <a:gd name="connsiteY3" fmla="*/ 522462 h 522462"/>
                  <a:gd name="connsiteX4" fmla="*/ 812208 w 1155760"/>
                  <a:gd name="connsiteY4" fmla="*/ 272956 h 522462"/>
                  <a:gd name="connsiteX5" fmla="*/ 1155760 w 1155760"/>
                  <a:gd name="connsiteY5" fmla="*/ 186912 h 522462"/>
                  <a:gd name="connsiteX0" fmla="*/ 191 w 1155760"/>
                  <a:gd name="connsiteY0" fmla="*/ 256077 h 527429"/>
                  <a:gd name="connsiteX1" fmla="*/ 41109 w 1155760"/>
                  <a:gd name="connsiteY1" fmla="*/ 0 h 527429"/>
                  <a:gd name="connsiteX2" fmla="*/ 414476 w 1155760"/>
                  <a:gd name="connsiteY2" fmla="*/ 3479 h 527429"/>
                  <a:gd name="connsiteX3" fmla="*/ 496001 w 1155760"/>
                  <a:gd name="connsiteY3" fmla="*/ 527429 h 527429"/>
                  <a:gd name="connsiteX4" fmla="*/ 812208 w 1155760"/>
                  <a:gd name="connsiteY4" fmla="*/ 272956 h 527429"/>
                  <a:gd name="connsiteX5" fmla="*/ 1155760 w 1155760"/>
                  <a:gd name="connsiteY5" fmla="*/ 186912 h 527429"/>
                  <a:gd name="connsiteX0" fmla="*/ 191 w 1155760"/>
                  <a:gd name="connsiteY0" fmla="*/ 256077 h 529607"/>
                  <a:gd name="connsiteX1" fmla="*/ 41109 w 1155760"/>
                  <a:gd name="connsiteY1" fmla="*/ 0 h 529607"/>
                  <a:gd name="connsiteX2" fmla="*/ 414476 w 1155760"/>
                  <a:gd name="connsiteY2" fmla="*/ 3479 h 529607"/>
                  <a:gd name="connsiteX3" fmla="*/ 496001 w 1155760"/>
                  <a:gd name="connsiteY3" fmla="*/ 527429 h 529607"/>
                  <a:gd name="connsiteX4" fmla="*/ 1155760 w 1155760"/>
                  <a:gd name="connsiteY4" fmla="*/ 186912 h 529607"/>
                  <a:gd name="connsiteX0" fmla="*/ 191 w 1130502"/>
                  <a:gd name="connsiteY0" fmla="*/ 256077 h 530050"/>
                  <a:gd name="connsiteX1" fmla="*/ 41109 w 1130502"/>
                  <a:gd name="connsiteY1" fmla="*/ 0 h 530050"/>
                  <a:gd name="connsiteX2" fmla="*/ 414476 w 1130502"/>
                  <a:gd name="connsiteY2" fmla="*/ 3479 h 530050"/>
                  <a:gd name="connsiteX3" fmla="*/ 496001 w 1130502"/>
                  <a:gd name="connsiteY3" fmla="*/ 527429 h 530050"/>
                  <a:gd name="connsiteX4" fmla="*/ 1130502 w 1130502"/>
                  <a:gd name="connsiteY4" fmla="*/ 241545 h 530050"/>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91 w 1130502"/>
                  <a:gd name="connsiteY0" fmla="*/ 256077 h 527429"/>
                  <a:gd name="connsiteX1" fmla="*/ 41109 w 1130502"/>
                  <a:gd name="connsiteY1" fmla="*/ 0 h 527429"/>
                  <a:gd name="connsiteX2" fmla="*/ 414476 w 1130502"/>
                  <a:gd name="connsiteY2" fmla="*/ 3479 h 527429"/>
                  <a:gd name="connsiteX3" fmla="*/ 496001 w 1130502"/>
                  <a:gd name="connsiteY3" fmla="*/ 527429 h 527429"/>
                  <a:gd name="connsiteX4" fmla="*/ 1130502 w 1130502"/>
                  <a:gd name="connsiteY4" fmla="*/ 241545 h 527429"/>
                  <a:gd name="connsiteX0" fmla="*/ 161 w 1138891"/>
                  <a:gd name="connsiteY0" fmla="*/ 231244 h 527429"/>
                  <a:gd name="connsiteX1" fmla="*/ 49498 w 1138891"/>
                  <a:gd name="connsiteY1" fmla="*/ 0 h 527429"/>
                  <a:gd name="connsiteX2" fmla="*/ 422865 w 1138891"/>
                  <a:gd name="connsiteY2" fmla="*/ 3479 h 527429"/>
                  <a:gd name="connsiteX3" fmla="*/ 504390 w 1138891"/>
                  <a:gd name="connsiteY3" fmla="*/ 527429 h 527429"/>
                  <a:gd name="connsiteX4" fmla="*/ 1138891 w 1138891"/>
                  <a:gd name="connsiteY4" fmla="*/ 241545 h 527429"/>
                  <a:gd name="connsiteX0" fmla="*/ 304 w 1139034"/>
                  <a:gd name="connsiteY0" fmla="*/ 227765 h 523950"/>
                  <a:gd name="connsiteX1" fmla="*/ 24382 w 1139034"/>
                  <a:gd name="connsiteY1" fmla="*/ 1488 h 523950"/>
                  <a:gd name="connsiteX2" fmla="*/ 423008 w 1139034"/>
                  <a:gd name="connsiteY2" fmla="*/ 0 h 523950"/>
                  <a:gd name="connsiteX3" fmla="*/ 504533 w 1139034"/>
                  <a:gd name="connsiteY3" fmla="*/ 523950 h 523950"/>
                  <a:gd name="connsiteX4" fmla="*/ 1139034 w 1139034"/>
                  <a:gd name="connsiteY4" fmla="*/ 238066 h 523950"/>
                  <a:gd name="connsiteX0" fmla="*/ 0 w 1114652"/>
                  <a:gd name="connsiteY0" fmla="*/ 1488 h 523950"/>
                  <a:gd name="connsiteX1" fmla="*/ 398626 w 1114652"/>
                  <a:gd name="connsiteY1" fmla="*/ 0 h 523950"/>
                  <a:gd name="connsiteX2" fmla="*/ 480151 w 1114652"/>
                  <a:gd name="connsiteY2" fmla="*/ 523950 h 523950"/>
                  <a:gd name="connsiteX3" fmla="*/ 1114652 w 1114652"/>
                  <a:gd name="connsiteY3" fmla="*/ 238066 h 523950"/>
                  <a:gd name="connsiteX0" fmla="*/ 553 w 716579"/>
                  <a:gd name="connsiteY0" fmla="*/ 0 h 523950"/>
                  <a:gd name="connsiteX1" fmla="*/ 82078 w 716579"/>
                  <a:gd name="connsiteY1" fmla="*/ 523950 h 523950"/>
                  <a:gd name="connsiteX2" fmla="*/ 716579 w 716579"/>
                  <a:gd name="connsiteY2" fmla="*/ 238066 h 523950"/>
                  <a:gd name="connsiteX0" fmla="*/ 162637 w 634501"/>
                  <a:gd name="connsiteY0" fmla="*/ 0 h 469317"/>
                  <a:gd name="connsiteX1" fmla="*/ 0 w 634501"/>
                  <a:gd name="connsiteY1" fmla="*/ 469317 h 469317"/>
                  <a:gd name="connsiteX2" fmla="*/ 634501 w 634501"/>
                  <a:gd name="connsiteY2" fmla="*/ 183433 h 469317"/>
                  <a:gd name="connsiteX0" fmla="*/ 552 w 716579"/>
                  <a:gd name="connsiteY0" fmla="*/ 0 h 399784"/>
                  <a:gd name="connsiteX1" fmla="*/ 82078 w 716579"/>
                  <a:gd name="connsiteY1" fmla="*/ 399784 h 399784"/>
                  <a:gd name="connsiteX2" fmla="*/ 716579 w 716579"/>
                  <a:gd name="connsiteY2" fmla="*/ 113900 h 399784"/>
                  <a:gd name="connsiteX0" fmla="*/ 5988 w 722015"/>
                  <a:gd name="connsiteY0" fmla="*/ 0 h 399784"/>
                  <a:gd name="connsiteX1" fmla="*/ 87514 w 722015"/>
                  <a:gd name="connsiteY1" fmla="*/ 399784 h 399784"/>
                  <a:gd name="connsiteX2" fmla="*/ 722015 w 722015"/>
                  <a:gd name="connsiteY2" fmla="*/ 113900 h 399784"/>
                  <a:gd name="connsiteX0" fmla="*/ 5988 w 553627"/>
                  <a:gd name="connsiteY0" fmla="*/ 0 h 399784"/>
                  <a:gd name="connsiteX1" fmla="*/ 87514 w 553627"/>
                  <a:gd name="connsiteY1" fmla="*/ 399784 h 399784"/>
                  <a:gd name="connsiteX2" fmla="*/ 553627 w 553627"/>
                  <a:gd name="connsiteY2" fmla="*/ 99000 h 399784"/>
                  <a:gd name="connsiteX0" fmla="*/ 5988 w 553627"/>
                  <a:gd name="connsiteY0" fmla="*/ 0 h 399784"/>
                  <a:gd name="connsiteX1" fmla="*/ 87514 w 553627"/>
                  <a:gd name="connsiteY1" fmla="*/ 399784 h 399784"/>
                  <a:gd name="connsiteX2" fmla="*/ 553627 w 553627"/>
                  <a:gd name="connsiteY2" fmla="*/ 99000 h 399784"/>
                  <a:gd name="connsiteX0" fmla="*/ 7261 w 554900"/>
                  <a:gd name="connsiteY0" fmla="*/ 0 h 394817"/>
                  <a:gd name="connsiteX1" fmla="*/ 63528 w 554900"/>
                  <a:gd name="connsiteY1" fmla="*/ 394817 h 394817"/>
                  <a:gd name="connsiteX2" fmla="*/ 554900 w 554900"/>
                  <a:gd name="connsiteY2" fmla="*/ 99000 h 394817"/>
                  <a:gd name="connsiteX0" fmla="*/ 7261 w 554900"/>
                  <a:gd name="connsiteY0" fmla="*/ 0 h 394817"/>
                  <a:gd name="connsiteX1" fmla="*/ 63528 w 554900"/>
                  <a:gd name="connsiteY1" fmla="*/ 394817 h 394817"/>
                  <a:gd name="connsiteX2" fmla="*/ 554900 w 554900"/>
                  <a:gd name="connsiteY2" fmla="*/ 99000 h 394817"/>
                  <a:gd name="connsiteX0" fmla="*/ 8549 w 556188"/>
                  <a:gd name="connsiteY0" fmla="*/ 0 h 394817"/>
                  <a:gd name="connsiteX1" fmla="*/ 64816 w 556188"/>
                  <a:gd name="connsiteY1" fmla="*/ 394817 h 394817"/>
                  <a:gd name="connsiteX2" fmla="*/ 556188 w 556188"/>
                  <a:gd name="connsiteY2" fmla="*/ 99000 h 394817"/>
                  <a:gd name="connsiteX0" fmla="*/ 8549 w 522510"/>
                  <a:gd name="connsiteY0" fmla="*/ 0 h 394817"/>
                  <a:gd name="connsiteX1" fmla="*/ 64816 w 522510"/>
                  <a:gd name="connsiteY1" fmla="*/ 394817 h 394817"/>
                  <a:gd name="connsiteX2" fmla="*/ 522510 w 522510"/>
                  <a:gd name="connsiteY2" fmla="*/ 123834 h 394817"/>
                </a:gdLst>
                <a:ahLst/>
                <a:cxnLst>
                  <a:cxn ang="0">
                    <a:pos x="connsiteX0" y="connsiteY0"/>
                  </a:cxn>
                  <a:cxn ang="0">
                    <a:pos x="connsiteX1" y="connsiteY1"/>
                  </a:cxn>
                  <a:cxn ang="0">
                    <a:pos x="connsiteX2" y="connsiteY2"/>
                  </a:cxn>
                </a:cxnLst>
                <a:rect l="l" t="t" r="r" b="b"/>
                <a:pathLst>
                  <a:path w="522510" h="394817">
                    <a:moveTo>
                      <a:pt x="8549" y="0"/>
                    </a:moveTo>
                    <a:cubicBezTo>
                      <a:pt x="-25373" y="163853"/>
                      <a:pt x="51717" y="370147"/>
                      <a:pt x="64816" y="394817"/>
                    </a:cubicBezTo>
                    <a:cubicBezTo>
                      <a:pt x="247299" y="226722"/>
                      <a:pt x="292447" y="199741"/>
                      <a:pt x="522510" y="12383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D669A63E-F84B-40A0-886C-9685861109C2}"/>
                  </a:ext>
                </a:extLst>
              </p:cNvPr>
              <p:cNvCxnSpPr>
                <a:cxnSpLocks/>
              </p:cNvCxnSpPr>
              <p:nvPr/>
            </p:nvCxnSpPr>
            <p:spPr>
              <a:xfrm flipH="1">
                <a:off x="7417380" y="2895600"/>
                <a:ext cx="126420" cy="838200"/>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4DABB3D-224E-440D-9286-75EA5B6A4032}"/>
                  </a:ext>
                </a:extLst>
              </p:cNvPr>
              <p:cNvCxnSpPr>
                <a:cxnSpLocks/>
                <a:endCxn id="11" idx="0"/>
              </p:cNvCxnSpPr>
              <p:nvPr/>
            </p:nvCxnSpPr>
            <p:spPr>
              <a:xfrm>
                <a:off x="7543800" y="2895600"/>
                <a:ext cx="450607" cy="577613"/>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910104A-08E4-4797-A7B5-ED9922EEB946}"/>
                  </a:ext>
                </a:extLst>
              </p:cNvPr>
              <p:cNvCxnSpPr>
                <a:cxnSpLocks/>
              </p:cNvCxnSpPr>
              <p:nvPr/>
            </p:nvCxnSpPr>
            <p:spPr>
              <a:xfrm>
                <a:off x="7543800" y="3124200"/>
                <a:ext cx="440990" cy="479109"/>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261D376-B8EB-4A0B-A641-92692F667C78}"/>
                  </a:ext>
                </a:extLst>
              </p:cNvPr>
              <p:cNvCxnSpPr>
                <a:cxnSpLocks/>
              </p:cNvCxnSpPr>
              <p:nvPr/>
            </p:nvCxnSpPr>
            <p:spPr>
              <a:xfrm>
                <a:off x="7491045" y="3352800"/>
                <a:ext cx="440990" cy="372926"/>
              </a:xfrm>
              <a:prstGeom prst="line">
                <a:avLst/>
              </a:prstGeom>
              <a:ln w="38100" cap="rnd">
                <a:solidFill>
                  <a:schemeClr val="tx1"/>
                </a:solidFill>
                <a:prstDash val="sysDash"/>
                <a:round/>
              </a:ln>
            </p:spPr>
            <p:style>
              <a:lnRef idx="1">
                <a:schemeClr val="accent1"/>
              </a:lnRef>
              <a:fillRef idx="0">
                <a:schemeClr val="accent1"/>
              </a:fillRef>
              <a:effectRef idx="0">
                <a:schemeClr val="accent1"/>
              </a:effectRef>
              <a:fontRef idx="minor">
                <a:schemeClr val="tx1"/>
              </a:fontRef>
            </p:style>
          </p:cxnSp>
        </p:grpSp>
        <p:sp>
          <p:nvSpPr>
            <p:cNvPr id="8" name="Freeform: Shape 7">
              <a:extLst>
                <a:ext uri="{FF2B5EF4-FFF2-40B4-BE49-F238E27FC236}">
                  <a16:creationId xmlns:a16="http://schemas.microsoft.com/office/drawing/2014/main" id="{92ED2551-DAEC-4B00-BF74-4DBCBB2654E2}"/>
                </a:ext>
              </a:extLst>
            </p:cNvPr>
            <p:cNvSpPr/>
            <p:nvPr/>
          </p:nvSpPr>
          <p:spPr>
            <a:xfrm>
              <a:off x="7924928" y="2034883"/>
              <a:ext cx="1139114" cy="589978"/>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2509 h 332509"/>
                <a:gd name="connsiteX1" fmla="*/ 494607 w 1018309"/>
                <a:gd name="connsiteY1" fmla="*/ 0 h 332509"/>
                <a:gd name="connsiteX2" fmla="*/ 0 w 1018309"/>
                <a:gd name="connsiteY2" fmla="*/ 328353 h 332509"/>
                <a:gd name="connsiteX0" fmla="*/ 1059809 w 1059809"/>
                <a:gd name="connsiteY0" fmla="*/ 332509 h 334559"/>
                <a:gd name="connsiteX1" fmla="*/ 536107 w 1059809"/>
                <a:gd name="connsiteY1" fmla="*/ 0 h 334559"/>
                <a:gd name="connsiteX2" fmla="*/ 0 w 1059809"/>
                <a:gd name="connsiteY2" fmla="*/ 334559 h 334559"/>
                <a:gd name="connsiteX0" fmla="*/ 1059809 w 1059809"/>
                <a:gd name="connsiteY0" fmla="*/ 326303 h 328353"/>
                <a:gd name="connsiteX1" fmla="*/ 577607 w 1059809"/>
                <a:gd name="connsiteY1" fmla="*/ 0 h 328353"/>
                <a:gd name="connsiteX2" fmla="*/ 0 w 1059809"/>
                <a:gd name="connsiteY2" fmla="*/ 328353 h 328353"/>
                <a:gd name="connsiteX0" fmla="*/ 1059809 w 1059809"/>
                <a:gd name="connsiteY0" fmla="*/ 326303 h 328353"/>
                <a:gd name="connsiteX1" fmla="*/ 577607 w 1059809"/>
                <a:gd name="connsiteY1" fmla="*/ 0 h 328353"/>
                <a:gd name="connsiteX2" fmla="*/ 0 w 1059809"/>
                <a:gd name="connsiteY2" fmla="*/ 328353 h 328353"/>
              </a:gdLst>
              <a:ahLst/>
              <a:cxnLst>
                <a:cxn ang="0">
                  <a:pos x="connsiteX0" y="connsiteY0"/>
                </a:cxn>
                <a:cxn ang="0">
                  <a:pos x="connsiteX1" y="connsiteY1"/>
                </a:cxn>
                <a:cxn ang="0">
                  <a:pos x="connsiteX2" y="connsiteY2"/>
                </a:cxn>
              </a:cxnLst>
              <a:rect l="l" t="t" r="r" b="b"/>
              <a:pathLst>
                <a:path w="1059809" h="328353">
                  <a:moveTo>
                    <a:pt x="1059809" y="326303"/>
                  </a:moveTo>
                  <a:cubicBezTo>
                    <a:pt x="659759" y="269499"/>
                    <a:pt x="618478" y="129540"/>
                    <a:pt x="577607" y="0"/>
                  </a:cubicBezTo>
                  <a:cubicBezTo>
                    <a:pt x="94661" y="16625"/>
                    <a:pt x="95596" y="2771"/>
                    <a:pt x="0" y="328353"/>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8D3C1E7A-8844-48FB-B1E1-ADE078525E3A}"/>
                </a:ext>
              </a:extLst>
            </p:cNvPr>
            <p:cNvGrpSpPr/>
            <p:nvPr/>
          </p:nvGrpSpPr>
          <p:grpSpPr>
            <a:xfrm>
              <a:off x="5334000" y="1803539"/>
              <a:ext cx="1172220" cy="821322"/>
              <a:chOff x="3946649" y="1931946"/>
              <a:chExt cx="1172220" cy="821322"/>
            </a:xfrm>
          </p:grpSpPr>
          <p:sp>
            <p:nvSpPr>
              <p:cNvPr id="6" name="Freeform: Shape 5">
                <a:extLst>
                  <a:ext uri="{FF2B5EF4-FFF2-40B4-BE49-F238E27FC236}">
                    <a16:creationId xmlns:a16="http://schemas.microsoft.com/office/drawing/2014/main" id="{85A0570F-A6AF-4477-B0D8-22BCE99C841F}"/>
                  </a:ext>
                </a:extLst>
              </p:cNvPr>
              <p:cNvSpPr/>
              <p:nvPr/>
            </p:nvSpPr>
            <p:spPr>
              <a:xfrm>
                <a:off x="4483314" y="1931946"/>
                <a:ext cx="635555" cy="82132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1018309 w 1018309"/>
                  <a:gd name="connsiteY0" fmla="*/ 339956 h 339956"/>
                  <a:gd name="connsiteX1" fmla="*/ 398531 w 1018309"/>
                  <a:gd name="connsiteY1" fmla="*/ 0 h 339956"/>
                  <a:gd name="connsiteX2" fmla="*/ 0 w 1018309"/>
                  <a:gd name="connsiteY2" fmla="*/ 335800 h 339956"/>
                  <a:gd name="connsiteX0" fmla="*/ 989701 w 989701"/>
                  <a:gd name="connsiteY0" fmla="*/ 339956 h 339956"/>
                  <a:gd name="connsiteX1" fmla="*/ 369923 w 989701"/>
                  <a:gd name="connsiteY1" fmla="*/ 0 h 339956"/>
                  <a:gd name="connsiteX2" fmla="*/ 0 w 989701"/>
                  <a:gd name="connsiteY2" fmla="*/ 335800 h 339956"/>
                  <a:gd name="connsiteX0" fmla="*/ 619778 w 619778"/>
                  <a:gd name="connsiteY0" fmla="*/ 339956 h 339956"/>
                  <a:gd name="connsiteX1" fmla="*/ 0 w 619778"/>
                  <a:gd name="connsiteY1" fmla="*/ 0 h 339956"/>
                  <a:gd name="connsiteX0" fmla="*/ 543491 w 543491"/>
                  <a:gd name="connsiteY0" fmla="*/ 548458 h 548458"/>
                  <a:gd name="connsiteX1" fmla="*/ 0 w 543491"/>
                  <a:gd name="connsiteY1" fmla="*/ 0 h 548458"/>
                  <a:gd name="connsiteX0" fmla="*/ 543491 w 543491"/>
                  <a:gd name="connsiteY0" fmla="*/ 548458 h 548458"/>
                  <a:gd name="connsiteX1" fmla="*/ 0 w 543491"/>
                  <a:gd name="connsiteY1" fmla="*/ 0 h 548458"/>
                </a:gdLst>
                <a:ahLst/>
                <a:cxnLst>
                  <a:cxn ang="0">
                    <a:pos x="connsiteX0" y="connsiteY0"/>
                  </a:cxn>
                  <a:cxn ang="0">
                    <a:pos x="connsiteX1" y="connsiteY1"/>
                  </a:cxn>
                </a:cxnLst>
                <a:rect l="l" t="t" r="r" b="b"/>
                <a:pathLst>
                  <a:path w="543491" h="548458">
                    <a:moveTo>
                      <a:pt x="543491" y="548458"/>
                    </a:moveTo>
                    <a:cubicBezTo>
                      <a:pt x="335594" y="528886"/>
                      <a:pt x="5591" y="390169"/>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DE6A99D6-0D2E-4A8A-AED9-68DDAA0A1714}"/>
                  </a:ext>
                </a:extLst>
              </p:cNvPr>
              <p:cNvSpPr/>
              <p:nvPr/>
            </p:nvSpPr>
            <p:spPr>
              <a:xfrm>
                <a:off x="3946649" y="1931946"/>
                <a:ext cx="536665" cy="56792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779010DD-F098-4012-9854-020DDF3F70C3}"/>
                  </a:ext>
                </a:extLst>
              </p:cNvPr>
              <p:cNvSpPr/>
              <p:nvPr/>
            </p:nvSpPr>
            <p:spPr>
              <a:xfrm>
                <a:off x="3946649" y="2063614"/>
                <a:ext cx="536664"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70553876-D7B7-47ED-B956-6EBFE8D15DB0}"/>
                  </a:ext>
                </a:extLst>
              </p:cNvPr>
              <p:cNvSpPr/>
              <p:nvPr/>
            </p:nvSpPr>
            <p:spPr>
              <a:xfrm>
                <a:off x="3946649" y="2195312"/>
                <a:ext cx="529656" cy="5579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7" name="Group 66">
              <a:extLst>
                <a:ext uri="{FF2B5EF4-FFF2-40B4-BE49-F238E27FC236}">
                  <a16:creationId xmlns:a16="http://schemas.microsoft.com/office/drawing/2014/main" id="{A22A8600-FB3A-42C6-9943-0F4CF51A03DD}"/>
                </a:ext>
              </a:extLst>
            </p:cNvPr>
            <p:cNvGrpSpPr/>
            <p:nvPr/>
          </p:nvGrpSpPr>
          <p:grpSpPr>
            <a:xfrm>
              <a:off x="4572000" y="4953000"/>
              <a:ext cx="5179709" cy="1293703"/>
              <a:chOff x="4069838" y="1610412"/>
              <a:chExt cx="5179709" cy="1293703"/>
            </a:xfrm>
          </p:grpSpPr>
          <p:cxnSp>
            <p:nvCxnSpPr>
              <p:cNvPr id="68" name="Straight Connector 67">
                <a:extLst>
                  <a:ext uri="{FF2B5EF4-FFF2-40B4-BE49-F238E27FC236}">
                    <a16:creationId xmlns:a16="http://schemas.microsoft.com/office/drawing/2014/main" id="{ADFA19A2-3964-4134-88B5-8A67FCE557AD}"/>
                  </a:ext>
                </a:extLst>
              </p:cNvPr>
              <p:cNvCxnSpPr>
                <a:cxnSpLocks/>
              </p:cNvCxnSpPr>
              <p:nvPr/>
            </p:nvCxnSpPr>
            <p:spPr>
              <a:xfrm>
                <a:off x="4069838" y="2427061"/>
                <a:ext cx="5179709"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F26FDBE-DDEE-47C2-BB9C-CF39001183A2}"/>
                  </a:ext>
                </a:extLst>
              </p:cNvPr>
              <p:cNvCxnSpPr>
                <a:cxnSpLocks/>
              </p:cNvCxnSpPr>
              <p:nvPr/>
            </p:nvCxnSpPr>
            <p:spPr>
              <a:xfrm>
                <a:off x="4069838" y="1610412"/>
                <a:ext cx="0" cy="1293703"/>
              </a:xfrm>
              <a:prstGeom prst="line">
                <a:avLst/>
              </a:prstGeom>
              <a:ln w="19050"/>
            </p:spPr>
            <p:style>
              <a:lnRef idx="1">
                <a:schemeClr val="accent1"/>
              </a:lnRef>
              <a:fillRef idx="0">
                <a:schemeClr val="accent1"/>
              </a:fillRef>
              <a:effectRef idx="0">
                <a:schemeClr val="accent1"/>
              </a:effectRef>
              <a:fontRef idx="minor">
                <a:schemeClr val="tx1"/>
              </a:fontRef>
            </p:style>
          </p:cxnSp>
        </p:grpSp>
        <p:cxnSp>
          <p:nvCxnSpPr>
            <p:cNvPr id="75" name="Straight Arrow Connector 74">
              <a:extLst>
                <a:ext uri="{FF2B5EF4-FFF2-40B4-BE49-F238E27FC236}">
                  <a16:creationId xmlns:a16="http://schemas.microsoft.com/office/drawing/2014/main" id="{F5E5E432-EFEC-4BF0-83FC-528F87FAA50D}"/>
                </a:ext>
              </a:extLst>
            </p:cNvPr>
            <p:cNvCxnSpPr>
              <a:cxnSpLocks/>
            </p:cNvCxnSpPr>
            <p:nvPr/>
          </p:nvCxnSpPr>
          <p:spPr>
            <a:xfrm flipV="1">
              <a:off x="4414148" y="4953002"/>
              <a:ext cx="0" cy="83654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0E054399-7983-4BB7-97D9-015CB51C7445}"/>
                </a:ext>
              </a:extLst>
            </p:cNvPr>
            <p:cNvSpPr txBox="1"/>
            <p:nvPr/>
          </p:nvSpPr>
          <p:spPr>
            <a:xfrm rot="16200000">
              <a:off x="3662132" y="5092220"/>
              <a:ext cx="1133837" cy="369332"/>
            </a:xfrm>
            <a:prstGeom prst="rect">
              <a:avLst/>
            </a:prstGeom>
            <a:noFill/>
          </p:spPr>
          <p:txBody>
            <a:bodyPr wrap="none" rtlCol="0">
              <a:spAutoFit/>
            </a:bodyPr>
            <a:lstStyle/>
            <a:p>
              <a:r>
                <a:rPr lang="en-US" dirty="0">
                  <a:solidFill>
                    <a:schemeClr val="tx2">
                      <a:lumMod val="60000"/>
                      <a:lumOff val="40000"/>
                    </a:schemeClr>
                  </a:solidFill>
                </a:rPr>
                <a:t>increasing</a:t>
              </a:r>
            </a:p>
          </p:txBody>
        </p:sp>
        <p:sp>
          <p:nvSpPr>
            <p:cNvPr id="9" name="Freeform: Shape 8">
              <a:extLst>
                <a:ext uri="{FF2B5EF4-FFF2-40B4-BE49-F238E27FC236}">
                  <a16:creationId xmlns:a16="http://schemas.microsoft.com/office/drawing/2014/main" id="{F3AE8320-4B00-4465-87A5-99EF788436B6}"/>
                </a:ext>
              </a:extLst>
            </p:cNvPr>
            <p:cNvSpPr/>
            <p:nvPr/>
          </p:nvSpPr>
          <p:spPr>
            <a:xfrm>
              <a:off x="5334000" y="5229262"/>
              <a:ext cx="1508613" cy="533400"/>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Lst>
              <a:ahLst/>
              <a:cxnLst>
                <a:cxn ang="0">
                  <a:pos x="connsiteX0" y="connsiteY0"/>
                </a:cxn>
                <a:cxn ang="0">
                  <a:pos x="connsiteX1" y="connsiteY1"/>
                </a:cxn>
                <a:cxn ang="0">
                  <a:pos x="connsiteX2" y="connsiteY2"/>
                </a:cxn>
              </a:cxnLst>
              <a:rect l="l" t="t" r="r" b="b"/>
              <a:pathLst>
                <a:path w="1018309" h="332510">
                  <a:moveTo>
                    <a:pt x="1018309" y="332510"/>
                  </a:moveTo>
                  <a:cubicBezTo>
                    <a:pt x="746219" y="254852"/>
                    <a:pt x="467735" y="87831"/>
                    <a:pt x="389228" y="0"/>
                  </a:cubicBezTo>
                  <a:cubicBezTo>
                    <a:pt x="249669" y="37480"/>
                    <a:pt x="57961" y="169606"/>
                    <a:pt x="0" y="328354"/>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531" name="Group 22530">
              <a:extLst>
                <a:ext uri="{FF2B5EF4-FFF2-40B4-BE49-F238E27FC236}">
                  <a16:creationId xmlns:a16="http://schemas.microsoft.com/office/drawing/2014/main" id="{ACF4F0A6-E8C6-41EB-B3D8-2A0D630ED997}"/>
                </a:ext>
              </a:extLst>
            </p:cNvPr>
            <p:cNvGrpSpPr/>
            <p:nvPr/>
          </p:nvGrpSpPr>
          <p:grpSpPr>
            <a:xfrm>
              <a:off x="7959572" y="5099166"/>
              <a:ext cx="1594775" cy="663496"/>
              <a:chOff x="7381439" y="4822904"/>
              <a:chExt cx="1594775" cy="663496"/>
            </a:xfrm>
          </p:grpSpPr>
          <p:sp>
            <p:nvSpPr>
              <p:cNvPr id="10" name="Freeform: Shape 9">
                <a:extLst>
                  <a:ext uri="{FF2B5EF4-FFF2-40B4-BE49-F238E27FC236}">
                    <a16:creationId xmlns:a16="http://schemas.microsoft.com/office/drawing/2014/main" id="{C6450509-2475-4696-9206-D5263D62DD2E}"/>
                  </a:ext>
                </a:extLst>
              </p:cNvPr>
              <p:cNvSpPr/>
              <p:nvPr/>
            </p:nvSpPr>
            <p:spPr>
              <a:xfrm>
                <a:off x="7988482" y="4822904"/>
                <a:ext cx="987732" cy="66349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629081 w 629081"/>
                  <a:gd name="connsiteY0" fmla="*/ 332510 h 332510"/>
                  <a:gd name="connsiteX1" fmla="*/ 0 w 629081"/>
                  <a:gd name="connsiteY1" fmla="*/ 0 h 332510"/>
                  <a:gd name="connsiteX0" fmla="*/ 629081 w 629081"/>
                  <a:gd name="connsiteY0" fmla="*/ 332510 h 332510"/>
                  <a:gd name="connsiteX1" fmla="*/ 0 w 629081"/>
                  <a:gd name="connsiteY1" fmla="*/ 0 h 332510"/>
                  <a:gd name="connsiteX0" fmla="*/ 666716 w 666716"/>
                  <a:gd name="connsiteY0" fmla="*/ 321696 h 321696"/>
                  <a:gd name="connsiteX1" fmla="*/ 0 w 666716"/>
                  <a:gd name="connsiteY1" fmla="*/ 0 h 321696"/>
                  <a:gd name="connsiteX0" fmla="*/ 666716 w 666716"/>
                  <a:gd name="connsiteY0" fmla="*/ 321696 h 321696"/>
                  <a:gd name="connsiteX1" fmla="*/ 0 w 666716"/>
                  <a:gd name="connsiteY1" fmla="*/ 0 h 321696"/>
                </a:gdLst>
                <a:ahLst/>
                <a:cxnLst>
                  <a:cxn ang="0">
                    <a:pos x="connsiteX0" y="connsiteY0"/>
                  </a:cxn>
                  <a:cxn ang="0">
                    <a:pos x="connsiteX1" y="connsiteY1"/>
                  </a:cxn>
                </a:cxnLst>
                <a:rect l="l" t="t" r="r" b="b"/>
                <a:pathLst>
                  <a:path w="666716" h="321696">
                    <a:moveTo>
                      <a:pt x="666716" y="321696"/>
                    </a:moveTo>
                    <a:cubicBezTo>
                      <a:pt x="402153" y="281884"/>
                      <a:pt x="108615" y="212184"/>
                      <a:pt x="0" y="0"/>
                    </a:cubicBezTo>
                  </a:path>
                </a:pathLst>
              </a:cu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9FDB35BD-2A6C-4117-B032-F5DC0F29E397}"/>
                  </a:ext>
                </a:extLst>
              </p:cNvPr>
              <p:cNvSpPr/>
              <p:nvPr/>
            </p:nvSpPr>
            <p:spPr>
              <a:xfrm rot="21155646">
                <a:off x="7381439" y="4861953"/>
                <a:ext cx="639289" cy="516256"/>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35116 w 435116"/>
                  <a:gd name="connsiteY0" fmla="*/ 0 h 428639"/>
                  <a:gd name="connsiteX1" fmla="*/ 0 w 435116"/>
                  <a:gd name="connsiteY1" fmla="*/ 428639 h 428639"/>
                </a:gdLst>
                <a:ahLst/>
                <a:cxnLst>
                  <a:cxn ang="0">
                    <a:pos x="connsiteX0" y="connsiteY0"/>
                  </a:cxn>
                  <a:cxn ang="0">
                    <a:pos x="connsiteX1" y="connsiteY1"/>
                  </a:cxn>
                </a:cxnLst>
                <a:rect l="l" t="t" r="r" b="b"/>
                <a:pathLst>
                  <a:path w="435116" h="428639">
                    <a:moveTo>
                      <a:pt x="435116" y="0"/>
                    </a:moveTo>
                    <a:cubicBezTo>
                      <a:pt x="295557" y="37480"/>
                      <a:pt x="57961" y="269891"/>
                      <a:pt x="0" y="428639"/>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1156770C-16C1-4F97-B62B-901C4C7B663A}"/>
                  </a:ext>
                </a:extLst>
              </p:cNvPr>
              <p:cNvSpPr/>
              <p:nvPr/>
            </p:nvSpPr>
            <p:spPr>
              <a:xfrm rot="21155646">
                <a:off x="7460207" y="4972272"/>
                <a:ext cx="571632" cy="441492"/>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 name="connsiteX0" fmla="*/ 411819 w 411819"/>
                  <a:gd name="connsiteY0" fmla="*/ 0 h 367395"/>
                  <a:gd name="connsiteX1" fmla="*/ 0 w 411819"/>
                  <a:gd name="connsiteY1" fmla="*/ 367395 h 367395"/>
                  <a:gd name="connsiteX0" fmla="*/ 426545 w 426545"/>
                  <a:gd name="connsiteY0" fmla="*/ 0 h 395503"/>
                  <a:gd name="connsiteX1" fmla="*/ 0 w 426545"/>
                  <a:gd name="connsiteY1" fmla="*/ 395503 h 395503"/>
                  <a:gd name="connsiteX0" fmla="*/ 426545 w 426545"/>
                  <a:gd name="connsiteY0" fmla="*/ 0 h 395503"/>
                  <a:gd name="connsiteX1" fmla="*/ 0 w 426545"/>
                  <a:gd name="connsiteY1" fmla="*/ 395503 h 395503"/>
                  <a:gd name="connsiteX0" fmla="*/ 400236 w 400236"/>
                  <a:gd name="connsiteY0" fmla="*/ 0 h 352990"/>
                  <a:gd name="connsiteX1" fmla="*/ 0 w 400236"/>
                  <a:gd name="connsiteY1" fmla="*/ 352990 h 352990"/>
                  <a:gd name="connsiteX0" fmla="*/ 400236 w 400236"/>
                  <a:gd name="connsiteY0" fmla="*/ 0 h 352990"/>
                  <a:gd name="connsiteX1" fmla="*/ 0 w 400236"/>
                  <a:gd name="connsiteY1" fmla="*/ 352990 h 352990"/>
                </a:gdLst>
                <a:ahLst/>
                <a:cxnLst>
                  <a:cxn ang="0">
                    <a:pos x="connsiteX0" y="connsiteY0"/>
                  </a:cxn>
                  <a:cxn ang="0">
                    <a:pos x="connsiteX1" y="connsiteY1"/>
                  </a:cxn>
                </a:cxnLst>
                <a:rect l="l" t="t" r="r" b="b"/>
                <a:pathLst>
                  <a:path w="400236" h="352990">
                    <a:moveTo>
                      <a:pt x="400236" y="0"/>
                    </a:moveTo>
                    <a:cubicBezTo>
                      <a:pt x="260677" y="37480"/>
                      <a:pt x="91147" y="181213"/>
                      <a:pt x="0" y="352990"/>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ECA845F-6600-4535-A3FC-50A07FF9B4AF}"/>
                  </a:ext>
                </a:extLst>
              </p:cNvPr>
              <p:cNvSpPr/>
              <p:nvPr/>
            </p:nvSpPr>
            <p:spPr>
              <a:xfrm rot="21155646">
                <a:off x="7514892" y="5066603"/>
                <a:ext cx="606814" cy="409278"/>
              </a:xfrm>
              <a:custGeom>
                <a:avLst/>
                <a:gdLst>
                  <a:gd name="connsiteX0" fmla="*/ 1221971 w 1221971"/>
                  <a:gd name="connsiteY0" fmla="*/ 332797 h 349645"/>
                  <a:gd name="connsiteX1" fmla="*/ 1118062 w 1221971"/>
                  <a:gd name="connsiteY1" fmla="*/ 320328 h 349645"/>
                  <a:gd name="connsiteX2" fmla="*/ 777240 w 1221971"/>
                  <a:gd name="connsiteY2" fmla="*/ 158230 h 349645"/>
                  <a:gd name="connsiteX3" fmla="*/ 698269 w 1221971"/>
                  <a:gd name="connsiteY3" fmla="*/ 288 h 349645"/>
                  <a:gd name="connsiteX4" fmla="*/ 299259 w 1221971"/>
                  <a:gd name="connsiteY4" fmla="*/ 124979 h 349645"/>
                  <a:gd name="connsiteX5" fmla="*/ 203662 w 1221971"/>
                  <a:gd name="connsiteY5" fmla="*/ 328641 h 349645"/>
                  <a:gd name="connsiteX6" fmla="*/ 0 w 1221971"/>
                  <a:gd name="connsiteY6" fmla="*/ 332797 h 349645"/>
                  <a:gd name="connsiteX0" fmla="*/ 1221971 w 1221971"/>
                  <a:gd name="connsiteY0" fmla="*/ 332797 h 349645"/>
                  <a:gd name="connsiteX1" fmla="*/ 777240 w 1221971"/>
                  <a:gd name="connsiteY1" fmla="*/ 158230 h 349645"/>
                  <a:gd name="connsiteX2" fmla="*/ 698269 w 1221971"/>
                  <a:gd name="connsiteY2" fmla="*/ 288 h 349645"/>
                  <a:gd name="connsiteX3" fmla="*/ 299259 w 1221971"/>
                  <a:gd name="connsiteY3" fmla="*/ 124979 h 349645"/>
                  <a:gd name="connsiteX4" fmla="*/ 203662 w 1221971"/>
                  <a:gd name="connsiteY4" fmla="*/ 328641 h 349645"/>
                  <a:gd name="connsiteX5" fmla="*/ 0 w 1221971"/>
                  <a:gd name="connsiteY5" fmla="*/ 332797 h 349645"/>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4744 h 351592"/>
                  <a:gd name="connsiteX1" fmla="*/ 860368 w 1221971"/>
                  <a:gd name="connsiteY1" fmla="*/ 230836 h 351592"/>
                  <a:gd name="connsiteX2" fmla="*/ 698269 w 1221971"/>
                  <a:gd name="connsiteY2" fmla="*/ 2235 h 351592"/>
                  <a:gd name="connsiteX3" fmla="*/ 299259 w 1221971"/>
                  <a:gd name="connsiteY3" fmla="*/ 126926 h 351592"/>
                  <a:gd name="connsiteX4" fmla="*/ 203662 w 1221971"/>
                  <a:gd name="connsiteY4" fmla="*/ 330588 h 351592"/>
                  <a:gd name="connsiteX5" fmla="*/ 0 w 1221971"/>
                  <a:gd name="connsiteY5" fmla="*/ 334744 h 351592"/>
                  <a:gd name="connsiteX0" fmla="*/ 1221971 w 1221971"/>
                  <a:gd name="connsiteY0" fmla="*/ 333901 h 350749"/>
                  <a:gd name="connsiteX1" fmla="*/ 860368 w 1221971"/>
                  <a:gd name="connsiteY1" fmla="*/ 229993 h 350749"/>
                  <a:gd name="connsiteX2" fmla="*/ 698269 w 1221971"/>
                  <a:gd name="connsiteY2" fmla="*/ 1392 h 350749"/>
                  <a:gd name="connsiteX3" fmla="*/ 299259 w 1221971"/>
                  <a:gd name="connsiteY3" fmla="*/ 126083 h 350749"/>
                  <a:gd name="connsiteX4" fmla="*/ 203662 w 1221971"/>
                  <a:gd name="connsiteY4" fmla="*/ 329745 h 350749"/>
                  <a:gd name="connsiteX5" fmla="*/ 0 w 1221971"/>
                  <a:gd name="connsiteY5" fmla="*/ 333901 h 350749"/>
                  <a:gd name="connsiteX0" fmla="*/ 1221971 w 1221971"/>
                  <a:gd name="connsiteY0" fmla="*/ 333843 h 350408"/>
                  <a:gd name="connsiteX1" fmla="*/ 860368 w 1221971"/>
                  <a:gd name="connsiteY1" fmla="*/ 229935 h 350408"/>
                  <a:gd name="connsiteX2" fmla="*/ 698269 w 1221971"/>
                  <a:gd name="connsiteY2" fmla="*/ 1334 h 350408"/>
                  <a:gd name="connsiteX3" fmla="*/ 295102 w 1221971"/>
                  <a:gd name="connsiteY3" fmla="*/ 130181 h 350408"/>
                  <a:gd name="connsiteX4" fmla="*/ 203662 w 1221971"/>
                  <a:gd name="connsiteY4" fmla="*/ 329687 h 350408"/>
                  <a:gd name="connsiteX5" fmla="*/ 0 w 1221971"/>
                  <a:gd name="connsiteY5" fmla="*/ 333843 h 350408"/>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860368 w 1221971"/>
                  <a:gd name="connsiteY1" fmla="*/ 228601 h 349074"/>
                  <a:gd name="connsiteX2" fmla="*/ 698269 w 1221971"/>
                  <a:gd name="connsiteY2" fmla="*/ 0 h 349074"/>
                  <a:gd name="connsiteX3" fmla="*/ 203662 w 1221971"/>
                  <a:gd name="connsiteY3" fmla="*/ 328353 h 349074"/>
                  <a:gd name="connsiteX4" fmla="*/ 0 w 1221971"/>
                  <a:gd name="connsiteY4"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9074"/>
                  <a:gd name="connsiteX1" fmla="*/ 698269 w 1221971"/>
                  <a:gd name="connsiteY1" fmla="*/ 0 h 349074"/>
                  <a:gd name="connsiteX2" fmla="*/ 203662 w 1221971"/>
                  <a:gd name="connsiteY2" fmla="*/ 328353 h 349074"/>
                  <a:gd name="connsiteX3" fmla="*/ 0 w 1221971"/>
                  <a:gd name="connsiteY3" fmla="*/ 332509 h 349074"/>
                  <a:gd name="connsiteX0" fmla="*/ 1221971 w 1221971"/>
                  <a:gd name="connsiteY0" fmla="*/ 332509 h 340267"/>
                  <a:gd name="connsiteX1" fmla="*/ 698269 w 1221971"/>
                  <a:gd name="connsiteY1" fmla="*/ 0 h 340267"/>
                  <a:gd name="connsiteX2" fmla="*/ 203662 w 1221971"/>
                  <a:gd name="connsiteY2" fmla="*/ 328353 h 340267"/>
                  <a:gd name="connsiteX3" fmla="*/ 0 w 1221971"/>
                  <a:gd name="connsiteY3" fmla="*/ 332509 h 340267"/>
                  <a:gd name="connsiteX0" fmla="*/ 1018309 w 1018309"/>
                  <a:gd name="connsiteY0" fmla="*/ 332509 h 332509"/>
                  <a:gd name="connsiteX1" fmla="*/ 494607 w 1018309"/>
                  <a:gd name="connsiteY1" fmla="*/ 0 h 332509"/>
                  <a:gd name="connsiteX2" fmla="*/ 0 w 1018309"/>
                  <a:gd name="connsiteY2" fmla="*/ 328353 h 332509"/>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9461 h 339461"/>
                  <a:gd name="connsiteX1" fmla="*/ 411809 w 1018309"/>
                  <a:gd name="connsiteY1" fmla="*/ 0 h 339461"/>
                  <a:gd name="connsiteX2" fmla="*/ 0 w 1018309"/>
                  <a:gd name="connsiteY2" fmla="*/ 335305 h 339461"/>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1018309 w 1018309"/>
                  <a:gd name="connsiteY0" fmla="*/ 332510 h 332510"/>
                  <a:gd name="connsiteX1" fmla="*/ 389228 w 1018309"/>
                  <a:gd name="connsiteY1" fmla="*/ 0 h 332510"/>
                  <a:gd name="connsiteX2" fmla="*/ 0 w 1018309"/>
                  <a:gd name="connsiteY2" fmla="*/ 328354 h 332510"/>
                  <a:gd name="connsiteX0" fmla="*/ 389228 w 389228"/>
                  <a:gd name="connsiteY0" fmla="*/ 0 h 328354"/>
                  <a:gd name="connsiteX1" fmla="*/ 0 w 389228"/>
                  <a:gd name="connsiteY1" fmla="*/ 328354 h 328354"/>
                </a:gdLst>
                <a:ahLst/>
                <a:cxnLst>
                  <a:cxn ang="0">
                    <a:pos x="connsiteX0" y="connsiteY0"/>
                  </a:cxn>
                  <a:cxn ang="0">
                    <a:pos x="connsiteX1" y="connsiteY1"/>
                  </a:cxn>
                </a:cxnLst>
                <a:rect l="l" t="t" r="r" b="b"/>
                <a:pathLst>
                  <a:path w="389228" h="328354">
                    <a:moveTo>
                      <a:pt x="389228" y="0"/>
                    </a:moveTo>
                    <a:cubicBezTo>
                      <a:pt x="249669" y="37480"/>
                      <a:pt x="57961" y="169606"/>
                      <a:pt x="0" y="328354"/>
                    </a:cubicBezTo>
                  </a:path>
                </a:pathLst>
              </a:custGeom>
              <a:noFill/>
              <a:ln w="38100" cap="rnd">
                <a:solidFill>
                  <a:schemeClr val="tx1"/>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548" name="TextBox 22547">
              <a:extLst>
                <a:ext uri="{FF2B5EF4-FFF2-40B4-BE49-F238E27FC236}">
                  <a16:creationId xmlns:a16="http://schemas.microsoft.com/office/drawing/2014/main" id="{D5CADF51-D20A-423B-A9CD-0B312E8347A4}"/>
                </a:ext>
              </a:extLst>
            </p:cNvPr>
            <p:cNvSpPr txBox="1"/>
            <p:nvPr/>
          </p:nvSpPr>
          <p:spPr>
            <a:xfrm>
              <a:off x="7652753" y="1574907"/>
              <a:ext cx="1342805" cy="369332"/>
            </a:xfrm>
            <a:prstGeom prst="rect">
              <a:avLst/>
            </a:prstGeom>
            <a:noFill/>
          </p:spPr>
          <p:txBody>
            <a:bodyPr wrap="none" rtlCol="0">
              <a:spAutoFit/>
            </a:bodyPr>
            <a:lstStyle/>
            <a:p>
              <a:pPr algn="ctr"/>
              <a:r>
                <a:rPr lang="en-US" i="1" dirty="0"/>
                <a:t>Set</a:t>
              </a:r>
              <a:r>
                <a:rPr lang="en-US" dirty="0"/>
                <a:t> pressure</a:t>
              </a:r>
            </a:p>
          </p:txBody>
        </p:sp>
        <p:sp>
          <p:nvSpPr>
            <p:cNvPr id="78" name="TextBox 77">
              <a:extLst>
                <a:ext uri="{FF2B5EF4-FFF2-40B4-BE49-F238E27FC236}">
                  <a16:creationId xmlns:a16="http://schemas.microsoft.com/office/drawing/2014/main" id="{F1C724EC-F7AC-4774-965B-28BAA0BFEFC9}"/>
                </a:ext>
              </a:extLst>
            </p:cNvPr>
            <p:cNvSpPr txBox="1"/>
            <p:nvPr/>
          </p:nvSpPr>
          <p:spPr>
            <a:xfrm>
              <a:off x="8723686" y="2948573"/>
              <a:ext cx="1756698" cy="923330"/>
            </a:xfrm>
            <a:prstGeom prst="rect">
              <a:avLst/>
            </a:prstGeom>
            <a:noFill/>
          </p:spPr>
          <p:txBody>
            <a:bodyPr wrap="none" rtlCol="0">
              <a:spAutoFit/>
            </a:bodyPr>
            <a:lstStyle/>
            <a:p>
              <a:pPr algn="ctr"/>
              <a:r>
                <a:rPr lang="en-US" i="1" dirty="0"/>
                <a:t>Either Set</a:t>
              </a:r>
              <a:r>
                <a:rPr lang="en-US" dirty="0"/>
                <a:t> </a:t>
              </a:r>
              <a:r>
                <a:rPr lang="en-US" dirty="0" err="1"/>
                <a:t>t</a:t>
              </a:r>
              <a:r>
                <a:rPr lang="en-US" baseline="-25000" dirty="0" err="1"/>
                <a:t>i</a:t>
              </a:r>
              <a:r>
                <a:rPr lang="en-US" dirty="0"/>
                <a:t> or</a:t>
              </a:r>
            </a:p>
            <a:p>
              <a:pPr algn="ctr"/>
              <a:r>
                <a:rPr lang="en-US" i="1" dirty="0"/>
                <a:t>Set</a:t>
              </a:r>
              <a:r>
                <a:rPr lang="en-US" dirty="0"/>
                <a:t> minimal flow</a:t>
              </a:r>
            </a:p>
            <a:p>
              <a:pPr algn="ctr"/>
              <a:r>
                <a:rPr lang="en-US" dirty="0"/>
                <a:t>(cycle off)</a:t>
              </a:r>
            </a:p>
          </p:txBody>
        </p:sp>
        <p:cxnSp>
          <p:nvCxnSpPr>
            <p:cNvPr id="22550" name="Straight Arrow Connector 22549">
              <a:extLst>
                <a:ext uri="{FF2B5EF4-FFF2-40B4-BE49-F238E27FC236}">
                  <a16:creationId xmlns:a16="http://schemas.microsoft.com/office/drawing/2014/main" id="{F253809B-70AE-4B22-8D7F-D17B16FE16D0}"/>
                </a:ext>
              </a:extLst>
            </p:cNvPr>
            <p:cNvCxnSpPr>
              <a:cxnSpLocks/>
            </p:cNvCxnSpPr>
            <p:nvPr/>
          </p:nvCxnSpPr>
          <p:spPr>
            <a:xfrm flipH="1">
              <a:off x="5927521" y="3396747"/>
              <a:ext cx="194046" cy="22236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EE22F481-DBB9-4018-ACF6-58E923F1C13F}"/>
                </a:ext>
              </a:extLst>
            </p:cNvPr>
            <p:cNvSpPr txBox="1"/>
            <p:nvPr/>
          </p:nvSpPr>
          <p:spPr>
            <a:xfrm>
              <a:off x="5906609" y="3059668"/>
              <a:ext cx="937564" cy="369332"/>
            </a:xfrm>
            <a:prstGeom prst="rect">
              <a:avLst/>
            </a:prstGeom>
            <a:noFill/>
          </p:spPr>
          <p:txBody>
            <a:bodyPr wrap="none" rtlCol="0">
              <a:spAutoFit/>
            </a:bodyPr>
            <a:lstStyle/>
            <a:p>
              <a:pPr algn="ctr"/>
              <a:r>
                <a:rPr lang="en-US" i="1" dirty="0"/>
                <a:t>Set</a:t>
              </a:r>
              <a:r>
                <a:rPr lang="en-US" dirty="0"/>
                <a:t> flow</a:t>
              </a:r>
            </a:p>
          </p:txBody>
        </p:sp>
        <p:sp>
          <p:nvSpPr>
            <p:cNvPr id="82" name="TextBox 81">
              <a:extLst>
                <a:ext uri="{FF2B5EF4-FFF2-40B4-BE49-F238E27FC236}">
                  <a16:creationId xmlns:a16="http://schemas.microsoft.com/office/drawing/2014/main" id="{502190C5-B2FE-4184-AB94-99C7C4D78DA4}"/>
                </a:ext>
              </a:extLst>
            </p:cNvPr>
            <p:cNvSpPr txBox="1"/>
            <p:nvPr/>
          </p:nvSpPr>
          <p:spPr>
            <a:xfrm>
              <a:off x="6390840" y="4763835"/>
              <a:ext cx="1226491" cy="646331"/>
            </a:xfrm>
            <a:prstGeom prst="rect">
              <a:avLst/>
            </a:prstGeom>
            <a:noFill/>
          </p:spPr>
          <p:txBody>
            <a:bodyPr wrap="none" rtlCol="0">
              <a:spAutoFit/>
            </a:bodyPr>
            <a:lstStyle/>
            <a:p>
              <a:pPr algn="ctr"/>
              <a:r>
                <a:rPr lang="en-US" i="1" dirty="0"/>
                <a:t>Set</a:t>
              </a:r>
              <a:r>
                <a:rPr lang="en-US" dirty="0"/>
                <a:t> volume</a:t>
              </a:r>
            </a:p>
            <a:p>
              <a:pPr algn="ctr"/>
              <a:r>
                <a:rPr lang="en-US" dirty="0"/>
                <a:t>(cycle off)</a:t>
              </a:r>
            </a:p>
          </p:txBody>
        </p:sp>
        <p:cxnSp>
          <p:nvCxnSpPr>
            <p:cNvPr id="83" name="Straight Arrow Connector 82">
              <a:extLst>
                <a:ext uri="{FF2B5EF4-FFF2-40B4-BE49-F238E27FC236}">
                  <a16:creationId xmlns:a16="http://schemas.microsoft.com/office/drawing/2014/main" id="{A606CD9C-5CDD-42FF-9148-A93AF5005B1A}"/>
                </a:ext>
              </a:extLst>
            </p:cNvPr>
            <p:cNvCxnSpPr>
              <a:cxnSpLocks/>
              <a:stCxn id="82" idx="1"/>
            </p:cNvCxnSpPr>
            <p:nvPr/>
          </p:nvCxnSpPr>
          <p:spPr>
            <a:xfrm flipH="1">
              <a:off x="5982182" y="5087001"/>
              <a:ext cx="408658" cy="10022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7D855517-F2FF-493D-BE12-855B8C7AB3A4}"/>
                </a:ext>
              </a:extLst>
            </p:cNvPr>
            <p:cNvCxnSpPr>
              <a:cxnSpLocks/>
            </p:cNvCxnSpPr>
            <p:nvPr/>
          </p:nvCxnSpPr>
          <p:spPr>
            <a:xfrm flipH="1">
              <a:off x="8601937" y="3533080"/>
              <a:ext cx="173873" cy="27076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BD0523AE-547C-49DF-BE67-5783F13CE3CF}"/>
                </a:ext>
              </a:extLst>
            </p:cNvPr>
            <p:cNvCxnSpPr>
              <a:cxnSpLocks/>
              <a:stCxn id="78" idx="1"/>
            </p:cNvCxnSpPr>
            <p:nvPr/>
          </p:nvCxnSpPr>
          <p:spPr>
            <a:xfrm flipH="1" flipV="1">
              <a:off x="8232818" y="3292852"/>
              <a:ext cx="490868" cy="11738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cxnSp>
        <p:nvCxnSpPr>
          <p:cNvPr id="70" name="Straight Arrow Connector 69">
            <a:extLst>
              <a:ext uri="{FF2B5EF4-FFF2-40B4-BE49-F238E27FC236}">
                <a16:creationId xmlns:a16="http://schemas.microsoft.com/office/drawing/2014/main" id="{F253809B-70AE-4B22-8D7F-D17B16FE16D0}"/>
              </a:ext>
            </a:extLst>
          </p:cNvPr>
          <p:cNvCxnSpPr>
            <a:cxnSpLocks/>
          </p:cNvCxnSpPr>
          <p:nvPr/>
        </p:nvCxnSpPr>
        <p:spPr>
          <a:xfrm flipH="1">
            <a:off x="8204071" y="1905000"/>
            <a:ext cx="177929" cy="15988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B764E7DC-692C-46A6-82F3-C783B212ECCD}"/>
              </a:ext>
            </a:extLst>
          </p:cNvPr>
          <p:cNvSpPr>
            <a:spLocks noGrp="1" noChangeArrowheads="1"/>
          </p:cNvSpPr>
          <p:nvPr>
            <p:ph type="title"/>
          </p:nvPr>
        </p:nvSpPr>
        <p:spPr>
          <a:xfrm>
            <a:off x="838200" y="365126"/>
            <a:ext cx="10515600" cy="854074"/>
          </a:xfrm>
        </p:spPr>
        <p:txBody>
          <a:bodyPr>
            <a:normAutofit/>
          </a:bodyPr>
          <a:lstStyle/>
          <a:p>
            <a:pPr eaLnBrk="1" hangingPunct="1"/>
            <a:r>
              <a:rPr lang="en-US" altLang="en-US" dirty="0">
                <a:solidFill>
                  <a:srgbClr val="385072"/>
                </a:solidFill>
              </a:rPr>
              <a:t>Understanding the Flow-Time Waveform</a:t>
            </a:r>
          </a:p>
        </p:txBody>
      </p:sp>
      <p:sp>
        <p:nvSpPr>
          <p:cNvPr id="2" name="Content Placeholder 1">
            <a:extLst>
              <a:ext uri="{FF2B5EF4-FFF2-40B4-BE49-F238E27FC236}">
                <a16:creationId xmlns:a16="http://schemas.microsoft.com/office/drawing/2014/main" id="{A883725F-4B6F-49AF-A674-BF584616E309}"/>
              </a:ext>
            </a:extLst>
          </p:cNvPr>
          <p:cNvSpPr>
            <a:spLocks noGrp="1"/>
          </p:cNvSpPr>
          <p:nvPr>
            <p:ph idx="1"/>
          </p:nvPr>
        </p:nvSpPr>
        <p:spPr>
          <a:xfrm>
            <a:off x="838200" y="1371600"/>
            <a:ext cx="10515600" cy="4953000"/>
          </a:xfrm>
        </p:spPr>
        <p:txBody>
          <a:bodyPr>
            <a:normAutofit fontScale="92500" lnSpcReduction="10000"/>
          </a:bodyPr>
          <a:lstStyle/>
          <a:p>
            <a:r>
              <a:rPr lang="en-US" altLang="en-US" sz="3000" dirty="0">
                <a:latin typeface="Calibri" panose="020F0502020204030204" pitchFamily="34" charset="0"/>
              </a:rPr>
              <a:t>There are two components to the flow-time waveform</a:t>
            </a:r>
          </a:p>
          <a:p>
            <a:pPr lvl="1"/>
            <a:r>
              <a:rPr lang="en-US" altLang="en-US" sz="2600" dirty="0">
                <a:latin typeface="Calibri" panose="020F0502020204030204" pitchFamily="34" charset="0"/>
              </a:rPr>
              <a:t>The inspiratory arm: </a:t>
            </a:r>
          </a:p>
          <a:p>
            <a:pPr lvl="2"/>
            <a:r>
              <a:rPr lang="en-US" altLang="en-US" sz="2200" dirty="0">
                <a:latin typeface="Calibri" panose="020F0502020204030204" pitchFamily="34" charset="0"/>
              </a:rPr>
              <a:t>Active in nature </a:t>
            </a:r>
          </a:p>
          <a:p>
            <a:pPr lvl="2"/>
            <a:r>
              <a:rPr lang="en-US" altLang="en-US" sz="2200" dirty="0">
                <a:latin typeface="Calibri" panose="020F0502020204030204" pitchFamily="34" charset="0"/>
              </a:rPr>
              <a:t>The character is affected by the ventilator mode, patient effort, and total system resistance and compliance. </a:t>
            </a:r>
          </a:p>
          <a:p>
            <a:pPr lvl="1"/>
            <a:r>
              <a:rPr lang="en-US" altLang="en-US" sz="2600" dirty="0">
                <a:latin typeface="Calibri" panose="020F0502020204030204" pitchFamily="34" charset="0"/>
              </a:rPr>
              <a:t>The expiratory arm: </a:t>
            </a:r>
          </a:p>
          <a:p>
            <a:pPr lvl="2"/>
            <a:r>
              <a:rPr lang="en-US" altLang="en-US" sz="2200" dirty="0">
                <a:latin typeface="Calibri" panose="020F0502020204030204" pitchFamily="34" charset="0"/>
              </a:rPr>
              <a:t>Passive in nature</a:t>
            </a:r>
          </a:p>
          <a:p>
            <a:pPr lvl="2"/>
            <a:r>
              <a:rPr lang="en-US" altLang="en-US" sz="2200" dirty="0">
                <a:latin typeface="Calibri" panose="020F0502020204030204" pitchFamily="34" charset="0"/>
              </a:rPr>
              <a:t>The character is determined mainly by elastic recoil of the patients lungs and airway resistance.</a:t>
            </a:r>
          </a:p>
          <a:p>
            <a:pPr lvl="2"/>
            <a:r>
              <a:rPr lang="en-US" altLang="en-US" sz="2200" dirty="0">
                <a:latin typeface="Calibri" panose="020F0502020204030204" pitchFamily="34" charset="0"/>
              </a:rPr>
              <a:t>Also affected by patient respiratory effort (if any)</a:t>
            </a:r>
          </a:p>
          <a:p>
            <a:r>
              <a:rPr lang="en-US" altLang="en-US" sz="3000" dirty="0">
                <a:latin typeface="Calibri" panose="020F0502020204030204" pitchFamily="34" charset="0"/>
              </a:rPr>
              <a:t>There are two commonly used types of flow patterns available on most ventilators</a:t>
            </a:r>
          </a:p>
          <a:p>
            <a:pPr lvl="1"/>
            <a:r>
              <a:rPr lang="en-US" altLang="en-US" sz="2600" dirty="0">
                <a:latin typeface="Calibri" panose="020F0502020204030204" pitchFamily="34" charset="0"/>
              </a:rPr>
              <a:t>The </a:t>
            </a:r>
            <a:r>
              <a:rPr lang="en-US" altLang="ja-JP" sz="2600" dirty="0">
                <a:latin typeface="Calibri" panose="020F0502020204030204" pitchFamily="34" charset="0"/>
              </a:rPr>
              <a:t>’square wave’ or ‘constant flow’ pattern </a:t>
            </a:r>
          </a:p>
          <a:p>
            <a:pPr lvl="1"/>
            <a:r>
              <a:rPr lang="en-US" altLang="en-US" sz="2600" dirty="0">
                <a:latin typeface="Calibri" panose="020F0502020204030204" pitchFamily="34" charset="0"/>
              </a:rPr>
              <a:t>The</a:t>
            </a:r>
            <a:r>
              <a:rPr lang="ja-JP" altLang="en-US" sz="2600" dirty="0">
                <a:latin typeface="Calibri" panose="020F0502020204030204" pitchFamily="34" charset="0"/>
              </a:rPr>
              <a:t> </a:t>
            </a:r>
            <a:r>
              <a:rPr lang="en-US" altLang="ja-JP" sz="2600" dirty="0">
                <a:latin typeface="Calibri" panose="020F0502020204030204" pitchFamily="34" charset="0"/>
              </a:rPr>
              <a:t>‘ramp’ (decelerating) type pattern</a:t>
            </a:r>
            <a:endParaRPr lang="en-US" sz="39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AD681E0C-6557-491E-8DF1-7DEBEF50B8D1}"/>
              </a:ext>
            </a:extLst>
          </p:cNvPr>
          <p:cNvSpPr>
            <a:spLocks noGrp="1" noChangeArrowheads="1"/>
          </p:cNvSpPr>
          <p:nvPr>
            <p:ph type="title"/>
          </p:nvPr>
        </p:nvSpPr>
        <p:spPr>
          <a:xfrm>
            <a:off x="762004" y="395649"/>
            <a:ext cx="10439387" cy="867687"/>
          </a:xfrm>
        </p:spPr>
        <p:txBody>
          <a:bodyPr>
            <a:normAutofit/>
          </a:bodyPr>
          <a:lstStyle/>
          <a:p>
            <a:pPr eaLnBrk="1" hangingPunct="1"/>
            <a:r>
              <a:rPr lang="en-US" altLang="en-US" dirty="0">
                <a:solidFill>
                  <a:srgbClr val="385072"/>
                </a:solidFill>
              </a:rPr>
              <a:t>The</a:t>
            </a:r>
            <a:r>
              <a:rPr lang="ja-JP" altLang="en-US" dirty="0">
                <a:solidFill>
                  <a:srgbClr val="385072"/>
                </a:solidFill>
              </a:rPr>
              <a:t>‘</a:t>
            </a:r>
            <a:r>
              <a:rPr lang="en-US" altLang="ja-JP" dirty="0">
                <a:solidFill>
                  <a:srgbClr val="385072"/>
                </a:solidFill>
              </a:rPr>
              <a:t>Square Wave</a:t>
            </a:r>
            <a:r>
              <a:rPr lang="ja-JP" altLang="en-US" dirty="0">
                <a:solidFill>
                  <a:srgbClr val="385072"/>
                </a:solidFill>
              </a:rPr>
              <a:t>’</a:t>
            </a:r>
            <a:r>
              <a:rPr lang="en-US" altLang="ja-JP" dirty="0">
                <a:solidFill>
                  <a:srgbClr val="385072"/>
                </a:solidFill>
              </a:rPr>
              <a:t>Flow Pattern </a:t>
            </a:r>
            <a:endParaRPr lang="en-US" altLang="en-US" dirty="0">
              <a:solidFill>
                <a:srgbClr val="385072"/>
              </a:solidFill>
            </a:endParaRPr>
          </a:p>
        </p:txBody>
      </p:sp>
      <p:grpSp>
        <p:nvGrpSpPr>
          <p:cNvPr id="6" name="Group 5">
            <a:extLst>
              <a:ext uri="{FF2B5EF4-FFF2-40B4-BE49-F238E27FC236}">
                <a16:creationId xmlns:a16="http://schemas.microsoft.com/office/drawing/2014/main" id="{2F45C317-7A45-4442-83E7-F153A10D6A77}"/>
              </a:ext>
            </a:extLst>
          </p:cNvPr>
          <p:cNvGrpSpPr/>
          <p:nvPr/>
        </p:nvGrpSpPr>
        <p:grpSpPr>
          <a:xfrm>
            <a:off x="1473222" y="1524000"/>
            <a:ext cx="9270978" cy="4553575"/>
            <a:chOff x="1338281" y="1540358"/>
            <a:chExt cx="9270978" cy="4553575"/>
          </a:xfrm>
        </p:grpSpPr>
        <p:sp>
          <p:nvSpPr>
            <p:cNvPr id="33" name="Rectangle 32">
              <a:extLst>
                <a:ext uri="{FF2B5EF4-FFF2-40B4-BE49-F238E27FC236}">
                  <a16:creationId xmlns:a16="http://schemas.microsoft.com/office/drawing/2014/main" id="{0988B2C0-A940-48D3-AD21-8FED7BB22357}"/>
                </a:ext>
              </a:extLst>
            </p:cNvPr>
            <p:cNvSpPr/>
            <p:nvPr/>
          </p:nvSpPr>
          <p:spPr>
            <a:xfrm>
              <a:off x="1524000" y="3896586"/>
              <a:ext cx="9009058" cy="2197347"/>
            </a:xfrm>
            <a:prstGeom prst="rect">
              <a:avLst/>
            </a:prstGeom>
            <a:gradFill flip="none" rotWithShape="1">
              <a:gsLst>
                <a:gs pos="0">
                  <a:schemeClr val="accent1">
                    <a:lumMod val="45000"/>
                    <a:lumOff val="55000"/>
                  </a:schemeClr>
                </a:gs>
                <a:gs pos="100000">
                  <a:schemeClr val="accent1">
                    <a:lumMod val="30000"/>
                    <a:lumOff val="70000"/>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477B3DF-3A70-403E-9C60-367DCA01AA1F}"/>
                </a:ext>
              </a:extLst>
            </p:cNvPr>
            <p:cNvSpPr/>
            <p:nvPr/>
          </p:nvSpPr>
          <p:spPr>
            <a:xfrm>
              <a:off x="1543050" y="1578337"/>
              <a:ext cx="9009058" cy="2329115"/>
            </a:xfrm>
            <a:prstGeom prst="rect">
              <a:avLst/>
            </a:prstGeom>
            <a:gradFill flip="none" rotWithShape="1">
              <a:gsLst>
                <a:gs pos="0">
                  <a:schemeClr val="accent1">
                    <a:lumMod val="45000"/>
                    <a:lumOff val="55000"/>
                  </a:schemeClr>
                </a:gs>
                <a:gs pos="100000">
                  <a:schemeClr val="accent1">
                    <a:lumMod val="30000"/>
                    <a:lumOff val="70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9" name="Line 5">
              <a:extLst>
                <a:ext uri="{FF2B5EF4-FFF2-40B4-BE49-F238E27FC236}">
                  <a16:creationId xmlns:a16="http://schemas.microsoft.com/office/drawing/2014/main" id="{A032F17D-FE5C-4B1D-B92D-208AFDAA1C22}"/>
                </a:ext>
              </a:extLst>
            </p:cNvPr>
            <p:cNvSpPr>
              <a:spLocks noChangeShapeType="1"/>
            </p:cNvSpPr>
            <p:nvPr/>
          </p:nvSpPr>
          <p:spPr bwMode="auto">
            <a:xfrm flipV="1">
              <a:off x="5602284" y="3869474"/>
              <a:ext cx="5006975"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0" name="Line 6">
              <a:extLst>
                <a:ext uri="{FF2B5EF4-FFF2-40B4-BE49-F238E27FC236}">
                  <a16:creationId xmlns:a16="http://schemas.microsoft.com/office/drawing/2014/main" id="{B56616EE-9181-4AAE-8349-6C4332F04B94}"/>
                </a:ext>
              </a:extLst>
            </p:cNvPr>
            <p:cNvSpPr>
              <a:spLocks noChangeShapeType="1"/>
            </p:cNvSpPr>
            <p:nvPr/>
          </p:nvSpPr>
          <p:spPr bwMode="auto">
            <a:xfrm flipH="1" flipV="1">
              <a:off x="5586409" y="1540358"/>
              <a:ext cx="15874" cy="232911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1" name="Rectangle 7">
              <a:extLst>
                <a:ext uri="{FF2B5EF4-FFF2-40B4-BE49-F238E27FC236}">
                  <a16:creationId xmlns:a16="http://schemas.microsoft.com/office/drawing/2014/main" id="{C31069E0-7AFC-407C-B807-E543E92D672A}"/>
                </a:ext>
              </a:extLst>
            </p:cNvPr>
            <p:cNvSpPr>
              <a:spLocks noChangeArrowheads="1"/>
            </p:cNvSpPr>
            <p:nvPr/>
          </p:nvSpPr>
          <p:spPr bwMode="auto">
            <a:xfrm>
              <a:off x="7446958" y="4085374"/>
              <a:ext cx="1143000" cy="33337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Time</a:t>
              </a:r>
            </a:p>
          </p:txBody>
        </p:sp>
        <p:sp>
          <p:nvSpPr>
            <p:cNvPr id="24582" name="Rectangle 8">
              <a:extLst>
                <a:ext uri="{FF2B5EF4-FFF2-40B4-BE49-F238E27FC236}">
                  <a16:creationId xmlns:a16="http://schemas.microsoft.com/office/drawing/2014/main" id="{AA8A4303-5203-42D1-863D-7669A4BD4481}"/>
                </a:ext>
              </a:extLst>
            </p:cNvPr>
            <p:cNvSpPr>
              <a:spLocks noChangeArrowheads="1"/>
            </p:cNvSpPr>
            <p:nvPr/>
          </p:nvSpPr>
          <p:spPr bwMode="auto">
            <a:xfrm rot="16200000">
              <a:off x="4913331" y="2437548"/>
              <a:ext cx="835025" cy="365125"/>
            </a:xfrm>
            <a:prstGeom prst="rect">
              <a:avLst/>
            </a:prstGeom>
            <a:noFill/>
            <a:ln w="9525">
              <a:no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400" b="1" dirty="0">
                  <a:solidFill>
                    <a:srgbClr val="385072"/>
                  </a:solidFill>
                  <a:latin typeface="Calibri" panose="020F0502020204030204" pitchFamily="34" charset="0"/>
                </a:rPr>
                <a:t>Flow</a:t>
              </a:r>
            </a:p>
          </p:txBody>
        </p:sp>
        <p:sp>
          <p:nvSpPr>
            <p:cNvPr id="24583" name="Line 10">
              <a:extLst>
                <a:ext uri="{FF2B5EF4-FFF2-40B4-BE49-F238E27FC236}">
                  <a16:creationId xmlns:a16="http://schemas.microsoft.com/office/drawing/2014/main" id="{1C51ED49-16FA-4D53-A91B-828F4F2C2589}"/>
                </a:ext>
              </a:extLst>
            </p:cNvPr>
            <p:cNvSpPr>
              <a:spLocks noChangeShapeType="1"/>
            </p:cNvSpPr>
            <p:nvPr/>
          </p:nvSpPr>
          <p:spPr bwMode="auto">
            <a:xfrm flipH="1">
              <a:off x="9313858" y="3153512"/>
              <a:ext cx="0" cy="682625"/>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4" name="Line 11">
              <a:extLst>
                <a:ext uri="{FF2B5EF4-FFF2-40B4-BE49-F238E27FC236}">
                  <a16:creationId xmlns:a16="http://schemas.microsoft.com/office/drawing/2014/main" id="{3AA89F4A-AD4E-4B51-8380-CF0F9EDA2480}"/>
                </a:ext>
              </a:extLst>
            </p:cNvPr>
            <p:cNvSpPr>
              <a:spLocks noChangeShapeType="1"/>
            </p:cNvSpPr>
            <p:nvPr/>
          </p:nvSpPr>
          <p:spPr bwMode="auto">
            <a:xfrm>
              <a:off x="5973759" y="3836136"/>
              <a:ext cx="428625" cy="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5" name="Line 12">
              <a:extLst>
                <a:ext uri="{FF2B5EF4-FFF2-40B4-BE49-F238E27FC236}">
                  <a16:creationId xmlns:a16="http://schemas.microsoft.com/office/drawing/2014/main" id="{196DAFBF-47DD-4274-B2BB-F1034DD44E00}"/>
                </a:ext>
              </a:extLst>
            </p:cNvPr>
            <p:cNvSpPr>
              <a:spLocks noChangeShapeType="1"/>
            </p:cNvSpPr>
            <p:nvPr/>
          </p:nvSpPr>
          <p:spPr bwMode="auto">
            <a:xfrm flipH="1" flipV="1">
              <a:off x="6418259" y="3153509"/>
              <a:ext cx="14291" cy="688240"/>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6" name="Line 13">
              <a:extLst>
                <a:ext uri="{FF2B5EF4-FFF2-40B4-BE49-F238E27FC236}">
                  <a16:creationId xmlns:a16="http://schemas.microsoft.com/office/drawing/2014/main" id="{5109AD32-F86C-4F0F-A0F8-9FA9CBC36492}"/>
                </a:ext>
              </a:extLst>
            </p:cNvPr>
            <p:cNvSpPr>
              <a:spLocks noChangeShapeType="1"/>
            </p:cNvSpPr>
            <p:nvPr/>
          </p:nvSpPr>
          <p:spPr bwMode="auto">
            <a:xfrm flipV="1">
              <a:off x="6418258" y="3153511"/>
              <a:ext cx="838200" cy="0"/>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7" name="Line 14">
              <a:extLst>
                <a:ext uri="{FF2B5EF4-FFF2-40B4-BE49-F238E27FC236}">
                  <a16:creationId xmlns:a16="http://schemas.microsoft.com/office/drawing/2014/main" id="{907399EE-FA55-494B-9928-C06D4F2CDE96}"/>
                </a:ext>
              </a:extLst>
            </p:cNvPr>
            <p:cNvSpPr>
              <a:spLocks noChangeShapeType="1"/>
            </p:cNvSpPr>
            <p:nvPr/>
          </p:nvSpPr>
          <p:spPr bwMode="auto">
            <a:xfrm>
              <a:off x="7256458" y="3153512"/>
              <a:ext cx="0" cy="682625"/>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8" name="Arc 15">
              <a:extLst>
                <a:ext uri="{FF2B5EF4-FFF2-40B4-BE49-F238E27FC236}">
                  <a16:creationId xmlns:a16="http://schemas.microsoft.com/office/drawing/2014/main" id="{53FD19DF-C81C-4228-8B5F-2BD9CD18846B}"/>
                </a:ext>
              </a:extLst>
            </p:cNvPr>
            <p:cNvSpPr>
              <a:spLocks/>
            </p:cNvSpPr>
            <p:nvPr/>
          </p:nvSpPr>
          <p:spPr bwMode="auto">
            <a:xfrm rot="10857100" flipV="1">
              <a:off x="7271685" y="3867383"/>
              <a:ext cx="1169739" cy="819783"/>
            </a:xfrm>
            <a:custGeom>
              <a:avLst/>
              <a:gdLst>
                <a:gd name="T0" fmla="*/ 0 w 21655"/>
                <a:gd name="T1" fmla="*/ 0 h 21600"/>
                <a:gd name="T2" fmla="*/ 2147483646 w 21655"/>
                <a:gd name="T3" fmla="*/ 2147483646 h 21600"/>
                <a:gd name="T4" fmla="*/ 2147483646 w 21655"/>
                <a:gd name="T5" fmla="*/ 2147483646 h 21600"/>
                <a:gd name="T6" fmla="*/ 0 60000 65536"/>
                <a:gd name="T7" fmla="*/ 0 60000 65536"/>
                <a:gd name="T8" fmla="*/ 0 60000 65536"/>
                <a:gd name="T9" fmla="*/ 0 w 21655"/>
                <a:gd name="T10" fmla="*/ 0 h 21600"/>
                <a:gd name="T11" fmla="*/ 21655 w 21655"/>
                <a:gd name="T12" fmla="*/ 21600 h 21600"/>
              </a:gdLst>
              <a:ahLst/>
              <a:cxnLst>
                <a:cxn ang="T6">
                  <a:pos x="T0" y="T1"/>
                </a:cxn>
                <a:cxn ang="T7">
                  <a:pos x="T2" y="T3"/>
                </a:cxn>
                <a:cxn ang="T8">
                  <a:pos x="T4" y="T5"/>
                </a:cxn>
              </a:cxnLst>
              <a:rect l="T9" t="T10" r="T11" b="T12"/>
              <a:pathLst>
                <a:path w="21655" h="21600" fill="none" extrusionOk="0">
                  <a:moveTo>
                    <a:pt x="0" y="0"/>
                  </a:moveTo>
                  <a:cubicBezTo>
                    <a:pt x="18" y="0"/>
                    <a:pt x="36" y="-1"/>
                    <a:pt x="55" y="0"/>
                  </a:cubicBezTo>
                  <a:cubicBezTo>
                    <a:pt x="11976" y="0"/>
                    <a:pt x="21643" y="9657"/>
                    <a:pt x="21654" y="21579"/>
                  </a:cubicBezTo>
                </a:path>
                <a:path w="21655" h="21600" stroke="0" extrusionOk="0">
                  <a:moveTo>
                    <a:pt x="0" y="0"/>
                  </a:moveTo>
                  <a:cubicBezTo>
                    <a:pt x="18" y="0"/>
                    <a:pt x="36" y="-1"/>
                    <a:pt x="55" y="0"/>
                  </a:cubicBezTo>
                  <a:cubicBezTo>
                    <a:pt x="11976" y="0"/>
                    <a:pt x="21643" y="9657"/>
                    <a:pt x="21654" y="21579"/>
                  </a:cubicBezTo>
                  <a:lnTo>
                    <a:pt x="55" y="21600"/>
                  </a:lnTo>
                  <a:lnTo>
                    <a:pt x="0" y="0"/>
                  </a:lnTo>
                  <a:close/>
                </a:path>
              </a:pathLst>
            </a:custGeom>
            <a:noFill/>
            <a:ln w="38100" cap="rnd">
              <a:solidFill>
                <a:srgbClr val="00B05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89" name="Arc 16">
              <a:extLst>
                <a:ext uri="{FF2B5EF4-FFF2-40B4-BE49-F238E27FC236}">
                  <a16:creationId xmlns:a16="http://schemas.microsoft.com/office/drawing/2014/main" id="{DEA112A2-87E7-42B2-A634-35DD00B9E538}"/>
                </a:ext>
              </a:extLst>
            </p:cNvPr>
            <p:cNvSpPr>
              <a:spLocks/>
            </p:cNvSpPr>
            <p:nvPr/>
          </p:nvSpPr>
          <p:spPr bwMode="auto">
            <a:xfrm rot="10857100" flipV="1">
              <a:off x="9320311" y="3869969"/>
              <a:ext cx="1066018" cy="786004"/>
            </a:xfrm>
            <a:custGeom>
              <a:avLst/>
              <a:gdLst>
                <a:gd name="T0" fmla="*/ 0 w 21600"/>
                <a:gd name="T1" fmla="*/ 0 h 21871"/>
                <a:gd name="T2" fmla="*/ 2147483646 w 21600"/>
                <a:gd name="T3" fmla="*/ 2147483646 h 21871"/>
                <a:gd name="T4" fmla="*/ 0 w 21600"/>
                <a:gd name="T5" fmla="*/ 2147483646 h 21871"/>
                <a:gd name="T6" fmla="*/ 0 60000 65536"/>
                <a:gd name="T7" fmla="*/ 0 60000 65536"/>
                <a:gd name="T8" fmla="*/ 0 60000 65536"/>
                <a:gd name="T9" fmla="*/ 0 w 21600"/>
                <a:gd name="T10" fmla="*/ 0 h 21871"/>
                <a:gd name="T11" fmla="*/ 21600 w 21600"/>
                <a:gd name="T12" fmla="*/ 21871 h 21871"/>
              </a:gdLst>
              <a:ahLst/>
              <a:cxnLst>
                <a:cxn ang="T6">
                  <a:pos x="T0" y="T1"/>
                </a:cxn>
                <a:cxn ang="T7">
                  <a:pos x="T2" y="T3"/>
                </a:cxn>
                <a:cxn ang="T8">
                  <a:pos x="T4" y="T5"/>
                </a:cxn>
              </a:cxnLst>
              <a:rect l="T9" t="T10" r="T11" b="T12"/>
              <a:pathLst>
                <a:path w="21600" h="21871" fill="none" extrusionOk="0">
                  <a:moveTo>
                    <a:pt x="-1" y="0"/>
                  </a:moveTo>
                  <a:cubicBezTo>
                    <a:pt x="11929" y="0"/>
                    <a:pt x="21600" y="9670"/>
                    <a:pt x="21600" y="21600"/>
                  </a:cubicBezTo>
                  <a:cubicBezTo>
                    <a:pt x="21600" y="21690"/>
                    <a:pt x="21599" y="21780"/>
                    <a:pt x="21598" y="21871"/>
                  </a:cubicBezTo>
                </a:path>
                <a:path w="21600" h="21871" stroke="0" extrusionOk="0">
                  <a:moveTo>
                    <a:pt x="-1" y="0"/>
                  </a:moveTo>
                  <a:cubicBezTo>
                    <a:pt x="11929" y="0"/>
                    <a:pt x="21600" y="9670"/>
                    <a:pt x="21600" y="21600"/>
                  </a:cubicBezTo>
                  <a:cubicBezTo>
                    <a:pt x="21600" y="21690"/>
                    <a:pt x="21599" y="21780"/>
                    <a:pt x="21598" y="21871"/>
                  </a:cubicBezTo>
                  <a:lnTo>
                    <a:pt x="0" y="21600"/>
                  </a:lnTo>
                  <a:lnTo>
                    <a:pt x="-1" y="0"/>
                  </a:lnTo>
                  <a:close/>
                </a:path>
              </a:pathLst>
            </a:custGeom>
            <a:noFill/>
            <a:ln w="38100" cap="rnd">
              <a:solidFill>
                <a:srgbClr val="00B05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90" name="Line 17">
              <a:extLst>
                <a:ext uri="{FF2B5EF4-FFF2-40B4-BE49-F238E27FC236}">
                  <a16:creationId xmlns:a16="http://schemas.microsoft.com/office/drawing/2014/main" id="{914C48D9-9CEF-4478-B299-2DAFAE1450A9}"/>
                </a:ext>
              </a:extLst>
            </p:cNvPr>
            <p:cNvSpPr>
              <a:spLocks noChangeShapeType="1"/>
            </p:cNvSpPr>
            <p:nvPr/>
          </p:nvSpPr>
          <p:spPr bwMode="auto">
            <a:xfrm>
              <a:off x="7256458" y="3836136"/>
              <a:ext cx="0" cy="832346"/>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1" name="Line 18">
              <a:extLst>
                <a:ext uri="{FF2B5EF4-FFF2-40B4-BE49-F238E27FC236}">
                  <a16:creationId xmlns:a16="http://schemas.microsoft.com/office/drawing/2014/main" id="{039E4D3E-FC97-45DB-BAEA-43D6FB7B83DD}"/>
                </a:ext>
              </a:extLst>
            </p:cNvPr>
            <p:cNvSpPr>
              <a:spLocks noChangeShapeType="1"/>
            </p:cNvSpPr>
            <p:nvPr/>
          </p:nvSpPr>
          <p:spPr bwMode="auto">
            <a:xfrm>
              <a:off x="9309100" y="3867150"/>
              <a:ext cx="0" cy="768350"/>
            </a:xfrm>
            <a:prstGeom prst="line">
              <a:avLst/>
            </a:prstGeom>
            <a:noFill/>
            <a:ln w="38100" cap="rnd">
              <a:solidFill>
                <a:srgbClr val="00B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2" name="Line 19">
              <a:extLst>
                <a:ext uri="{FF2B5EF4-FFF2-40B4-BE49-F238E27FC236}">
                  <a16:creationId xmlns:a16="http://schemas.microsoft.com/office/drawing/2014/main" id="{903E73A5-A834-40C9-A509-C796DC14CCED}"/>
                </a:ext>
              </a:extLst>
            </p:cNvPr>
            <p:cNvSpPr>
              <a:spLocks noChangeShapeType="1"/>
            </p:cNvSpPr>
            <p:nvPr/>
          </p:nvSpPr>
          <p:spPr bwMode="auto">
            <a:xfrm>
              <a:off x="8475660" y="3153511"/>
              <a:ext cx="838198" cy="0"/>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64" name="Oval 20">
              <a:extLst>
                <a:ext uri="{FF2B5EF4-FFF2-40B4-BE49-F238E27FC236}">
                  <a16:creationId xmlns:a16="http://schemas.microsoft.com/office/drawing/2014/main" id="{D8F5841D-3E61-474B-A702-21DA74E6A55C}"/>
                </a:ext>
              </a:extLst>
            </p:cNvPr>
            <p:cNvSpPr>
              <a:spLocks noChangeArrowheads="1"/>
            </p:cNvSpPr>
            <p:nvPr/>
          </p:nvSpPr>
          <p:spPr bwMode="auto">
            <a:xfrm>
              <a:off x="7027858" y="1715693"/>
              <a:ext cx="1524000" cy="609600"/>
            </a:xfrm>
            <a:prstGeom prst="ellipse">
              <a:avLst/>
            </a:prstGeom>
            <a:noFill/>
            <a:ln w="9525">
              <a:no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Inspiratory</a:t>
              </a:r>
            </a:p>
            <a:p>
              <a:pPr algn="ctr" eaLnBrk="1" hangingPunct="1">
                <a:spcBef>
                  <a:spcPct val="0"/>
                </a:spcBef>
                <a:buFontTx/>
                <a:buNone/>
              </a:pPr>
              <a:r>
                <a:rPr lang="en-US" altLang="en-US" sz="1800" dirty="0">
                  <a:latin typeface="Calibri" panose="020F0502020204030204" pitchFamily="34" charset="0"/>
                </a:rPr>
                <a:t>arm</a:t>
              </a:r>
            </a:p>
          </p:txBody>
        </p:sp>
        <p:sp>
          <p:nvSpPr>
            <p:cNvPr id="185365" name="Line 21">
              <a:extLst>
                <a:ext uri="{FF2B5EF4-FFF2-40B4-BE49-F238E27FC236}">
                  <a16:creationId xmlns:a16="http://schemas.microsoft.com/office/drawing/2014/main" id="{CDE830A4-C8B2-4257-BF7D-3A25C45E0453}"/>
                </a:ext>
              </a:extLst>
            </p:cNvPr>
            <p:cNvSpPr>
              <a:spLocks noChangeShapeType="1"/>
            </p:cNvSpPr>
            <p:nvPr/>
          </p:nvSpPr>
          <p:spPr bwMode="auto">
            <a:xfrm flipH="1">
              <a:off x="6875456" y="2325293"/>
              <a:ext cx="914399" cy="752017"/>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6" name="Line 22">
              <a:extLst>
                <a:ext uri="{FF2B5EF4-FFF2-40B4-BE49-F238E27FC236}">
                  <a16:creationId xmlns:a16="http://schemas.microsoft.com/office/drawing/2014/main" id="{6898A991-4AD2-4475-A4AE-B052A1A75A73}"/>
                </a:ext>
              </a:extLst>
            </p:cNvPr>
            <p:cNvSpPr>
              <a:spLocks noChangeShapeType="1"/>
            </p:cNvSpPr>
            <p:nvPr/>
          </p:nvSpPr>
          <p:spPr bwMode="auto">
            <a:xfrm>
              <a:off x="7789855" y="2342017"/>
              <a:ext cx="1112830" cy="768630"/>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7" name="Oval 23">
              <a:extLst>
                <a:ext uri="{FF2B5EF4-FFF2-40B4-BE49-F238E27FC236}">
                  <a16:creationId xmlns:a16="http://schemas.microsoft.com/office/drawing/2014/main" id="{372A93DE-AE3B-43BC-99E0-449749FCFED6}"/>
                </a:ext>
              </a:extLst>
            </p:cNvPr>
            <p:cNvSpPr>
              <a:spLocks noChangeArrowheads="1"/>
            </p:cNvSpPr>
            <p:nvPr/>
          </p:nvSpPr>
          <p:spPr bwMode="auto">
            <a:xfrm>
              <a:off x="7561257" y="5169785"/>
              <a:ext cx="1524000" cy="609600"/>
            </a:xfrm>
            <a:prstGeom prst="ellipse">
              <a:avLst/>
            </a:prstGeom>
            <a:noFill/>
            <a:ln w="9525">
              <a:no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Expiratory</a:t>
              </a:r>
            </a:p>
            <a:p>
              <a:pPr algn="ctr" eaLnBrk="1" hangingPunct="1">
                <a:spcBef>
                  <a:spcPct val="0"/>
                </a:spcBef>
                <a:buFontTx/>
                <a:buNone/>
              </a:pPr>
              <a:r>
                <a:rPr lang="en-US" altLang="en-US" sz="1800" dirty="0">
                  <a:latin typeface="Calibri" panose="020F0502020204030204" pitchFamily="34" charset="0"/>
                </a:rPr>
                <a:t>arm</a:t>
              </a:r>
            </a:p>
          </p:txBody>
        </p:sp>
        <p:sp>
          <p:nvSpPr>
            <p:cNvPr id="185368" name="Line 24">
              <a:extLst>
                <a:ext uri="{FF2B5EF4-FFF2-40B4-BE49-F238E27FC236}">
                  <a16:creationId xmlns:a16="http://schemas.microsoft.com/office/drawing/2014/main" id="{FBBF51BD-ED47-493A-A678-4413DBFC6E22}"/>
                </a:ext>
              </a:extLst>
            </p:cNvPr>
            <p:cNvSpPr>
              <a:spLocks noChangeShapeType="1"/>
            </p:cNvSpPr>
            <p:nvPr/>
          </p:nvSpPr>
          <p:spPr bwMode="auto">
            <a:xfrm flipH="1" flipV="1">
              <a:off x="7264956" y="4757088"/>
              <a:ext cx="1058300" cy="401172"/>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9" name="Line 25">
              <a:extLst>
                <a:ext uri="{FF2B5EF4-FFF2-40B4-BE49-F238E27FC236}">
                  <a16:creationId xmlns:a16="http://schemas.microsoft.com/office/drawing/2014/main" id="{0BB433D7-FAFA-46B1-B3F2-6322843E8E62}"/>
                </a:ext>
              </a:extLst>
            </p:cNvPr>
            <p:cNvSpPr>
              <a:spLocks noChangeShapeType="1"/>
            </p:cNvSpPr>
            <p:nvPr/>
          </p:nvSpPr>
          <p:spPr bwMode="auto">
            <a:xfrm flipV="1">
              <a:off x="8323257" y="4737837"/>
              <a:ext cx="985829" cy="420426"/>
            </a:xfrm>
            <a:prstGeom prst="line">
              <a:avLst/>
            </a:prstGeom>
            <a:noFill/>
            <a:ln w="19050">
              <a:solidFill>
                <a:schemeClr val="tx2">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 name="Group 4">
              <a:extLst>
                <a:ext uri="{FF2B5EF4-FFF2-40B4-BE49-F238E27FC236}">
                  <a16:creationId xmlns:a16="http://schemas.microsoft.com/office/drawing/2014/main" id="{6A51C023-1ED2-44EC-91C6-4517F952E7DE}"/>
                </a:ext>
              </a:extLst>
            </p:cNvPr>
            <p:cNvGrpSpPr/>
            <p:nvPr/>
          </p:nvGrpSpPr>
          <p:grpSpPr>
            <a:xfrm>
              <a:off x="1338281" y="5158212"/>
              <a:ext cx="3810000" cy="762000"/>
              <a:chOff x="1338281" y="5424096"/>
              <a:chExt cx="3810000" cy="762000"/>
            </a:xfrm>
          </p:grpSpPr>
          <p:sp>
            <p:nvSpPr>
              <p:cNvPr id="185370" name="Rectangle 26">
                <a:extLst>
                  <a:ext uri="{FF2B5EF4-FFF2-40B4-BE49-F238E27FC236}">
                    <a16:creationId xmlns:a16="http://schemas.microsoft.com/office/drawing/2014/main" id="{BFE8AE70-D09E-4228-B24B-F2D03DC24DE6}"/>
                  </a:ext>
                </a:extLst>
              </p:cNvPr>
              <p:cNvSpPr>
                <a:spLocks noChangeArrowheads="1"/>
              </p:cNvSpPr>
              <p:nvPr/>
            </p:nvSpPr>
            <p:spPr bwMode="auto">
              <a:xfrm>
                <a:off x="1338281" y="5424096"/>
                <a:ext cx="3810000" cy="7620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1800" dirty="0">
                    <a:latin typeface="Calibri" panose="020F0502020204030204" pitchFamily="34" charset="0"/>
                  </a:rPr>
                  <a:t>Inspiratory time = Tidal volume</a:t>
                </a:r>
              </a:p>
              <a:p>
                <a:pPr algn="ctr" eaLnBrk="1" hangingPunct="1">
                  <a:spcBef>
                    <a:spcPct val="0"/>
                  </a:spcBef>
                  <a:buFontTx/>
                  <a:buNone/>
                </a:pPr>
                <a:r>
                  <a:rPr lang="en-US" altLang="en-US" sz="1800" dirty="0">
                    <a:latin typeface="Calibri" panose="020F0502020204030204" pitchFamily="34" charset="0"/>
                  </a:rPr>
                  <a:t>                           Flow rate</a:t>
                </a:r>
              </a:p>
            </p:txBody>
          </p:sp>
          <p:sp>
            <p:nvSpPr>
              <p:cNvPr id="185371" name="Line 27">
                <a:extLst>
                  <a:ext uri="{FF2B5EF4-FFF2-40B4-BE49-F238E27FC236}">
                    <a16:creationId xmlns:a16="http://schemas.microsoft.com/office/drawing/2014/main" id="{79242C7C-8397-4E22-BC70-168A4D6EFDF3}"/>
                  </a:ext>
                </a:extLst>
              </p:cNvPr>
              <p:cNvSpPr>
                <a:spLocks noChangeShapeType="1"/>
              </p:cNvSpPr>
              <p:nvPr/>
            </p:nvSpPr>
            <p:spPr bwMode="auto">
              <a:xfrm flipV="1">
                <a:off x="3468224" y="5801923"/>
                <a:ext cx="1295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604" name="Line 31">
              <a:extLst>
                <a:ext uri="{FF2B5EF4-FFF2-40B4-BE49-F238E27FC236}">
                  <a16:creationId xmlns:a16="http://schemas.microsoft.com/office/drawing/2014/main" id="{82962713-7842-48E4-97C9-79DF2D035B0D}"/>
                </a:ext>
              </a:extLst>
            </p:cNvPr>
            <p:cNvSpPr>
              <a:spLocks noChangeShapeType="1"/>
            </p:cNvSpPr>
            <p:nvPr/>
          </p:nvSpPr>
          <p:spPr bwMode="auto">
            <a:xfrm flipH="1">
              <a:off x="8475657" y="3153512"/>
              <a:ext cx="1" cy="725363"/>
            </a:xfrm>
            <a:prstGeom prst="line">
              <a:avLst/>
            </a:prstGeom>
            <a:noFill/>
            <a:ln w="38100" cap="rnd">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extBox 1">
              <a:extLst>
                <a:ext uri="{FF2B5EF4-FFF2-40B4-BE49-F238E27FC236}">
                  <a16:creationId xmlns:a16="http://schemas.microsoft.com/office/drawing/2014/main" id="{24DE9D0D-D31E-4953-BDB5-30A5FF1134AE}"/>
                </a:ext>
              </a:extLst>
            </p:cNvPr>
            <p:cNvSpPr txBox="1"/>
            <p:nvPr/>
          </p:nvSpPr>
          <p:spPr>
            <a:xfrm>
              <a:off x="1691990" y="4061161"/>
              <a:ext cx="3534572" cy="923330"/>
            </a:xfrm>
            <a:prstGeom prst="rect">
              <a:avLst/>
            </a:prstGeom>
            <a:noFill/>
          </p:spPr>
          <p:txBody>
            <a:bodyPr wrap="square" rtlCol="0">
              <a:spAutoFit/>
            </a:bodyPr>
            <a:lstStyle/>
            <a:p>
              <a:pPr>
                <a:spcBef>
                  <a:spcPct val="0"/>
                </a:spcBef>
              </a:pPr>
              <a:r>
                <a:rPr lang="en-US" altLang="en-US" dirty="0">
                  <a:latin typeface="Calibri" panose="020F0502020204030204" pitchFamily="34" charset="0"/>
                </a:rPr>
                <a:t>The expiratory flow is passive and is </a:t>
              </a:r>
            </a:p>
            <a:p>
              <a:pPr>
                <a:spcBef>
                  <a:spcPct val="0"/>
                </a:spcBef>
              </a:pPr>
              <a:r>
                <a:rPr lang="en-US" altLang="en-US" dirty="0">
                  <a:latin typeface="Calibri" panose="020F0502020204030204" pitchFamily="34" charset="0"/>
                </a:rPr>
                <a:t>determined by airways resistance and the elastic recoil of the lungs</a:t>
              </a:r>
            </a:p>
          </p:txBody>
        </p:sp>
        <p:sp>
          <p:nvSpPr>
            <p:cNvPr id="3" name="TextBox 2">
              <a:extLst>
                <a:ext uri="{FF2B5EF4-FFF2-40B4-BE49-F238E27FC236}">
                  <a16:creationId xmlns:a16="http://schemas.microsoft.com/office/drawing/2014/main" id="{9D104F30-4892-42BA-9384-1A3BF74816AC}"/>
                </a:ext>
              </a:extLst>
            </p:cNvPr>
            <p:cNvSpPr txBox="1"/>
            <p:nvPr/>
          </p:nvSpPr>
          <p:spPr>
            <a:xfrm>
              <a:off x="1691990" y="2306381"/>
              <a:ext cx="2696047" cy="923330"/>
            </a:xfrm>
            <a:prstGeom prst="rect">
              <a:avLst/>
            </a:prstGeom>
            <a:noFill/>
          </p:spPr>
          <p:txBody>
            <a:bodyPr wrap="square" rtlCol="0">
              <a:spAutoFit/>
            </a:bodyPr>
            <a:lstStyle/>
            <a:p>
              <a:pPr>
                <a:spcBef>
                  <a:spcPct val="0"/>
                </a:spcBef>
              </a:pPr>
              <a:r>
                <a:rPr lang="en-US" altLang="en-US" dirty="0">
                  <a:latin typeface="Calibri" panose="020F0502020204030204" pitchFamily="34" charset="0"/>
                </a:rPr>
                <a:t>The inspiratory flow rate remains constant over the entire inspiration</a:t>
              </a:r>
              <a:endParaRPr lang="en-US" dirty="0"/>
            </a:p>
          </p:txBody>
        </p:sp>
      </p:gr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xml><?xml version="1.0" encoding="utf-8"?>
<p:tagLst xmlns:a="http://schemas.openxmlformats.org/drawingml/2006/main" xmlns:r="http://schemas.openxmlformats.org/officeDocument/2006/relationships" xmlns:p="http://schemas.openxmlformats.org/presentationml/2006/main">
  <p:tag name="ISIMAGESASSOCIATED" val="No"/>
</p:tagLst>
</file>

<file path=ppt/theme/theme1.xml><?xml version="1.0" encoding="utf-8"?>
<a:theme xmlns:a="http://schemas.openxmlformats.org/drawingml/2006/main" name="official Intermountain template">
  <a:themeElements>
    <a:clrScheme name="Intermountain Colors 3">
      <a:dk1>
        <a:srgbClr val="000000"/>
      </a:dk1>
      <a:lt1>
        <a:srgbClr val="FFFFFF"/>
      </a:lt1>
      <a:dk2>
        <a:srgbClr val="37517D"/>
      </a:dk2>
      <a:lt2>
        <a:srgbClr val="4F81BD"/>
      </a:lt2>
      <a:accent1>
        <a:srgbClr val="4F81BD"/>
      </a:accent1>
      <a:accent2>
        <a:srgbClr val="005DAA"/>
      </a:accent2>
      <a:accent3>
        <a:srgbClr val="A8C5E7"/>
      </a:accent3>
      <a:accent4>
        <a:srgbClr val="EFAE1E"/>
      </a:accent4>
      <a:accent5>
        <a:srgbClr val="88BB00"/>
      </a:accent5>
      <a:accent6>
        <a:srgbClr val="B45114"/>
      </a:accent6>
      <a:hlink>
        <a:srgbClr val="005DAA"/>
      </a:hlink>
      <a:folHlink>
        <a:srgbClr val="4F81B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ial Intermountain template" id="{BBA8A275-1097-42F7-B681-E364357D2722}" vid="{7B53E790-19AB-4838-BFFE-018B944AC4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official Intermountain template</Template>
  <TotalTime>2252</TotalTime>
  <Words>2123</Words>
  <Application>Microsoft Office PowerPoint</Application>
  <PresentationFormat>Widescreen</PresentationFormat>
  <Paragraphs>456</Paragraphs>
  <Slides>30</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ＭＳ Ｐゴシック</vt:lpstr>
      <vt:lpstr>ＭＳ Ｐゴシック</vt:lpstr>
      <vt:lpstr>Arial</vt:lpstr>
      <vt:lpstr>Arial Black</vt:lpstr>
      <vt:lpstr>Calibri</vt:lpstr>
      <vt:lpstr>Courier New</vt:lpstr>
      <vt:lpstr>Monotype Sorts</vt:lpstr>
      <vt:lpstr>Times New Roman</vt:lpstr>
      <vt:lpstr>Wingdings</vt:lpstr>
      <vt:lpstr>official Intermountain template</vt:lpstr>
      <vt:lpstr>Principles of Mechanical Ventilation</vt:lpstr>
      <vt:lpstr>Principles of Mechanical Ventilation </vt:lpstr>
      <vt:lpstr>Spontaneous vs. Positive-Pressure Breathing</vt:lpstr>
      <vt:lpstr>Breath Characteristics 3 “Ts”</vt:lpstr>
      <vt:lpstr>Breath Characteristics Trigger</vt:lpstr>
      <vt:lpstr>PowerPoint Presentation</vt:lpstr>
      <vt:lpstr>Breath Characteristics Gas Delivery Target </vt:lpstr>
      <vt:lpstr>Understanding the Flow-Time Waveform</vt:lpstr>
      <vt:lpstr>The‘Square Wave’Flow Pattern </vt:lpstr>
      <vt:lpstr>The‘Decelerating Ramp’Flow Pattern </vt:lpstr>
      <vt:lpstr>PowerPoint Presentation</vt:lpstr>
      <vt:lpstr>Breath Characteristics Cycle</vt:lpstr>
      <vt:lpstr>Breath Characteristics</vt:lpstr>
      <vt:lpstr>Ventilator Modes</vt:lpstr>
      <vt:lpstr>Ventilator Modes</vt:lpstr>
      <vt:lpstr>Positive Pressure Ventilation VAC vs. PCV</vt:lpstr>
      <vt:lpstr>Ventilator Modes</vt:lpstr>
      <vt:lpstr>Ventilator Modes</vt:lpstr>
      <vt:lpstr>PSV</vt:lpstr>
      <vt:lpstr>PSV in Obstruction</vt:lpstr>
      <vt:lpstr>Other Modes - Not Discussed </vt:lpstr>
      <vt:lpstr>Is One Mode Better than Another?</vt:lpstr>
      <vt:lpstr>Patient/Ventilator Synchrony Volume ventilation delivering a preset flow and volume</vt:lpstr>
      <vt:lpstr>Patient/Ventilator Synchrony The patient is outbreathing the set flow</vt:lpstr>
      <vt:lpstr>Patient/Ventilator Synchrony The patient is outbreathing the set flow</vt:lpstr>
      <vt:lpstr>Understanding the pressure-time waveform using a ‘square wave’ flow pattern</vt:lpstr>
      <vt:lpstr>Now let’s look at some different pressure-time waveforms using a ‘square wave’ flow pattern</vt:lpstr>
      <vt:lpstr>Waveform showing increased airways resistance</vt:lpstr>
      <vt:lpstr>Waveform showing high airway resistance due to high flow rates</vt:lpstr>
      <vt:lpstr>Waveform showing decreased lung compliance</vt:lpstr>
    </vt:vector>
  </TitlesOfParts>
  <Company>SCMC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Mechanical Ventilation</dc:title>
  <dc:creator>SCMC</dc:creator>
  <cp:lastModifiedBy>Ellie Cuff</cp:lastModifiedBy>
  <cp:revision>126</cp:revision>
  <dcterms:created xsi:type="dcterms:W3CDTF">2012-08-30T05:34:54Z</dcterms:created>
  <dcterms:modified xsi:type="dcterms:W3CDTF">2020-06-19T19:47:29Z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a1a4512-8026-4a73-bfb7-8d52c1779a3a_Enabled">
    <vt:lpwstr>True</vt:lpwstr>
  </property>
  <property fmtid="{D5CDD505-2E9C-101B-9397-08002B2CF9AE}" pid="3" name="MSIP_Label_ba1a4512-8026-4a73-bfb7-8d52c1779a3a_SiteId">
    <vt:lpwstr>a79016de-bdd0-4e47-91f4-79416ab912ad</vt:lpwstr>
  </property>
  <property fmtid="{D5CDD505-2E9C-101B-9397-08002B2CF9AE}" pid="4" name="MSIP_Label_ba1a4512-8026-4a73-bfb7-8d52c1779a3a_Owner">
    <vt:lpwstr>Jill.Rhead@imail.org</vt:lpwstr>
  </property>
  <property fmtid="{D5CDD505-2E9C-101B-9397-08002B2CF9AE}" pid="5" name="MSIP_Label_ba1a4512-8026-4a73-bfb7-8d52c1779a3a_SetDate">
    <vt:lpwstr>2019-09-20T16:07:30.9261153Z</vt:lpwstr>
  </property>
  <property fmtid="{D5CDD505-2E9C-101B-9397-08002B2CF9AE}" pid="6" name="MSIP_Label_ba1a4512-8026-4a73-bfb7-8d52c1779a3a_Name">
    <vt:lpwstr>Sensitive Information</vt:lpwstr>
  </property>
  <property fmtid="{D5CDD505-2E9C-101B-9397-08002B2CF9AE}" pid="7" name="MSIP_Label_ba1a4512-8026-4a73-bfb7-8d52c1779a3a_Application">
    <vt:lpwstr>Microsoft Azure Information Protection</vt:lpwstr>
  </property>
  <property fmtid="{D5CDD505-2E9C-101B-9397-08002B2CF9AE}" pid="8" name="MSIP_Label_ba1a4512-8026-4a73-bfb7-8d52c1779a3a_ActionId">
    <vt:lpwstr>3698cfe1-17a4-46fd-9748-1f4cbd60f337</vt:lpwstr>
  </property>
  <property fmtid="{D5CDD505-2E9C-101B-9397-08002B2CF9AE}" pid="9" name="MSIP_Label_ba1a4512-8026-4a73-bfb7-8d52c1779a3a_Extended_MSFT_Method">
    <vt:lpwstr>Automatic</vt:lpwstr>
  </property>
  <property fmtid="{D5CDD505-2E9C-101B-9397-08002B2CF9AE}" pid="10" name="Sensitivity">
    <vt:lpwstr>Sensitive Information</vt:lpwstr>
  </property>
</Properties>
</file>