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en Way" userId="eeabf1b5-dd54-4e9a-8015-99a811c953cf" providerId="ADAL" clId="{39B22B3B-C2E8-4D46-A73E-BA999838CB2A}"/>
    <pc:docChg chg="modSld">
      <pc:chgData name="Gwen Way" userId="eeabf1b5-dd54-4e9a-8015-99a811c953cf" providerId="ADAL" clId="{39B22B3B-C2E8-4D46-A73E-BA999838CB2A}" dt="2022-06-03T14:04:19.834" v="13" actId="20577"/>
      <pc:docMkLst>
        <pc:docMk/>
      </pc:docMkLst>
      <pc:sldChg chg="modSp mod">
        <pc:chgData name="Gwen Way" userId="eeabf1b5-dd54-4e9a-8015-99a811c953cf" providerId="ADAL" clId="{39B22B3B-C2E8-4D46-A73E-BA999838CB2A}" dt="2022-06-03T14:04:19.834" v="13" actId="20577"/>
        <pc:sldMkLst>
          <pc:docMk/>
          <pc:sldMk cId="1638488661" sldId="257"/>
        </pc:sldMkLst>
      </pc:sldChg>
    </pc:docChg>
  </pc:docChgLst>
  <pc:docChgLst>
    <pc:chgData name="Katy Coss" userId="8fcb27cb-55af-44b8-84dc-8bfbc227d624" providerId="ADAL" clId="{2F6D87EF-FA87-4F24-BB82-7512B784A90D}"/>
    <pc:docChg chg="modSld">
      <pc:chgData name="Katy Coss" userId="8fcb27cb-55af-44b8-84dc-8bfbc227d624" providerId="ADAL" clId="{2F6D87EF-FA87-4F24-BB82-7512B784A90D}" dt="2025-09-19T16:54:17.531" v="47" actId="20577"/>
      <pc:docMkLst>
        <pc:docMk/>
      </pc:docMkLst>
      <pc:sldChg chg="modSp mod">
        <pc:chgData name="Katy Coss" userId="8fcb27cb-55af-44b8-84dc-8bfbc227d624" providerId="ADAL" clId="{2F6D87EF-FA87-4F24-BB82-7512B784A90D}" dt="2025-09-19T16:54:17.531" v="47" actId="20577"/>
        <pc:sldMkLst>
          <pc:docMk/>
          <pc:sldMk cId="1638488661" sldId="257"/>
        </pc:sldMkLst>
        <pc:spChg chg="mod">
          <ac:chgData name="Katy Coss" userId="8fcb27cb-55af-44b8-84dc-8bfbc227d624" providerId="ADAL" clId="{2F6D87EF-FA87-4F24-BB82-7512B784A90D}" dt="2025-09-19T16:54:17.531" v="47" actId="20577"/>
          <ac:spMkLst>
            <pc:docMk/>
            <pc:sldMk cId="1638488661" sldId="257"/>
            <ac:spMk id="9" creationId="{00000000-0000-0000-0000-000000000000}"/>
          </ac:spMkLst>
        </pc:spChg>
      </pc:sldChg>
    </pc:docChg>
  </pc:docChgLst>
  <pc:docChgLst>
    <pc:chgData name="Katy Coss" userId="8fcb27cb-55af-44b8-84dc-8bfbc227d624" providerId="ADAL" clId="{AFFB32BF-B371-4156-B9E3-16F0520627FC}"/>
    <pc:docChg chg="modSld">
      <pc:chgData name="Katy Coss" userId="8fcb27cb-55af-44b8-84dc-8bfbc227d624" providerId="ADAL" clId="{AFFB32BF-B371-4156-B9E3-16F0520627FC}" dt="2025-09-19T18:42:48.236" v="22" actId="20577"/>
      <pc:docMkLst>
        <pc:docMk/>
      </pc:docMkLst>
      <pc:sldChg chg="modSp mod">
        <pc:chgData name="Katy Coss" userId="8fcb27cb-55af-44b8-84dc-8bfbc227d624" providerId="ADAL" clId="{AFFB32BF-B371-4156-B9E3-16F0520627FC}" dt="2025-09-19T18:42:48.236" v="22" actId="20577"/>
        <pc:sldMkLst>
          <pc:docMk/>
          <pc:sldMk cId="1638488661" sldId="257"/>
        </pc:sldMkLst>
        <pc:spChg chg="mod">
          <ac:chgData name="Katy Coss" userId="8fcb27cb-55af-44b8-84dc-8bfbc227d624" providerId="ADAL" clId="{AFFB32BF-B371-4156-B9E3-16F0520627FC}" dt="2025-09-19T18:42:48.236" v="22" actId="20577"/>
          <ac:spMkLst>
            <pc:docMk/>
            <pc:sldMk cId="1638488661" sldId="257"/>
            <ac:spMk id="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5367" y="3073898"/>
            <a:ext cx="10985500" cy="1313813"/>
          </a:xfrm>
        </p:spPr>
        <p:txBody>
          <a:bodyPr lIns="0" tIns="0" rIns="0" bIns="0" anchor="t" anchorCtr="0">
            <a:normAutofit/>
          </a:bodyPr>
          <a:lstStyle>
            <a:lvl1pPr>
              <a:defRPr sz="2800">
                <a:solidFill>
                  <a:schemeClr val="tx1"/>
                </a:solidFill>
              </a:defRPr>
            </a:lvl1pPr>
          </a:lstStyle>
          <a:p>
            <a:r>
              <a:rPr lang="en-US"/>
              <a:t>Click to edit Master title style</a:t>
            </a:r>
            <a:endParaRPr lang="en-US" dirty="0"/>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
        <p:nvSpPr>
          <p:cNvPr id="4" name="TextBox 3"/>
          <p:cNvSpPr txBox="1"/>
          <p:nvPr userDrawn="1"/>
        </p:nvSpPr>
        <p:spPr>
          <a:xfrm>
            <a:off x="-287865" y="990600"/>
            <a:ext cx="184731" cy="369332"/>
          </a:xfrm>
          <a:prstGeom prst="rect">
            <a:avLst/>
          </a:prstGeom>
          <a:noFill/>
        </p:spPr>
        <p:txBody>
          <a:bodyPr wrap="none" rtlCol="0">
            <a:spAutoFit/>
          </a:bodyPr>
          <a:lstStyle/>
          <a:p>
            <a:endParaRPr lang="en-US" sz="1800" dirty="0"/>
          </a:p>
        </p:txBody>
      </p:sp>
    </p:spTree>
    <p:extLst>
      <p:ext uri="{BB962C8B-B14F-4D97-AF65-F5344CB8AC3E}">
        <p14:creationId xmlns:p14="http://schemas.microsoft.com/office/powerpoint/2010/main" val="3748476419"/>
      </p:ext>
    </p:extLst>
  </p:cSld>
  <p:clrMapOvr>
    <a:masterClrMapping/>
  </p:clrMapOvr>
  <p:transition advClick="0" advTm="5413"/>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ullet points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609600" y="1325879"/>
            <a:ext cx="10972800" cy="4709160"/>
          </a:xfrm>
        </p:spPr>
        <p:txBody>
          <a:bodyPr>
            <a:normAutofit/>
          </a:bodyPr>
          <a:lstStyle>
            <a:lvl1pPr>
              <a:lnSpc>
                <a:spcPct val="100000"/>
              </a:lnSpc>
              <a:spcBef>
                <a:spcPts val="1320"/>
              </a:spcBef>
              <a:defRPr sz="2200"/>
            </a:lvl1pPr>
            <a:lvl2pPr>
              <a:defRPr sz="2200"/>
            </a:lvl2pPr>
            <a:lvl3pPr>
              <a:defRPr sz="2200"/>
            </a:lvl3pPr>
            <a:lvl4pPr>
              <a:defRPr sz="2200"/>
            </a:lvl4pPr>
            <a:lvl5pPr>
              <a:defRPr sz="2200"/>
            </a:lvl5pPr>
          </a:lstStyle>
          <a:p>
            <a:pPr lvl="0"/>
            <a:r>
              <a:rPr lang="en-US"/>
              <a:t>Click to edit Master text styles</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43258630"/>
      </p:ext>
    </p:extLst>
  </p:cSld>
  <p:clrMapOvr>
    <a:masterClrMapping/>
  </p:clrMapOvr>
  <p:transition advClick="0" advTm="5413"/>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xt and Bullet poi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lnSpc>
                <a:spcPct val="100000"/>
              </a:lnSpc>
              <a:spcBef>
                <a:spcPts val="1320"/>
              </a:spcBef>
              <a:buNone/>
              <a:defRPr sz="2200"/>
            </a:lvl1pPr>
            <a:lvl2pPr marL="742950" indent="-285750">
              <a:buFont typeface="Arial"/>
              <a:buChar char="•"/>
              <a:defRPr sz="2000"/>
            </a:lvl2pPr>
            <a:lvl3pPr>
              <a:defRPr sz="2200"/>
            </a:lvl3pPr>
            <a:lvl4pPr>
              <a:defRPr sz="2200"/>
            </a:lvl4pPr>
            <a:lvl5pPr>
              <a:defRPr sz="2200"/>
            </a:lvl5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989747002"/>
      </p:ext>
    </p:extLst>
  </p:cSld>
  <p:clrMapOvr>
    <a:masterClrMapping/>
  </p:clrMapOvr>
  <p:transition advClick="0" advTm="5413"/>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 and bullet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buNone/>
              <a:defRPr sz="2400" b="1"/>
            </a:lvl1pPr>
            <a:lvl2pPr marL="742950" indent="-285750">
              <a:buFont typeface="Arial"/>
              <a:buChar char="•"/>
              <a:defRPr sz="2000"/>
            </a:lvl2pPr>
            <a:lvl3pPr>
              <a:defRPr sz="1800"/>
            </a:lvl3pPr>
            <a:lvl4pPr>
              <a:defRPr sz="2200"/>
            </a:lvl4pPr>
            <a:lvl5pPr>
              <a:defRPr sz="2200"/>
            </a:lvl5pPr>
          </a:lstStyle>
          <a:p>
            <a:pPr lvl="0"/>
            <a:r>
              <a:rPr lang="en-US"/>
              <a:t>Click to edit Master text styles</a:t>
            </a:r>
          </a:p>
          <a:p>
            <a:pPr lvl="1"/>
            <a:r>
              <a:rPr lang="en-US"/>
              <a:t>Second level</a:t>
            </a:r>
          </a:p>
          <a:p>
            <a:pPr lvl="2"/>
            <a:r>
              <a:rPr lang="en-US"/>
              <a:t>Third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293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797637890"/>
      </p:ext>
    </p:extLst>
  </p:cSld>
  <p:clrMapOvr>
    <a:masterClrMapping/>
  </p:clrMapOvr>
  <p:transition advClick="0" advTm="5413"/>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16647" y="3345443"/>
            <a:ext cx="9774223" cy="1362075"/>
          </a:xfrm>
        </p:spPr>
        <p:txBody>
          <a:bodyPr anchor="t">
            <a:normAutofit/>
          </a:bodyPr>
          <a:lstStyle>
            <a:lvl1pPr algn="l">
              <a:defRPr sz="2800" b="1" cap="none" baseline="0">
                <a:solidFill>
                  <a:schemeClr val="tx1"/>
                </a:solidFill>
              </a:defRPr>
            </a:lvl1pPr>
          </a:lstStyle>
          <a:p>
            <a:r>
              <a:rPr lang="en-US"/>
              <a:t>Click to edit Master title style</a:t>
            </a:r>
            <a:endParaRPr lang="en-US" dirty="0"/>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7"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844726063"/>
      </p:ext>
    </p:extLst>
  </p:cSld>
  <p:clrMapOvr>
    <a:masterClrMapping/>
  </p:clrMapOvr>
  <p:transition advClick="0" advTm="5413"/>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s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325879"/>
            <a:ext cx="5384800" cy="4709160"/>
          </a:xfrm>
        </p:spPr>
        <p:txBody>
          <a:bodyPr>
            <a:normAutofit/>
          </a:bodyPr>
          <a:lstStyle>
            <a:lvl1pPr>
              <a:defRPr sz="2200"/>
            </a:lvl1pPr>
            <a:lvl2pPr marL="742950" indent="-285750">
              <a:buFont typeface="Arial"/>
              <a:buChar cha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6197600" y="1325879"/>
            <a:ext cx="5384800" cy="4709160"/>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9" name="Straight Connector 8"/>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1"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14960840"/>
      </p:ext>
    </p:extLst>
  </p:cSld>
  <p:clrMapOvr>
    <a:masterClrMapping/>
  </p:clrMapOvr>
  <p:transition advClick="0" advTm="5413"/>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isu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Picture Placeholder 6"/>
          <p:cNvSpPr>
            <a:spLocks noGrp="1"/>
          </p:cNvSpPr>
          <p:nvPr>
            <p:ph type="pic" sz="quarter" idx="13" hasCustomPrompt="1"/>
          </p:nvPr>
        </p:nvSpPr>
        <p:spPr>
          <a:xfrm>
            <a:off x="609600" y="1325880"/>
            <a:ext cx="10972800" cy="4709160"/>
          </a:xfrm>
          <a:ln>
            <a:noFill/>
          </a:ln>
        </p:spPr>
        <p:txBody>
          <a:bodyPr/>
          <a:lstStyle>
            <a:lvl1pPr>
              <a:defRPr baseline="0"/>
            </a:lvl1pPr>
          </a:lstStyle>
          <a:p>
            <a:r>
              <a:rPr lang="en-US" dirty="0"/>
              <a:t>Insert Visual Here</a:t>
            </a:r>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8" name="Straight Connector 7"/>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33923384"/>
      </p:ext>
    </p:extLst>
  </p:cSld>
  <p:clrMapOvr>
    <a:masterClrMapping/>
  </p:clrMapOvr>
  <p:transition advClick="0" advTm="5413"/>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ual without title">
    <p:spTree>
      <p:nvGrpSpPr>
        <p:cNvPr id="1" name=""/>
        <p:cNvGrpSpPr/>
        <p:nvPr/>
      </p:nvGrpSpPr>
      <p:grpSpPr>
        <a:xfrm>
          <a:off x="0" y="0"/>
          <a:ext cx="0" cy="0"/>
          <a:chOff x="0" y="0"/>
          <a:chExt cx="0" cy="0"/>
        </a:xfrm>
      </p:grpSpPr>
      <p:sp>
        <p:nvSpPr>
          <p:cNvPr id="5" name="Picture Placeholder 6"/>
          <p:cNvSpPr>
            <a:spLocks noGrp="1"/>
          </p:cNvSpPr>
          <p:nvPr>
            <p:ph type="pic" sz="quarter" idx="13" hasCustomPrompt="1"/>
          </p:nvPr>
        </p:nvSpPr>
        <p:spPr>
          <a:xfrm>
            <a:off x="609600" y="274320"/>
            <a:ext cx="10972800" cy="5715000"/>
          </a:xfrm>
          <a:ln>
            <a:noFill/>
          </a:ln>
        </p:spPr>
        <p:txBody>
          <a:bodyPr/>
          <a:lstStyle>
            <a:lvl1pPr>
              <a:defRPr baseline="0"/>
            </a:lvl1pPr>
          </a:lstStyle>
          <a:p>
            <a:r>
              <a:rPr lang="en-US" dirty="0"/>
              <a:t>Insert Picture Here</a:t>
            </a:r>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8"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473127221"/>
      </p:ext>
    </p:extLst>
  </p:cSld>
  <p:clrMapOvr>
    <a:masterClrMapping/>
  </p:clrMapOvr>
  <p:transition advClick="0" advTm="5413"/>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5"/>
            <a:ext cx="2844800" cy="365125"/>
          </a:xfrm>
          <a:prstGeom prst="rect">
            <a:avLst/>
          </a:prstGeom>
        </p:spPr>
        <p:txBody>
          <a:bodyPr/>
          <a:lstStyle/>
          <a:p>
            <a:fld id="{D16BE183-D367-479F-B135-D9778AC2799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52C63-A9F1-44C6-B512-2EA2DFD553AB}" type="slidenum">
              <a:rPr lang="en-US" smtClean="0"/>
              <a:t>‹#›</a:t>
            </a:fld>
            <a:endParaRPr lang="en-US"/>
          </a:p>
        </p:txBody>
      </p:sp>
    </p:spTree>
    <p:extLst>
      <p:ext uri="{BB962C8B-B14F-4D97-AF65-F5344CB8AC3E}">
        <p14:creationId xmlns:p14="http://schemas.microsoft.com/office/powerpoint/2010/main" val="301858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944562"/>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25879"/>
            <a:ext cx="10972800" cy="47091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6676445"/>
            <a:ext cx="12192000" cy="182875"/>
          </a:xfrm>
          <a:prstGeom prst="rect">
            <a:avLst/>
          </a:prstGeom>
          <a:solidFill>
            <a:srgbClr val="FC00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TextBox 7"/>
          <p:cNvSpPr txBox="1"/>
          <p:nvPr userDrawn="1"/>
        </p:nvSpPr>
        <p:spPr>
          <a:xfrm>
            <a:off x="609599" y="6676440"/>
            <a:ext cx="1448228" cy="192612"/>
          </a:xfrm>
          <a:prstGeom prst="rect">
            <a:avLst/>
          </a:prstGeom>
        </p:spPr>
        <p:txBody>
          <a:bodyPr vert="horz" lIns="0" tIns="0" rIns="0" bIns="0" rtlCol="0" anchor="t" anchorCtr="0"/>
          <a:lstStyle>
            <a:defPPr>
              <a:defRPr lang="en-US"/>
            </a:defPPr>
            <a:lvl1pPr>
              <a:defRPr sz="1200" b="0" i="0">
                <a:latin typeface="Arial"/>
                <a:cs typeface="Arial"/>
              </a:defRPr>
            </a:lvl1pPr>
          </a:lstStyle>
          <a:p>
            <a:pPr lvl="0"/>
            <a:r>
              <a:rPr lang="en-US" sz="1000" dirty="0">
                <a:solidFill>
                  <a:schemeClr val="bg1"/>
                </a:solidFill>
              </a:rPr>
              <a:t>Dallas, Texas</a:t>
            </a:r>
          </a:p>
        </p:txBody>
      </p:sp>
      <p:sp>
        <p:nvSpPr>
          <p:cNvPr id="9" name="Slide Number Placeholder 5"/>
          <p:cNvSpPr>
            <a:spLocks noGrp="1"/>
          </p:cNvSpPr>
          <p:nvPr>
            <p:ph type="sldNum" sz="quarter" idx="4"/>
          </p:nvPr>
        </p:nvSpPr>
        <p:spPr>
          <a:xfrm>
            <a:off x="10578689"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01321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advClick="0" advTm="5413"/>
  <p:hf hdr="0" dt="0"/>
  <p:txStyles>
    <p:titleStyle>
      <a:lvl1pPr algn="l" defTabSz="457200" rtl="0" eaLnBrk="1" latinLnBrk="0" hangingPunct="1">
        <a:spcBef>
          <a:spcPct val="0"/>
        </a:spcBef>
        <a:buNone/>
        <a:defRPr sz="28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1456659" y="228600"/>
            <a:ext cx="9229061" cy="996564"/>
          </a:xfrm>
        </p:spPr>
        <p:txBody>
          <a:bodyPr>
            <a:normAutofit/>
          </a:bodyPr>
          <a:lstStyle/>
          <a:p>
            <a:pPr algn="ctr"/>
            <a:r>
              <a:rPr lang="en-US" sz="3200" dirty="0">
                <a:latin typeface="+mj-lt"/>
              </a:rPr>
              <a:t>Children’s Health Clinical Operations </a:t>
            </a:r>
            <a:br>
              <a:rPr lang="en-US" sz="3200" dirty="0">
                <a:latin typeface="+mj-lt"/>
              </a:rPr>
            </a:br>
            <a:r>
              <a:rPr lang="en-US" sz="3200" dirty="0">
                <a:latin typeface="+mj-lt"/>
              </a:rPr>
              <a:t>Disclosure to Participants</a:t>
            </a:r>
          </a:p>
        </p:txBody>
      </p:sp>
      <p:sp>
        <p:nvSpPr>
          <p:cNvPr id="9" name="TextBox 8"/>
          <p:cNvSpPr txBox="1"/>
          <p:nvPr/>
        </p:nvSpPr>
        <p:spPr>
          <a:xfrm>
            <a:off x="489528" y="1225164"/>
            <a:ext cx="11469390" cy="4770537"/>
          </a:xfrm>
          <a:prstGeom prst="rect">
            <a:avLst/>
          </a:prstGeom>
          <a:noFill/>
        </p:spPr>
        <p:txBody>
          <a:bodyPr wrap="square" rtlCol="0">
            <a:spAutoFit/>
          </a:bodyPr>
          <a:lstStyle/>
          <a:p>
            <a:r>
              <a:rPr lang="en-US" sz="1600" b="1" u="sng" dirty="0"/>
              <a:t>Approval Statement:</a:t>
            </a:r>
            <a:endParaRPr lang="en-US" sz="1600" dirty="0"/>
          </a:p>
          <a:p>
            <a:r>
              <a:rPr lang="en-US" sz="1600" dirty="0"/>
              <a:t>Children’s Health Clinical Operations is accredited as a provider of nursing continuing professional development by the American Nurses Credentialing Center’s Commission on Accreditation.</a:t>
            </a:r>
          </a:p>
          <a:p>
            <a:endParaRPr kumimoji="0" lang="en-US" sz="1600" b="1" i="0" u="sng" strike="noStrike" kern="1200" cap="none" spc="0" normalizeH="0" baseline="0" noProof="0" dirty="0">
              <a:ln>
                <a:noFill/>
              </a:ln>
              <a:solidFill>
                <a:prstClr val="black"/>
              </a:solidFill>
              <a:effectLst/>
              <a:uLnTx/>
              <a:uFillTx/>
            </a:endParaRPr>
          </a:p>
          <a:p>
            <a:r>
              <a:rPr kumimoji="0" lang="en-US" sz="1600" b="1" i="0" u="sng" strike="noStrike" kern="1200" cap="none" spc="0" normalizeH="0" baseline="0" noProof="0" dirty="0">
                <a:ln>
                  <a:noFill/>
                </a:ln>
                <a:solidFill>
                  <a:prstClr val="black"/>
                </a:solidFill>
                <a:effectLst/>
                <a:uLnTx/>
                <a:uFillTx/>
                <a:cs typeface="Arial" panose="020B0604020202020204" pitchFamily="34" charset="0"/>
              </a:rPr>
              <a:t>Title of Activity</a:t>
            </a:r>
            <a:r>
              <a:rPr lang="en-US" sz="1600" b="1" dirty="0">
                <a:solidFill>
                  <a:prstClr val="black"/>
                </a:solidFill>
                <a:cs typeface="Arial" panose="020B0604020202020204" pitchFamily="34" charset="0"/>
              </a:rPr>
              <a:t>: Andrews Institute Sports Medicine Lecture Series: What Is Diagnostic Ultrasound?</a:t>
            </a:r>
          </a:p>
          <a:p>
            <a:endParaRPr kumimoji="0" lang="en-US" sz="1600" b="1" i="0" u="sng" strike="noStrike" kern="1200" cap="none" spc="0" normalizeH="0" baseline="0" noProof="0" dirty="0">
              <a:ln>
                <a:noFill/>
              </a:ln>
              <a:solidFill>
                <a:prstClr val="black"/>
              </a:solidFill>
              <a:effectLst/>
              <a:uLnTx/>
              <a:uFillTx/>
              <a:cs typeface="Arial" panose="020B0604020202020204" pitchFamily="34" charset="0"/>
            </a:endParaRPr>
          </a:p>
          <a:p>
            <a:r>
              <a:rPr kumimoji="0" lang="en-US" sz="1600" b="1" i="0" u="sng" strike="noStrike" kern="1200" cap="none" spc="0" normalizeH="0" baseline="0" noProof="0" dirty="0">
                <a:ln>
                  <a:noFill/>
                </a:ln>
                <a:solidFill>
                  <a:prstClr val="black"/>
                </a:solidFill>
                <a:effectLst/>
                <a:uLnTx/>
                <a:uFillTx/>
                <a:cs typeface="Arial" panose="020B0604020202020204" pitchFamily="34" charset="0"/>
              </a:rPr>
              <a:t>Requirements for successful completion:</a:t>
            </a:r>
          </a:p>
          <a:p>
            <a:pPr lvl="0" defTabSz="457200">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Learning outcome: </a:t>
            </a:r>
            <a:r>
              <a:rPr lang="en-US" sz="1600" dirty="0">
                <a:solidFill>
                  <a:prstClr val="black"/>
                </a:solidFill>
                <a:cs typeface="Arial" panose="020B0604020202020204" pitchFamily="34" charset="0"/>
              </a:rPr>
              <a:t>As a result of this activity, participants will be able to identify at least one example of musculoskeletal ultrasound pathology and potential treatment applications.</a:t>
            </a:r>
          </a:p>
          <a:p>
            <a:pPr lvl="0" defTabSz="457200">
              <a:defRPr/>
            </a:pPr>
            <a:endParaRPr kumimoji="0" lang="en-US" sz="1600" b="1" i="0" u="sng"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kumimoji="0" lang="en-US" sz="1600" b="1" i="0" u="sng" strike="noStrike" kern="1200" cap="none" spc="0" normalizeH="0" baseline="0" noProof="0" dirty="0">
                <a:ln>
                  <a:noFill/>
                </a:ln>
                <a:solidFill>
                  <a:prstClr val="black"/>
                </a:solidFill>
                <a:effectLst/>
                <a:uLnTx/>
                <a:uFillTx/>
                <a:cs typeface="Arial" panose="020B0604020202020204" pitchFamily="34" charset="0"/>
              </a:rPr>
              <a:t>To receive contact hours </a:t>
            </a: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for this continuing education activity, the participant must: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cs typeface="Arial" panose="020B0604020202020204" pitchFamily="34" charset="0"/>
              </a:rPr>
              <a:t>L</a:t>
            </a:r>
            <a:r>
              <a:rPr kumimoji="0" lang="en-US" sz="1600" b="0" i="0" u="none" strike="noStrike" kern="1200" cap="none" spc="0" normalizeH="0" baseline="0" noProof="0" dirty="0" err="1">
                <a:ln>
                  <a:noFill/>
                </a:ln>
                <a:solidFill>
                  <a:prstClr val="black"/>
                </a:solidFill>
                <a:effectLst/>
                <a:uLnTx/>
                <a:uFillTx/>
                <a:cs typeface="Arial" panose="020B0604020202020204" pitchFamily="34" charset="0"/>
              </a:rPr>
              <a:t>og</a:t>
            </a: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 in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View entire presentation. No partial credit given.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cs typeface="Arial" panose="020B0604020202020204" pitchFamily="34" charset="0"/>
              </a:rPr>
              <a:t>Complete an evaluation</a:t>
            </a:r>
          </a:p>
          <a:p>
            <a:pPr marR="0" lvl="0" algn="l" defTabSz="457200" rtl="0" eaLnBrk="1" fontAlgn="auto" latinLnBrk="0" hangingPunct="1">
              <a:lnSpc>
                <a:spcPct val="100000"/>
              </a:lnSpc>
              <a:spcBef>
                <a:spcPts val="0"/>
              </a:spcBef>
              <a:spcAft>
                <a:spcPts val="0"/>
              </a:spcAft>
              <a:buClrTx/>
              <a:buSzTx/>
              <a:tabLst/>
              <a:defRPr/>
            </a:pPr>
            <a:endParaRPr kumimoji="0" lang="en-US" sz="1600" b="0" i="0" u="none"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lang="en-US" sz="1600" dirty="0">
                <a:solidFill>
                  <a:prstClr val="black"/>
                </a:solidFill>
                <a:cs typeface="Arial" panose="020B0604020202020204" pitchFamily="34" charset="0"/>
              </a:rPr>
              <a:t>This activity provides 1.0 contact hour.</a:t>
            </a:r>
            <a:endParaRPr kumimoji="0" lang="en-US" sz="1600" b="0" i="0" u="none" strike="noStrike" kern="1200" cap="none" spc="0" normalizeH="0" baseline="0" noProof="0" dirty="0">
              <a:ln>
                <a:noFill/>
              </a:ln>
              <a:solidFill>
                <a:prstClr val="black"/>
              </a:solidFill>
              <a:effectLst/>
              <a:uLnTx/>
              <a:uFillTx/>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dirty="0">
              <a:solidFill>
                <a:prstClr val="black"/>
              </a:solidFill>
              <a:cs typeface="Arial" panose="020B0604020202020204" pitchFamily="34" charset="0"/>
            </a:endParaRPr>
          </a:p>
          <a:p>
            <a:pPr lvl="0" defTabSz="457200">
              <a:defRPr/>
            </a:pPr>
            <a:r>
              <a:rPr lang="en-US" sz="1600" b="1" u="sng" dirty="0">
                <a:solidFill>
                  <a:prstClr val="black"/>
                </a:solidFill>
                <a:cs typeface="Arial" panose="020B0604020202020204" pitchFamily="34" charset="0"/>
              </a:rPr>
              <a:t>Expiration Date for Awarding Contact Hours:</a:t>
            </a:r>
            <a:endParaRPr lang="en-US" sz="1600" dirty="0">
              <a:solidFill>
                <a:prstClr val="black"/>
              </a:solidFill>
              <a:cs typeface="Arial" panose="020B0604020202020204" pitchFamily="34" charset="0"/>
            </a:endParaRPr>
          </a:p>
          <a:p>
            <a:pPr lvl="0" defTabSz="457200">
              <a:defRPr/>
            </a:pPr>
            <a:r>
              <a:rPr lang="en-US" sz="1600" dirty="0">
                <a:solidFill>
                  <a:prstClr val="black"/>
                </a:solidFill>
                <a:cs typeface="Arial" panose="020B0604020202020204" pitchFamily="34" charset="0"/>
              </a:rPr>
              <a:t>This activity </a:t>
            </a:r>
            <a:r>
              <a:rPr lang="en-US" sz="1600">
                <a:solidFill>
                  <a:prstClr val="black"/>
                </a:solidFill>
                <a:cs typeface="Arial" panose="020B0604020202020204" pitchFamily="34" charset="0"/>
              </a:rPr>
              <a:t>expires July 21, 2028</a:t>
            </a:r>
            <a:endParaRPr lang="en-US" sz="1600" dirty="0">
              <a:solidFill>
                <a:prstClr val="black"/>
              </a:solidFill>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359" y="5823377"/>
            <a:ext cx="3167641" cy="780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848866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1989" y="5757346"/>
            <a:ext cx="3330011" cy="820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idx="4294967295"/>
          </p:nvPr>
        </p:nvSpPr>
        <p:spPr>
          <a:xfrm>
            <a:off x="1456659" y="228600"/>
            <a:ext cx="9229061" cy="962891"/>
          </a:xfrm>
        </p:spPr>
        <p:txBody>
          <a:bodyPr>
            <a:normAutofit fontScale="90000"/>
          </a:bodyPr>
          <a:lstStyle/>
          <a:p>
            <a:pPr algn="ctr"/>
            <a:r>
              <a:rPr lang="en-US" sz="3200" dirty="0">
                <a:latin typeface="+mj-lt"/>
              </a:rPr>
              <a:t>Children’s Health Clinical Operations </a:t>
            </a:r>
            <a:br>
              <a:rPr lang="en-US" sz="3200" dirty="0">
                <a:latin typeface="+mj-lt"/>
              </a:rPr>
            </a:br>
            <a:r>
              <a:rPr lang="en-US" sz="3200" dirty="0">
                <a:latin typeface="+mj-lt"/>
              </a:rPr>
              <a:t>Disclosure to Participants</a:t>
            </a:r>
          </a:p>
        </p:txBody>
      </p:sp>
      <p:sp>
        <p:nvSpPr>
          <p:cNvPr id="9" name="TextBox 8"/>
          <p:cNvSpPr txBox="1"/>
          <p:nvPr/>
        </p:nvSpPr>
        <p:spPr>
          <a:xfrm>
            <a:off x="397565" y="1447800"/>
            <a:ext cx="11266998" cy="3046988"/>
          </a:xfrm>
          <a:prstGeom prst="rect">
            <a:avLst/>
          </a:prstGeom>
          <a:noFill/>
        </p:spPr>
        <p:txBody>
          <a:bodyPr wrap="square" rtlCol="0">
            <a:spAutoFit/>
          </a:bodyPr>
          <a:lstStyle/>
          <a:p>
            <a:r>
              <a:rPr lang="en-US" sz="1600" b="1" dirty="0"/>
              <a:t>Conflicts of Interest:</a:t>
            </a:r>
            <a:endParaRPr lang="en-US" sz="1600" dirty="0"/>
          </a:p>
          <a:p>
            <a:r>
              <a:rPr lang="en-US" sz="1600" dirty="0"/>
              <a:t> </a:t>
            </a:r>
          </a:p>
          <a:p>
            <a:r>
              <a:rPr lang="en-US" sz="1600" b="1" dirty="0"/>
              <a:t>Explanation: </a:t>
            </a:r>
            <a:r>
              <a:rPr lang="en-US" sz="1600" dirty="0"/>
              <a:t>A conflict of interest occurs when an individual has an opportunity to affect or impact educational content with which he or she may have a commercial interest or a potentially biasing relationship of a financial nature.  All planners and presenters/authors/content reviewers must disclose the presence or absence of a conflict of interest relative to this activity.  All potential conflicts are resolved prior to the planning, implementation, or evaluation of the continuing nursing education activity.  All activity planning committee members and presenters/authors/content reviewers have submitted Conflict of Interest Disclosure forms.</a:t>
            </a:r>
          </a:p>
          <a:p>
            <a:endParaRPr lang="en-US" sz="1600" dirty="0"/>
          </a:p>
          <a:p>
            <a:r>
              <a:rPr lang="en-US" sz="1600" dirty="0"/>
              <a:t>The activity’s Nurse Planner has determined that no one who has the ability to control the content of this CNE activity – planning committee members and presenters/authors/content reviewers – has a conflict of interest.</a:t>
            </a:r>
          </a:p>
          <a:p>
            <a:r>
              <a:rPr lang="en-US" sz="1600" dirty="0">
                <a:highlight>
                  <a:srgbClr val="FFFF00"/>
                </a:highlight>
              </a:rPr>
              <a:t>							</a:t>
            </a:r>
            <a:endParaRPr lang="en-US" dirty="0">
              <a:highlight>
                <a:srgbClr val="FFFF00"/>
              </a:highlight>
            </a:endParaRPr>
          </a:p>
        </p:txBody>
      </p:sp>
    </p:spTree>
    <p:extLst>
      <p:ext uri="{BB962C8B-B14F-4D97-AF65-F5344CB8AC3E}">
        <p14:creationId xmlns:p14="http://schemas.microsoft.com/office/powerpoint/2010/main" val="3435690837"/>
      </p:ext>
    </p:extLst>
  </p:cSld>
  <p:clrMapOvr>
    <a:masterClrMapping/>
  </p:clrMapOvr>
  <p:transition/>
</p:sld>
</file>

<file path=ppt/theme/theme1.xml><?xml version="1.0" encoding="utf-8"?>
<a:theme xmlns:a="http://schemas.openxmlformats.org/drawingml/2006/main" name="ch_PowerPoint_template_05">
  <a:themeElements>
    <a:clrScheme name="Avista Colors Orange">
      <a:dk1>
        <a:sysClr val="windowText" lastClr="000000"/>
      </a:dk1>
      <a:lt1>
        <a:sysClr val="window" lastClr="FFFFFF"/>
      </a:lt1>
      <a:dk2>
        <a:srgbClr val="1F497D"/>
      </a:dk2>
      <a:lt2>
        <a:srgbClr val="EEECE1"/>
      </a:lt2>
      <a:accent1>
        <a:srgbClr val="002A5F"/>
      </a:accent1>
      <a:accent2>
        <a:srgbClr val="0076BE"/>
      </a:accent2>
      <a:accent3>
        <a:srgbClr val="96D1F2"/>
      </a:accent3>
      <a:accent4>
        <a:srgbClr val="F58021"/>
      </a:accent4>
      <a:accent5>
        <a:srgbClr val="FDB515"/>
      </a:accent5>
      <a:accent6>
        <a:srgbClr val="FFDF00"/>
      </a:accent6>
      <a:hlink>
        <a:srgbClr val="2CB34A"/>
      </a:hlink>
      <a:folHlink>
        <a:srgbClr val="82C34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55A0927754824BBE33075CAB395F21" ma:contentTypeVersion="16" ma:contentTypeDescription="Create a new document." ma:contentTypeScope="" ma:versionID="6f9d1d8b8c764149679994e71d802c2e">
  <xsd:schema xmlns:xsd="http://www.w3.org/2001/XMLSchema" xmlns:xs="http://www.w3.org/2001/XMLSchema" xmlns:p="http://schemas.microsoft.com/office/2006/metadata/properties" xmlns:ns2="8292daa3-4a47-457b-85ee-f4264979c219" xmlns:ns3="872e31ab-b5d9-471c-943d-2e9d1491b66d" targetNamespace="http://schemas.microsoft.com/office/2006/metadata/properties" ma:root="true" ma:fieldsID="bebe57b62cd75fda2955437990d1edc6" ns2:_="" ns3:_="">
    <xsd:import namespace="8292daa3-4a47-457b-85ee-f4264979c219"/>
    <xsd:import namespace="872e31ab-b5d9-471c-943d-2e9d1491b66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2:Details" minOccurs="0"/>
                <xsd:element ref="ns2:Status" minOccurs="0"/>
                <xsd:element ref="ns2:TranslatedLang"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92daa3-4a47-457b-85ee-f4264979c2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a02d5f0-0602-40c9-a8e2-42b39ed58b74"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Details" ma:index="21" nillable="true" ma:displayName="Details" ma:format="Dropdown" ma:internalName="Details">
      <xsd:simpleType>
        <xsd:restriction base="dms:Text">
          <xsd:maxLength value="255"/>
        </xsd:restriction>
      </xsd:simpleType>
    </xsd:element>
    <xsd:element name="Status" ma:index="22" nillable="true" ma:displayName="Status" ma:format="Dropdown" ma:internalName="Status">
      <xsd:simpleType>
        <xsd:restriction base="dms:Choice">
          <xsd:enumeration value="Active"/>
          <xsd:enumeration value="Inactive"/>
        </xsd:restriction>
      </xsd:simpleType>
    </xsd:element>
    <xsd:element name="TranslatedLang" ma:index="23" nillable="true" ma:displayName="Translated Language" ma:internalName="TranslatedLang">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2e31ab-b5d9-471c-943d-2e9d1491b66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e496fe8-dea4-4d68-b92c-ea25297e35b9}" ma:internalName="TaxCatchAll" ma:showField="CatchAllData" ma:web="872e31ab-b5d9-471c-943d-2e9d1491b6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72e31ab-b5d9-471c-943d-2e9d1491b66d" xsi:nil="true"/>
    <lcf76f155ced4ddcb4097134ff3c332f xmlns="8292daa3-4a47-457b-85ee-f4264979c219">
      <Terms xmlns="http://schemas.microsoft.com/office/infopath/2007/PartnerControls"/>
    </lcf76f155ced4ddcb4097134ff3c332f>
    <Status xmlns="8292daa3-4a47-457b-85ee-f4264979c219" xsi:nil="true"/>
    <TranslatedLang xmlns="8292daa3-4a47-457b-85ee-f4264979c219" xsi:nil="true"/>
    <Details xmlns="8292daa3-4a47-457b-85ee-f4264979c219" xsi:nil="true"/>
  </documentManagement>
</p:properties>
</file>

<file path=customXml/itemProps1.xml><?xml version="1.0" encoding="utf-8"?>
<ds:datastoreItem xmlns:ds="http://schemas.openxmlformats.org/officeDocument/2006/customXml" ds:itemID="{926D36C5-C2A4-4ED9-82DC-F170D96CC0FE}">
  <ds:schemaRefs>
    <ds:schemaRef ds:uri="http://schemas.microsoft.com/sharepoint/v3/contenttype/forms"/>
  </ds:schemaRefs>
</ds:datastoreItem>
</file>

<file path=customXml/itemProps2.xml><?xml version="1.0" encoding="utf-8"?>
<ds:datastoreItem xmlns:ds="http://schemas.openxmlformats.org/officeDocument/2006/customXml" ds:itemID="{9D696DB4-2F45-472D-842A-CCE44A3D5B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92daa3-4a47-457b-85ee-f4264979c219"/>
    <ds:schemaRef ds:uri="872e31ab-b5d9-471c-943d-2e9d1491b6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542124-B21F-4935-B644-0CA965C2A3DF}">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ca9b75f-ef95-40bb-948b-47cbd142a8c7"/>
    <ds:schemaRef ds:uri="http://schemas.microsoft.com/sharepoint/v3/fields"/>
    <ds:schemaRef ds:uri="http://www.w3.org/XML/1998/namespace"/>
    <ds:schemaRef ds:uri="http://purl.org/dc/dcmitype/"/>
    <ds:schemaRef ds:uri="872e31ab-b5d9-471c-943d-2e9d1491b66d"/>
    <ds:schemaRef ds:uri="8292daa3-4a47-457b-85ee-f4264979c219"/>
  </ds:schemaRefs>
</ds:datastoreItem>
</file>

<file path=docProps/app.xml><?xml version="1.0" encoding="utf-8"?>
<Properties xmlns="http://schemas.openxmlformats.org/officeDocument/2006/extended-properties" xmlns:vt="http://schemas.openxmlformats.org/officeDocument/2006/docPropsVTypes">
  <TotalTime>2942</TotalTime>
  <Words>298</Words>
  <Application>Microsoft Office PowerPoint</Application>
  <PresentationFormat>Widescreen</PresentationFormat>
  <Paragraphs>25</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ch_PowerPoint_template_05</vt:lpstr>
      <vt:lpstr>Children’s Health Clinical Operations  Disclosure to Participants</vt:lpstr>
      <vt:lpstr>Children’s Health Clinical Operations  Disclosure to Participants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to Participants Children’s Health</dc:title>
  <dc:creator>Darren Gatewood</dc:creator>
  <cp:lastModifiedBy>Katy Coss</cp:lastModifiedBy>
  <cp:revision>52</cp:revision>
  <dcterms:created xsi:type="dcterms:W3CDTF">2017-08-24T15:32:39Z</dcterms:created>
  <dcterms:modified xsi:type="dcterms:W3CDTF">2025-09-19T18:42:49Z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0x010100A155A0927754824BBE33075CAB395F21</vt:lpwstr>
  </property>
  <property fmtid="{D5CDD505-2E9C-101B-9397-08002B2CF9AE}" pid="3" name="Locations">
    <vt:lpwstr/>
  </property>
  <property fmtid="{D5CDD505-2E9C-101B-9397-08002B2CF9AE}" pid="4" name="Document Type">
    <vt:lpwstr/>
  </property>
  <property fmtid="{D5CDD505-2E9C-101B-9397-08002B2CF9AE}" pid="5" name="ee2c36aa4d0b4efcba3b21a54ac96d80">
    <vt:lpwstr/>
  </property>
  <property fmtid="{D5CDD505-2E9C-101B-9397-08002B2CF9AE}" pid="6" name="PHI_PII">
    <vt:lpwstr>11;#PHI|f2501be0-f9a1-4b55-94fd-8a0a983730fb</vt:lpwstr>
  </property>
  <property fmtid="{D5CDD505-2E9C-101B-9397-08002B2CF9AE}" pid="7" name="PII">
    <vt:lpwstr>11;#PHI|f2501be0-f9a1-4b55-94fd-8a0a983730fb</vt:lpwstr>
  </property>
  <property fmtid="{D5CDD505-2E9C-101B-9397-08002B2CF9AE}" pid="8" name="PHI">
    <vt:lpwstr>11;#PHI|f2501be0-f9a1-4b55-94fd-8a0a983730fb</vt:lpwstr>
  </property>
  <property fmtid="{D5CDD505-2E9C-101B-9397-08002B2CF9AE}" pid="9" name="MediaServiceImageTags">
    <vt:lpwstr/>
  </property>
  <property fmtid="{D5CDD505-2E9C-101B-9397-08002B2CF9AE}" pid="10" name="lcf76f155ced4ddcb4097134ff3c332f">
    <vt:lpwstr/>
  </property>
  <property fmtid="{D5CDD505-2E9C-101B-9397-08002B2CF9AE}" pid="11" name="_ExtendedDescription">
    <vt:lpwstr/>
  </property>
</Properties>
</file>